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drawings/drawing3.xml" ContentType="application/vnd.openxmlformats-officedocument.drawingml.chartshapes+xml"/>
  <Override PartName="/ppt/charts/chart15.xml" ContentType="application/vnd.openxmlformats-officedocument.drawingml.chart+xml"/>
  <Override PartName="/ppt/drawings/drawing4.xml" ContentType="application/vnd.openxmlformats-officedocument.drawingml.chartshapes+xml"/>
  <Override PartName="/ppt/charts/chart16.xml" ContentType="application/vnd.openxmlformats-officedocument.drawingml.chart+xml"/>
  <Override PartName="/ppt/charts/chart17.xml" ContentType="application/vnd.openxmlformats-officedocument.drawingml.chart+xml"/>
  <Override PartName="/ppt/drawings/drawing5.xml" ContentType="application/vnd.openxmlformats-officedocument.drawingml.chartshapes+xml"/>
  <Override PartName="/ppt/charts/chart18.xml" ContentType="application/vnd.openxmlformats-officedocument.drawingml.chart+xml"/>
  <Override PartName="/ppt/charts/style2.xml" ContentType="application/vnd.ms-office.chartstyle+xml"/>
  <Override PartName="/ppt/charts/colors2.xml" ContentType="application/vnd.ms-office.chartcolorstyle+xml"/>
  <Override PartName="/ppt/charts/chart19.xml" ContentType="application/vnd.openxmlformats-officedocument.drawingml.chart+xml"/>
  <Override PartName="/ppt/charts/style3.xml" ContentType="application/vnd.ms-office.chartstyle+xml"/>
  <Override PartName="/ppt/charts/colors3.xml" ContentType="application/vnd.ms-office.chartcolorstyle+xml"/>
  <Override PartName="/ppt/charts/chart20.xml" ContentType="application/vnd.openxmlformats-officedocument.drawingml.chart+xml"/>
  <Override PartName="/ppt/charts/style4.xml" ContentType="application/vnd.ms-office.chartstyle+xml"/>
  <Override PartName="/ppt/charts/colors4.xml" ContentType="application/vnd.ms-office.chartcolorstyle+xml"/>
  <Override PartName="/ppt/charts/chart21.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6.xml" ContentType="application/vnd.openxmlformats-officedocument.drawingml.chartshapes+xml"/>
  <Override PartName="/ppt/charts/chart22.xml" ContentType="application/vnd.openxmlformats-officedocument.drawingml.chart+xml"/>
  <Override PartName="/ppt/charts/style6.xml" ContentType="application/vnd.ms-office.chartstyle+xml"/>
  <Override PartName="/ppt/charts/colors6.xml" ContentType="application/vnd.ms-office.chartcolorstyle+xml"/>
  <Override PartName="/ppt/charts/chart23.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24.xml" ContentType="application/vnd.openxmlformats-officedocument.drawingml.chart+xml"/>
  <Override PartName="/ppt/notesSlides/notesSlide3.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notesSlides/notesSlide4.xml" ContentType="application/vnd.openxmlformats-officedocument.presentationml.notesSlide+xml"/>
  <Override PartName="/ppt/charts/chart26.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27.xml" ContentType="application/vnd.openxmlformats-officedocument.drawingml.chart+xml"/>
  <Override PartName="/ppt/drawings/drawing8.xml" ContentType="application/vnd.openxmlformats-officedocument.drawingml.chartshapes+xml"/>
  <Override PartName="/ppt/charts/chart28.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6.xml" ContentType="application/vnd.openxmlformats-officedocument.presentationml.notesSlide+xml"/>
  <Override PartName="/ppt/charts/chart29.xml" ContentType="application/vnd.openxmlformats-officedocument.drawingml.chart+xml"/>
  <Override PartName="/ppt/drawings/drawing9.xml" ContentType="application/vnd.openxmlformats-officedocument.drawingml.chartshapes+xml"/>
  <Override PartName="/ppt/notesSlides/notesSlide7.xml" ContentType="application/vnd.openxmlformats-officedocument.presentationml.notesSlide+xml"/>
  <Override PartName="/ppt/charts/chart30.xml" ContentType="application/vnd.openxmlformats-officedocument.drawingml.chart+xml"/>
  <Override PartName="/ppt/drawings/drawing10.xml" ContentType="application/vnd.openxmlformats-officedocument.drawingml.chartshapes+xml"/>
  <Override PartName="/ppt/charts/chart31.xml" ContentType="application/vnd.openxmlformats-officedocument.drawingml.chart+xml"/>
  <Override PartName="/ppt/drawings/drawing11.xml" ContentType="application/vnd.openxmlformats-officedocument.drawingml.chartshapes+xml"/>
  <Override PartName="/ppt/charts/chart32.xml" ContentType="application/vnd.openxmlformats-officedocument.drawingml.chart+xml"/>
  <Override PartName="/ppt/drawings/drawing12.xml" ContentType="application/vnd.openxmlformats-officedocument.drawingml.chartshapes+xml"/>
  <Override PartName="/ppt/notesSlides/notesSlide8.xml" ContentType="application/vnd.openxmlformats-officedocument.presentationml.notesSlide+xml"/>
  <Override PartName="/ppt/charts/chart33.xml" ContentType="application/vnd.openxmlformats-officedocument.drawingml.chart+xml"/>
  <Override PartName="/ppt/drawings/drawing13.xml" ContentType="application/vnd.openxmlformats-officedocument.drawingml.chartshapes+xml"/>
  <Override PartName="/ppt/charts/chart34.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35.xml" ContentType="application/vnd.openxmlformats-officedocument.drawingml.chart+xml"/>
  <Override PartName="/ppt/drawings/drawing14.xml" ContentType="application/vnd.openxmlformats-officedocument.drawingml.chartshapes+xml"/>
  <Override PartName="/ppt/charts/chart36.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474" r:id="rId3"/>
    <p:sldId id="465" r:id="rId4"/>
    <p:sldId id="466" r:id="rId5"/>
    <p:sldId id="565" r:id="rId6"/>
    <p:sldId id="571" r:id="rId7"/>
    <p:sldId id="567" r:id="rId8"/>
    <p:sldId id="562" r:id="rId9"/>
    <p:sldId id="579" r:id="rId10"/>
    <p:sldId id="568" r:id="rId11"/>
    <p:sldId id="569" r:id="rId12"/>
    <p:sldId id="563" r:id="rId13"/>
    <p:sldId id="564" r:id="rId14"/>
    <p:sldId id="572" r:id="rId15"/>
    <p:sldId id="509" r:id="rId16"/>
    <p:sldId id="288" r:id="rId17"/>
    <p:sldId id="503" r:id="rId18"/>
    <p:sldId id="549" r:id="rId19"/>
    <p:sldId id="303" r:id="rId20"/>
    <p:sldId id="361" r:id="rId21"/>
    <p:sldId id="459" r:id="rId22"/>
    <p:sldId id="472" r:id="rId23"/>
    <p:sldId id="559" r:id="rId24"/>
    <p:sldId id="486" r:id="rId25"/>
    <p:sldId id="487" r:id="rId26"/>
    <p:sldId id="488" r:id="rId27"/>
    <p:sldId id="489" r:id="rId28"/>
    <p:sldId id="490" r:id="rId29"/>
    <p:sldId id="491" r:id="rId30"/>
    <p:sldId id="492" r:id="rId31"/>
    <p:sldId id="493" r:id="rId32"/>
    <p:sldId id="494" r:id="rId33"/>
    <p:sldId id="537" r:id="rId34"/>
    <p:sldId id="573" r:id="rId35"/>
    <p:sldId id="389" r:id="rId36"/>
    <p:sldId id="518" r:id="rId37"/>
    <p:sldId id="550" r:id="rId38"/>
    <p:sldId id="584" r:id="rId39"/>
    <p:sldId id="585" r:id="rId40"/>
    <p:sldId id="577" r:id="rId41"/>
    <p:sldId id="578" r:id="rId42"/>
    <p:sldId id="581" r:id="rId43"/>
    <p:sldId id="580" r:id="rId44"/>
    <p:sldId id="561" r:id="rId45"/>
    <p:sldId id="543" r:id="rId46"/>
    <p:sldId id="540" r:id="rId47"/>
    <p:sldId id="574" r:id="rId48"/>
    <p:sldId id="544" r:id="rId49"/>
    <p:sldId id="541" r:id="rId50"/>
    <p:sldId id="575" r:id="rId51"/>
    <p:sldId id="545" r:id="rId52"/>
    <p:sldId id="582" r:id="rId53"/>
    <p:sldId id="576" r:id="rId54"/>
    <p:sldId id="555" r:id="rId55"/>
    <p:sldId id="556" r:id="rId56"/>
    <p:sldId id="557" r:id="rId57"/>
    <p:sldId id="538" r:id="rId5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gt-Åke Armelius" initials="BA"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7" autoAdjust="0"/>
    <p:restoredTop sz="90564" autoAdjust="0"/>
  </p:normalViewPr>
  <p:slideViewPr>
    <p:cSldViewPr>
      <p:cViewPr varScale="1">
        <p:scale>
          <a:sx n="87" d="100"/>
          <a:sy n="87"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19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ar0002.AD\Documents\2014%20reserv\ASI%20global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kerstina\Documents\kas\diskr.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AS-77-82-7E\Kerstin\2014\Excel%20filer\Kopia%20av%20kvalitetsskattningar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NAS-77-82-7E\Kerstin\2014\Excel%20filer\Kopia%20av%20kvalitetsskattningar2.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AS-77-82-7E\Kerstin\2014\Excel%20filer\Kopia%20av%20kvalitetsskattningar2.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NAS-77-82-7E\Kerstin\2014\Excel%20filer\Kopia%20av%20kvalitetsskattningar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NAS-77-82-7E\Kerstin\2014\Excel%20filer\Kopia%20av%20kvalitetsskattningar2.xlsx" TargetMode="Externa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NAS-77-82-7E\Kerstin\2014\Excel%20filer\Kopia%20av%20kvalitetsskattningar2.xlsx"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file:///E:\Dokument\Ub&#229;tINFOmm\Excelfiler\profiler%20Ub&#229;t.xlsx" TargetMode="External"/><Relationship Id="rId2" Type="http://schemas.microsoft.com/office/2011/relationships/chartColorStyle" Target="colors2.xml"/><Relationship Id="rId1" Type="http://schemas.microsoft.com/office/2011/relationships/chartStyle" Target="style2.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kalkylblad2.xlsx"/><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1" Type="http://schemas.openxmlformats.org/officeDocument/2006/relationships/oleObject" Target="file:///C:\Users\bear0002\Documents\ASI2014\fyrakluster.xlsx" TargetMode="Externa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kalkylblad3.xlsx"/><Relationship Id="rId2" Type="http://schemas.microsoft.com/office/2011/relationships/chartColorStyle" Target="colors4.xml"/><Relationship Id="rId1" Type="http://schemas.microsoft.com/office/2011/relationships/chartStyle" Target="style4.xml"/></Relationships>
</file>

<file path=ppt/charts/_rels/chart21.xml.rels><?xml version="1.0" encoding="UTF-8" standalone="yes"?>
<Relationships xmlns="http://schemas.openxmlformats.org/package/2006/relationships"><Relationship Id="rId3" Type="http://schemas.openxmlformats.org/officeDocument/2006/relationships/oleObject" Target="file:///E:\Dokument\Ub&#229;tINFOmm\Excelfiler\profiler%20Ub&#229;t.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6.xml"/></Relationships>
</file>

<file path=ppt/charts/_rels/chart22.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kalkylblad4.xlsx"/></Relationships>
</file>

<file path=ppt/charts/_rels/chart23.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E:\Dokument\Ub&#229;tINFOmm\Excelfiler\profiler%20Ub&#229;t.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kerstina\Documents\kas\diskr.xlsx" TargetMode="Externa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26.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Diagram%20i%20Microsoft%20PowerPoint" TargetMode="Externa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28.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Diagram%20i%20Microsoft%20PowerPoint" TargetMode="Externa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4.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E:\Dokument\Ub&#229;tINFOmm\Excelfiler\profiler%20Ub&#229;t.xlsx" TargetMode="Externa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C:\Users\bear0002\Documents\Ub&#229;tINFOmm\b&#228;ttre%20s&#228;mre.xlsx" TargetMode="External"/><Relationship Id="rId1" Type="http://schemas.openxmlformats.org/officeDocument/2006/relationships/image" Target="../media/image2.jpeg"/></Relationships>
</file>

<file path=ppt/charts/_rels/chart36.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E:\Dokument\Ub&#229;tINFOmm\Excelfiler\profiler%20Ub&#229;t.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E:\Dokument\Ub&#229;tINFOmm\Excelfiler\profiler%20Ub&#229;t.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AS-35-E6-20\Dokument\Kerstin\Konferenser\FORTE\nydiksr.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AS-35-E6-20\Dokument\Kerstin\Konferenser\FORTE\nydiksr.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as-35-E6-20\Dokument\Kerstin\Konferenser\FORTE\cheferbrukarde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AS-35-E6-20\Dokument\Kerstin\2014\Excel%20filer\tabelle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US"/>
              <a:t>Intervjuarskattning ASI-G</a:t>
            </a:r>
          </a:p>
        </c:rich>
      </c:tx>
      <c:layout/>
      <c:overlay val="0"/>
      <c:spPr>
        <a:noFill/>
        <a:ln>
          <a:noFill/>
        </a:ln>
        <a:effectLst/>
      </c:spPr>
    </c:title>
    <c:autoTitleDeleted val="0"/>
    <c:plotArea>
      <c:layout/>
      <c:barChart>
        <c:barDir val="col"/>
        <c:grouping val="clustered"/>
        <c:varyColors val="0"/>
        <c:ser>
          <c:idx val="0"/>
          <c:order val="0"/>
          <c:tx>
            <c:strRef>
              <c:f>G!$J$2:$J$3</c:f>
              <c:strCache>
                <c:ptCount val="2"/>
                <c:pt idx="0">
                  <c:v>2002-08</c:v>
                </c:pt>
                <c:pt idx="1">
                  <c:v> n 13750</c:v>
                </c:pt>
              </c:strCache>
            </c:strRef>
          </c:tx>
          <c:spPr>
            <a:solidFill>
              <a:schemeClr val="accent1"/>
            </a:solidFill>
            <a:ln>
              <a:noFill/>
            </a:ln>
            <a:effectLst/>
          </c:spPr>
          <c:invertIfNegative val="0"/>
          <c:cat>
            <c:strRef>
              <c:f>G!$I$4:$I$10</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G!$J$4:$J$10</c:f>
              <c:numCache>
                <c:formatCode>General</c:formatCode>
                <c:ptCount val="7"/>
                <c:pt idx="0">
                  <c:v>2.0099999999999998</c:v>
                </c:pt>
                <c:pt idx="1">
                  <c:v>2.63</c:v>
                </c:pt>
                <c:pt idx="2">
                  <c:v>3.8299999999999987</c:v>
                </c:pt>
                <c:pt idx="3">
                  <c:v>2.8099999999999987</c:v>
                </c:pt>
                <c:pt idx="4">
                  <c:v>0.95000000000000062</c:v>
                </c:pt>
                <c:pt idx="5">
                  <c:v>2.56</c:v>
                </c:pt>
                <c:pt idx="6">
                  <c:v>3.48</c:v>
                </c:pt>
              </c:numCache>
            </c:numRef>
          </c:val>
        </c:ser>
        <c:ser>
          <c:idx val="1"/>
          <c:order val="1"/>
          <c:tx>
            <c:strRef>
              <c:f>G!$K$2:$K$3</c:f>
              <c:strCache>
                <c:ptCount val="2"/>
                <c:pt idx="0">
                  <c:v>2009-10</c:v>
                </c:pt>
                <c:pt idx="1">
                  <c:v>n 16103</c:v>
                </c:pt>
              </c:strCache>
            </c:strRef>
          </c:tx>
          <c:spPr>
            <a:solidFill>
              <a:schemeClr val="accent2"/>
            </a:solidFill>
            <a:ln>
              <a:noFill/>
            </a:ln>
            <a:effectLst/>
          </c:spPr>
          <c:invertIfNegative val="0"/>
          <c:cat>
            <c:strRef>
              <c:f>G!$I$4:$I$10</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G!$K$4:$K$10</c:f>
              <c:numCache>
                <c:formatCode>General</c:formatCode>
                <c:ptCount val="7"/>
                <c:pt idx="0">
                  <c:v>2.15</c:v>
                </c:pt>
                <c:pt idx="1">
                  <c:v>2.9499999999999997</c:v>
                </c:pt>
                <c:pt idx="2">
                  <c:v>3.98</c:v>
                </c:pt>
                <c:pt idx="3">
                  <c:v>2.96</c:v>
                </c:pt>
                <c:pt idx="4">
                  <c:v>1.5</c:v>
                </c:pt>
                <c:pt idx="5">
                  <c:v>2.86</c:v>
                </c:pt>
                <c:pt idx="6">
                  <c:v>3.72</c:v>
                </c:pt>
              </c:numCache>
            </c:numRef>
          </c:val>
        </c:ser>
        <c:ser>
          <c:idx val="2"/>
          <c:order val="2"/>
          <c:tx>
            <c:strRef>
              <c:f>G!$L$2:$L$3</c:f>
              <c:strCache>
                <c:ptCount val="2"/>
                <c:pt idx="0">
                  <c:v>2011-13</c:v>
                </c:pt>
                <c:pt idx="1">
                  <c:v>n 14659</c:v>
                </c:pt>
              </c:strCache>
            </c:strRef>
          </c:tx>
          <c:spPr>
            <a:solidFill>
              <a:schemeClr val="accent3"/>
            </a:solidFill>
            <a:ln>
              <a:noFill/>
            </a:ln>
            <a:effectLst/>
          </c:spPr>
          <c:invertIfNegative val="0"/>
          <c:cat>
            <c:strRef>
              <c:f>G!$I$4:$I$10</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G!$L$4:$L$10</c:f>
              <c:numCache>
                <c:formatCode>General</c:formatCode>
                <c:ptCount val="7"/>
                <c:pt idx="0">
                  <c:v>2.3199999999999967</c:v>
                </c:pt>
                <c:pt idx="1">
                  <c:v>3.14</c:v>
                </c:pt>
                <c:pt idx="2">
                  <c:v>4.09</c:v>
                </c:pt>
                <c:pt idx="3">
                  <c:v>3.21</c:v>
                </c:pt>
                <c:pt idx="4">
                  <c:v>1.61</c:v>
                </c:pt>
                <c:pt idx="5">
                  <c:v>3.02</c:v>
                </c:pt>
                <c:pt idx="6">
                  <c:v>4.03</c:v>
                </c:pt>
              </c:numCache>
            </c:numRef>
          </c:val>
        </c:ser>
        <c:dLbls>
          <c:showLegendKey val="0"/>
          <c:showVal val="0"/>
          <c:showCatName val="0"/>
          <c:showSerName val="0"/>
          <c:showPercent val="0"/>
          <c:showBubbleSize val="0"/>
        </c:dLbls>
        <c:gapWidth val="219"/>
        <c:overlap val="-27"/>
        <c:axId val="219646352"/>
        <c:axId val="177777824"/>
      </c:barChart>
      <c:catAx>
        <c:axId val="21964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sv-SE"/>
          </a:p>
        </c:txPr>
        <c:crossAx val="177777824"/>
        <c:crosses val="autoZero"/>
        <c:auto val="1"/>
        <c:lblAlgn val="ctr"/>
        <c:lblOffset val="100"/>
        <c:noMultiLvlLbl val="0"/>
      </c:catAx>
      <c:valAx>
        <c:axId val="177777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sv-SE"/>
          </a:p>
        </c:txPr>
        <c:crossAx val="219646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dk1"/>
              </a:solidFill>
              <a:latin typeface="+mn-lt"/>
              <a:ea typeface="+mn-ea"/>
              <a:cs typeface="+mn-cs"/>
            </a:defRPr>
          </a:pPr>
          <a:endParaRPr lang="sv-SE"/>
        </a:p>
      </c:txPr>
    </c:legend>
    <c:plotVisOnly val="1"/>
    <c:dispBlanksAs val="gap"/>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sv-S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Blad3!$I$33</c:f>
              <c:strCache>
                <c:ptCount val="1"/>
                <c:pt idx="0">
                  <c:v>Ålder</c:v>
                </c:pt>
              </c:strCache>
            </c:strRef>
          </c:tx>
          <c:invertIfNegative val="0"/>
          <c:cat>
            <c:strRef>
              <c:f>Blad3!$J$32:$N$32</c:f>
              <c:strCache>
                <c:ptCount val="5"/>
                <c:pt idx="0">
                  <c:v>Stödboende n=130</c:v>
                </c:pt>
                <c:pt idx="1">
                  <c:v>KBT n=105</c:v>
                </c:pt>
                <c:pt idx="2">
                  <c:v>MI n=71</c:v>
                </c:pt>
                <c:pt idx="3">
                  <c:v>12-steg n=144</c:v>
                </c:pt>
                <c:pt idx="4">
                  <c:v>ÅP n=70</c:v>
                </c:pt>
              </c:strCache>
            </c:strRef>
          </c:cat>
          <c:val>
            <c:numRef>
              <c:f>Blad3!$J$33:$N$33</c:f>
              <c:numCache>
                <c:formatCode>General</c:formatCode>
                <c:ptCount val="5"/>
                <c:pt idx="0">
                  <c:v>37</c:v>
                </c:pt>
                <c:pt idx="1">
                  <c:v>35</c:v>
                </c:pt>
                <c:pt idx="2">
                  <c:v>40</c:v>
                </c:pt>
                <c:pt idx="3">
                  <c:v>39</c:v>
                </c:pt>
                <c:pt idx="4">
                  <c:v>40</c:v>
                </c:pt>
              </c:numCache>
            </c:numRef>
          </c:val>
        </c:ser>
        <c:dLbls>
          <c:showLegendKey val="0"/>
          <c:showVal val="0"/>
          <c:showCatName val="0"/>
          <c:showSerName val="0"/>
          <c:showPercent val="0"/>
          <c:showBubbleSize val="0"/>
        </c:dLbls>
        <c:gapWidth val="150"/>
        <c:axId val="219757720"/>
        <c:axId val="220857648"/>
      </c:barChart>
      <c:catAx>
        <c:axId val="219757720"/>
        <c:scaling>
          <c:orientation val="minMax"/>
        </c:scaling>
        <c:delete val="0"/>
        <c:axPos val="b"/>
        <c:numFmt formatCode="General" sourceLinked="0"/>
        <c:majorTickMark val="out"/>
        <c:minorTickMark val="none"/>
        <c:tickLblPos val="nextTo"/>
        <c:crossAx val="220857648"/>
        <c:crosses val="autoZero"/>
        <c:auto val="1"/>
        <c:lblAlgn val="ctr"/>
        <c:lblOffset val="100"/>
        <c:noMultiLvlLbl val="0"/>
      </c:catAx>
      <c:valAx>
        <c:axId val="220857648"/>
        <c:scaling>
          <c:orientation val="minMax"/>
        </c:scaling>
        <c:delete val="0"/>
        <c:axPos val="l"/>
        <c:majorGridlines/>
        <c:numFmt formatCode="General" sourceLinked="1"/>
        <c:majorTickMark val="out"/>
        <c:minorTickMark val="none"/>
        <c:tickLblPos val="nextTo"/>
        <c:crossAx val="21975772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078443493982868"/>
          <c:y val="2.9921259842519685E-2"/>
          <c:w val="0.38988230124253109"/>
          <c:h val="0.90130002018810695"/>
        </c:manualLayout>
      </c:layout>
      <c:barChart>
        <c:barDir val="bar"/>
        <c:grouping val="clustered"/>
        <c:varyColors val="0"/>
        <c:ser>
          <c:idx val="0"/>
          <c:order val="0"/>
          <c:spPr>
            <a:solidFill>
              <a:schemeClr val="accent1"/>
            </a:solidFill>
            <a:ln>
              <a:noFill/>
            </a:ln>
            <a:effectLst/>
          </c:spPr>
          <c:invertIfNegative val="0"/>
          <c:cat>
            <c:strRef>
              <c:f>Blad1!$J$14:$J$28</c:f>
              <c:strCache>
                <c:ptCount val="15"/>
                <c:pt idx="0">
                  <c:v>12-steg</c:v>
                </c:pt>
                <c:pt idx="1">
                  <c:v>Stödboende</c:v>
                </c:pt>
                <c:pt idx="2">
                  <c:v>Kognitiv beteendeterapi</c:v>
                </c:pt>
                <c:pt idx="3">
                  <c:v>Stödjande samtal</c:v>
                </c:pt>
                <c:pt idx="4">
                  <c:v>Motiverande behandling (MI)</c:v>
                </c:pt>
                <c:pt idx="5">
                  <c:v>Återfallsprevention</c:v>
                </c:pt>
                <c:pt idx="6">
                  <c:v>Bedömning av problemnivå och hjälpbehov inom olika livsområden</c:v>
                </c:pt>
                <c:pt idx="7">
                  <c:v>Bedömning av alkohol- och drogvanor</c:v>
                </c:pt>
                <c:pt idx="8">
                  <c:v>Rådgivning, information och utbildning</c:v>
                </c:pt>
                <c:pt idx="9">
                  <c:v>Kontaktperson</c:v>
                </c:pt>
                <c:pt idx="10">
                  <c:v>Utredning avseende bistånd</c:v>
                </c:pt>
                <c:pt idx="11">
                  <c:v>Boendestöd</c:v>
                </c:pt>
                <c:pt idx="12">
                  <c:v>Bedömning av livssituation</c:v>
                </c:pt>
                <c:pt idx="13">
                  <c:v>CRA</c:v>
                </c:pt>
                <c:pt idx="14">
                  <c:v>LVM-utredning</c:v>
                </c:pt>
              </c:strCache>
            </c:strRef>
          </c:cat>
          <c:val>
            <c:numRef>
              <c:f>Blad1!$K$14:$K$28</c:f>
              <c:numCache>
                <c:formatCode>###0.0</c:formatCode>
                <c:ptCount val="15"/>
                <c:pt idx="0">
                  <c:v>15</c:v>
                </c:pt>
                <c:pt idx="1">
                  <c:v>13.541666666666666</c:v>
                </c:pt>
                <c:pt idx="2">
                  <c:v>10.9375</c:v>
                </c:pt>
                <c:pt idx="3">
                  <c:v>8.125</c:v>
                </c:pt>
                <c:pt idx="4">
                  <c:v>7.395833333333333</c:v>
                </c:pt>
                <c:pt idx="5">
                  <c:v>7.2916666666666714</c:v>
                </c:pt>
                <c:pt idx="6">
                  <c:v>7.2916666666666714</c:v>
                </c:pt>
                <c:pt idx="7">
                  <c:v>4.895833333333333</c:v>
                </c:pt>
                <c:pt idx="8">
                  <c:v>2.7083333333333401</c:v>
                </c:pt>
                <c:pt idx="9">
                  <c:v>1.875</c:v>
                </c:pt>
                <c:pt idx="10">
                  <c:v>1.7708333333333333</c:v>
                </c:pt>
                <c:pt idx="11">
                  <c:v>1.5625</c:v>
                </c:pt>
                <c:pt idx="12">
                  <c:v>1.4583333333333333</c:v>
                </c:pt>
                <c:pt idx="13">
                  <c:v>1.1458333333333333</c:v>
                </c:pt>
                <c:pt idx="14">
                  <c:v>1.0416666666666659</c:v>
                </c:pt>
              </c:numCache>
            </c:numRef>
          </c:val>
        </c:ser>
        <c:dLbls>
          <c:showLegendKey val="0"/>
          <c:showVal val="0"/>
          <c:showCatName val="0"/>
          <c:showSerName val="0"/>
          <c:showPercent val="0"/>
          <c:showBubbleSize val="0"/>
        </c:dLbls>
        <c:gapWidth val="219"/>
        <c:axId val="220854904"/>
        <c:axId val="220860000"/>
      </c:barChart>
      <c:catAx>
        <c:axId val="220854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20860000"/>
        <c:crosses val="autoZero"/>
        <c:auto val="1"/>
        <c:lblAlgn val="ctr"/>
        <c:lblOffset val="100"/>
        <c:noMultiLvlLbl val="0"/>
      </c:catAx>
      <c:valAx>
        <c:axId val="2208600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08549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Procent!$D$3:$D$4</c:f>
              <c:strCache>
                <c:ptCount val="1"/>
                <c:pt idx="0">
                  <c:v>Alla åtgärder  n=142</c:v>
                </c:pt>
              </c:strCache>
            </c:strRef>
          </c:tx>
          <c:invertIfNegative val="0"/>
          <c:cat>
            <c:strRef>
              <c:f>Procent!$C$5:$C$11</c:f>
              <c:strCache>
                <c:ptCount val="7"/>
                <c:pt idx="0">
                  <c:v>Kort väntan</c:v>
                </c:pt>
                <c:pt idx="1">
                  <c:v>Inflytande val</c:v>
                </c:pt>
                <c:pt idx="2">
                  <c:v>Motivation</c:v>
                </c:pt>
                <c:pt idx="3">
                  <c:v>Påverkan genomförande</c:v>
                </c:pt>
                <c:pt idx="4">
                  <c:v>Bemötande</c:v>
                </c:pt>
                <c:pt idx="5">
                  <c:v>Nöjd med hjälp</c:v>
                </c:pt>
                <c:pt idx="6">
                  <c:v>Förbättrat problem</c:v>
                </c:pt>
              </c:strCache>
            </c:strRef>
          </c:cat>
          <c:val>
            <c:numRef>
              <c:f>Procent!$D$5:$D$11</c:f>
              <c:numCache>
                <c:formatCode>General</c:formatCode>
                <c:ptCount val="7"/>
                <c:pt idx="0">
                  <c:v>89</c:v>
                </c:pt>
                <c:pt idx="1">
                  <c:v>62</c:v>
                </c:pt>
                <c:pt idx="2">
                  <c:v>84</c:v>
                </c:pt>
                <c:pt idx="3">
                  <c:v>66</c:v>
                </c:pt>
                <c:pt idx="4">
                  <c:v>91</c:v>
                </c:pt>
                <c:pt idx="5">
                  <c:v>89</c:v>
                </c:pt>
                <c:pt idx="6">
                  <c:v>75</c:v>
                </c:pt>
              </c:numCache>
            </c:numRef>
          </c:val>
        </c:ser>
        <c:dLbls>
          <c:showLegendKey val="0"/>
          <c:showVal val="0"/>
          <c:showCatName val="0"/>
          <c:showSerName val="0"/>
          <c:showPercent val="0"/>
          <c:showBubbleSize val="0"/>
        </c:dLbls>
        <c:gapWidth val="150"/>
        <c:axId val="220857256"/>
        <c:axId val="220858824"/>
      </c:barChart>
      <c:catAx>
        <c:axId val="220857256"/>
        <c:scaling>
          <c:orientation val="minMax"/>
        </c:scaling>
        <c:delete val="0"/>
        <c:axPos val="l"/>
        <c:numFmt formatCode="General" sourceLinked="0"/>
        <c:majorTickMark val="out"/>
        <c:minorTickMark val="none"/>
        <c:tickLblPos val="nextTo"/>
        <c:txPr>
          <a:bodyPr/>
          <a:lstStyle/>
          <a:p>
            <a:pPr>
              <a:defRPr sz="1200"/>
            </a:pPr>
            <a:endParaRPr lang="sv-SE"/>
          </a:p>
        </c:txPr>
        <c:crossAx val="220858824"/>
        <c:crosses val="autoZero"/>
        <c:auto val="1"/>
        <c:lblAlgn val="ctr"/>
        <c:lblOffset val="100"/>
        <c:noMultiLvlLbl val="0"/>
      </c:catAx>
      <c:valAx>
        <c:axId val="220858824"/>
        <c:scaling>
          <c:orientation val="minMax"/>
        </c:scaling>
        <c:delete val="0"/>
        <c:axPos val="b"/>
        <c:majorGridlines/>
        <c:numFmt formatCode="General" sourceLinked="1"/>
        <c:majorTickMark val="out"/>
        <c:minorTickMark val="none"/>
        <c:tickLblPos val="nextTo"/>
        <c:crossAx val="220857256"/>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Procent!$D$16</c:f>
              <c:strCache>
                <c:ptCount val="1"/>
                <c:pt idx="0">
                  <c:v>Alla åtgärder n=237</c:v>
                </c:pt>
              </c:strCache>
            </c:strRef>
          </c:tx>
          <c:invertIfNegative val="0"/>
          <c:cat>
            <c:strRef>
              <c:f>Procent!$C$17:$C$21</c:f>
              <c:strCache>
                <c:ptCount val="5"/>
                <c:pt idx="0">
                  <c:v>Anpassat till klienten</c:v>
                </c:pt>
                <c:pt idx="1">
                  <c:v>Väl genomfört</c:v>
                </c:pt>
                <c:pt idx="2">
                  <c:v>Klientens bidrag</c:v>
                </c:pt>
                <c:pt idx="3">
                  <c:v>Nöjd med insats</c:v>
                </c:pt>
                <c:pt idx="4">
                  <c:v>Förbättrat problem</c:v>
                </c:pt>
              </c:strCache>
            </c:strRef>
          </c:cat>
          <c:val>
            <c:numRef>
              <c:f>Procent!$D$17:$D$21</c:f>
              <c:numCache>
                <c:formatCode>General</c:formatCode>
                <c:ptCount val="5"/>
                <c:pt idx="0">
                  <c:v>83</c:v>
                </c:pt>
                <c:pt idx="1">
                  <c:v>80</c:v>
                </c:pt>
                <c:pt idx="2">
                  <c:v>61</c:v>
                </c:pt>
                <c:pt idx="3">
                  <c:v>76</c:v>
                </c:pt>
                <c:pt idx="4">
                  <c:v>44</c:v>
                </c:pt>
              </c:numCache>
            </c:numRef>
          </c:val>
        </c:ser>
        <c:dLbls>
          <c:showLegendKey val="0"/>
          <c:showVal val="0"/>
          <c:showCatName val="0"/>
          <c:showSerName val="0"/>
          <c:showPercent val="0"/>
          <c:showBubbleSize val="0"/>
        </c:dLbls>
        <c:gapWidth val="150"/>
        <c:axId val="220858040"/>
        <c:axId val="220854512"/>
      </c:barChart>
      <c:catAx>
        <c:axId val="220858040"/>
        <c:scaling>
          <c:orientation val="minMax"/>
        </c:scaling>
        <c:delete val="0"/>
        <c:axPos val="l"/>
        <c:numFmt formatCode="General" sourceLinked="0"/>
        <c:majorTickMark val="out"/>
        <c:minorTickMark val="none"/>
        <c:tickLblPos val="nextTo"/>
        <c:txPr>
          <a:bodyPr/>
          <a:lstStyle/>
          <a:p>
            <a:pPr>
              <a:defRPr sz="1200" baseline="0"/>
            </a:pPr>
            <a:endParaRPr lang="sv-SE"/>
          </a:p>
        </c:txPr>
        <c:crossAx val="220854512"/>
        <c:crosses val="autoZero"/>
        <c:auto val="1"/>
        <c:lblAlgn val="ctr"/>
        <c:lblOffset val="100"/>
        <c:noMultiLvlLbl val="0"/>
      </c:catAx>
      <c:valAx>
        <c:axId val="220854512"/>
        <c:scaling>
          <c:orientation val="minMax"/>
          <c:max val="100"/>
        </c:scaling>
        <c:delete val="0"/>
        <c:axPos val="b"/>
        <c:majorGridlines/>
        <c:numFmt formatCode="General" sourceLinked="1"/>
        <c:majorTickMark val="out"/>
        <c:minorTickMark val="none"/>
        <c:tickLblPos val="nextTo"/>
        <c:crossAx val="220858040"/>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506967426173181E-2"/>
          <c:y val="4.6997498240770999E-2"/>
          <c:w val="0.74973322175307899"/>
          <c:h val="0.8588567470511369"/>
        </c:manualLayout>
      </c:layout>
      <c:barChart>
        <c:barDir val="col"/>
        <c:grouping val="clustered"/>
        <c:varyColors val="0"/>
        <c:ser>
          <c:idx val="0"/>
          <c:order val="0"/>
          <c:tx>
            <c:strRef>
              <c:f>Procent!$W$4:$W$5</c:f>
              <c:strCache>
                <c:ptCount val="1"/>
                <c:pt idx="0">
                  <c:v>Planerat avslut  n=106</c:v>
                </c:pt>
              </c:strCache>
            </c:strRef>
          </c:tx>
          <c:invertIfNegative val="0"/>
          <c:cat>
            <c:strRef>
              <c:f>Procent!$V$6:$V$12</c:f>
              <c:strCache>
                <c:ptCount val="7"/>
                <c:pt idx="0">
                  <c:v>Kort väntan</c:v>
                </c:pt>
                <c:pt idx="1">
                  <c:v>Inflytande val</c:v>
                </c:pt>
                <c:pt idx="2">
                  <c:v>Motivation</c:v>
                </c:pt>
                <c:pt idx="3">
                  <c:v>Påverkan genomförande</c:v>
                </c:pt>
                <c:pt idx="4">
                  <c:v>Bemötande</c:v>
                </c:pt>
                <c:pt idx="5">
                  <c:v>Nöjd med hjälp</c:v>
                </c:pt>
                <c:pt idx="6">
                  <c:v>Förbättrat problem</c:v>
                </c:pt>
              </c:strCache>
            </c:strRef>
          </c:cat>
          <c:val>
            <c:numRef>
              <c:f>Procent!$W$6:$W$12</c:f>
              <c:numCache>
                <c:formatCode>General</c:formatCode>
                <c:ptCount val="7"/>
                <c:pt idx="0">
                  <c:v>91</c:v>
                </c:pt>
                <c:pt idx="1">
                  <c:v>63</c:v>
                </c:pt>
                <c:pt idx="2">
                  <c:v>84</c:v>
                </c:pt>
                <c:pt idx="3">
                  <c:v>66</c:v>
                </c:pt>
                <c:pt idx="4">
                  <c:v>92</c:v>
                </c:pt>
                <c:pt idx="5">
                  <c:v>92</c:v>
                </c:pt>
                <c:pt idx="6">
                  <c:v>82</c:v>
                </c:pt>
              </c:numCache>
            </c:numRef>
          </c:val>
        </c:ser>
        <c:ser>
          <c:idx val="1"/>
          <c:order val="1"/>
          <c:tx>
            <c:strRef>
              <c:f>Procent!$X$4:$X$5</c:f>
              <c:strCache>
                <c:ptCount val="1"/>
                <c:pt idx="0">
                  <c:v>Oplanerat avslut n=20</c:v>
                </c:pt>
              </c:strCache>
            </c:strRef>
          </c:tx>
          <c:invertIfNegative val="0"/>
          <c:cat>
            <c:strRef>
              <c:f>Procent!$V$6:$V$12</c:f>
              <c:strCache>
                <c:ptCount val="7"/>
                <c:pt idx="0">
                  <c:v>Kort väntan</c:v>
                </c:pt>
                <c:pt idx="1">
                  <c:v>Inflytande val</c:v>
                </c:pt>
                <c:pt idx="2">
                  <c:v>Motivation</c:v>
                </c:pt>
                <c:pt idx="3">
                  <c:v>Påverkan genomförande</c:v>
                </c:pt>
                <c:pt idx="4">
                  <c:v>Bemötande</c:v>
                </c:pt>
                <c:pt idx="5">
                  <c:v>Nöjd med hjälp</c:v>
                </c:pt>
                <c:pt idx="6">
                  <c:v>Förbättrat problem</c:v>
                </c:pt>
              </c:strCache>
            </c:strRef>
          </c:cat>
          <c:val>
            <c:numRef>
              <c:f>Procent!$X$6:$X$12</c:f>
              <c:numCache>
                <c:formatCode>General</c:formatCode>
                <c:ptCount val="7"/>
                <c:pt idx="0">
                  <c:v>90</c:v>
                </c:pt>
                <c:pt idx="1">
                  <c:v>80</c:v>
                </c:pt>
                <c:pt idx="2">
                  <c:v>75</c:v>
                </c:pt>
                <c:pt idx="3">
                  <c:v>70</c:v>
                </c:pt>
                <c:pt idx="4">
                  <c:v>90</c:v>
                </c:pt>
                <c:pt idx="5">
                  <c:v>80</c:v>
                </c:pt>
                <c:pt idx="6">
                  <c:v>40</c:v>
                </c:pt>
              </c:numCache>
            </c:numRef>
          </c:val>
        </c:ser>
        <c:dLbls>
          <c:showLegendKey val="0"/>
          <c:showVal val="0"/>
          <c:showCatName val="0"/>
          <c:showSerName val="0"/>
          <c:showPercent val="0"/>
          <c:showBubbleSize val="0"/>
        </c:dLbls>
        <c:gapWidth val="150"/>
        <c:axId val="220860784"/>
        <c:axId val="220856080"/>
      </c:barChart>
      <c:catAx>
        <c:axId val="220860784"/>
        <c:scaling>
          <c:orientation val="minMax"/>
        </c:scaling>
        <c:delete val="0"/>
        <c:axPos val="b"/>
        <c:numFmt formatCode="General" sourceLinked="0"/>
        <c:majorTickMark val="out"/>
        <c:minorTickMark val="none"/>
        <c:tickLblPos val="nextTo"/>
        <c:crossAx val="220856080"/>
        <c:crosses val="autoZero"/>
        <c:auto val="1"/>
        <c:lblAlgn val="ctr"/>
        <c:lblOffset val="100"/>
        <c:noMultiLvlLbl val="0"/>
      </c:catAx>
      <c:valAx>
        <c:axId val="220856080"/>
        <c:scaling>
          <c:orientation val="minMax"/>
        </c:scaling>
        <c:delete val="0"/>
        <c:axPos val="l"/>
        <c:majorGridlines/>
        <c:numFmt formatCode="General" sourceLinked="1"/>
        <c:majorTickMark val="out"/>
        <c:minorTickMark val="none"/>
        <c:tickLblPos val="nextTo"/>
        <c:crossAx val="220860784"/>
        <c:crosses val="autoZero"/>
        <c:crossBetween val="between"/>
      </c:valAx>
    </c:plotArea>
    <c:legend>
      <c:legendPos val="r"/>
      <c:layout/>
      <c:overlay val="0"/>
    </c:legend>
    <c:plotVisOnly val="1"/>
    <c:dispBlanksAs val="gap"/>
    <c:showDLblsOverMax val="0"/>
  </c:chart>
  <c:spPr>
    <a:ln>
      <a:solidFill>
        <a:schemeClr val="tx1"/>
      </a:solidFill>
    </a:ln>
  </c:sp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Procent!$R$16</c:f>
              <c:strCache>
                <c:ptCount val="1"/>
                <c:pt idx="0">
                  <c:v>Planerat avslut n=167</c:v>
                </c:pt>
              </c:strCache>
            </c:strRef>
          </c:tx>
          <c:invertIfNegative val="0"/>
          <c:cat>
            <c:strRef>
              <c:f>Procent!$Q$17:$Q$21</c:f>
              <c:strCache>
                <c:ptCount val="5"/>
                <c:pt idx="0">
                  <c:v>Anpassat till klienten</c:v>
                </c:pt>
                <c:pt idx="1">
                  <c:v>Väl genomfört</c:v>
                </c:pt>
                <c:pt idx="2">
                  <c:v>Klientens bidrag</c:v>
                </c:pt>
                <c:pt idx="3">
                  <c:v>Nöjd med insats</c:v>
                </c:pt>
                <c:pt idx="4">
                  <c:v>Förbättrat problem</c:v>
                </c:pt>
              </c:strCache>
            </c:strRef>
          </c:cat>
          <c:val>
            <c:numRef>
              <c:f>Procent!$R$17:$R$21</c:f>
              <c:numCache>
                <c:formatCode>General</c:formatCode>
                <c:ptCount val="5"/>
                <c:pt idx="0">
                  <c:v>88</c:v>
                </c:pt>
                <c:pt idx="1">
                  <c:v>85</c:v>
                </c:pt>
                <c:pt idx="2">
                  <c:v>73</c:v>
                </c:pt>
                <c:pt idx="3">
                  <c:v>77</c:v>
                </c:pt>
                <c:pt idx="4">
                  <c:v>56</c:v>
                </c:pt>
              </c:numCache>
            </c:numRef>
          </c:val>
        </c:ser>
        <c:ser>
          <c:idx val="1"/>
          <c:order val="1"/>
          <c:tx>
            <c:strRef>
              <c:f>Procent!$S$16</c:f>
              <c:strCache>
                <c:ptCount val="1"/>
                <c:pt idx="0">
                  <c:v>Oplanerat avslut n=65</c:v>
                </c:pt>
              </c:strCache>
            </c:strRef>
          </c:tx>
          <c:invertIfNegative val="0"/>
          <c:cat>
            <c:strRef>
              <c:f>Procent!$Q$17:$Q$21</c:f>
              <c:strCache>
                <c:ptCount val="5"/>
                <c:pt idx="0">
                  <c:v>Anpassat till klienten</c:v>
                </c:pt>
                <c:pt idx="1">
                  <c:v>Väl genomfört</c:v>
                </c:pt>
                <c:pt idx="2">
                  <c:v>Klientens bidrag</c:v>
                </c:pt>
                <c:pt idx="3">
                  <c:v>Nöjd med insats</c:v>
                </c:pt>
                <c:pt idx="4">
                  <c:v>Förbättrat problem</c:v>
                </c:pt>
              </c:strCache>
            </c:strRef>
          </c:cat>
          <c:val>
            <c:numRef>
              <c:f>Procent!$S$17:$S$21</c:f>
              <c:numCache>
                <c:formatCode>General</c:formatCode>
                <c:ptCount val="5"/>
                <c:pt idx="0">
                  <c:v>68</c:v>
                </c:pt>
                <c:pt idx="1">
                  <c:v>69</c:v>
                </c:pt>
                <c:pt idx="2">
                  <c:v>31</c:v>
                </c:pt>
                <c:pt idx="3">
                  <c:v>74</c:v>
                </c:pt>
                <c:pt idx="4">
                  <c:v>14</c:v>
                </c:pt>
              </c:numCache>
            </c:numRef>
          </c:val>
        </c:ser>
        <c:dLbls>
          <c:showLegendKey val="0"/>
          <c:showVal val="0"/>
          <c:showCatName val="0"/>
          <c:showSerName val="0"/>
          <c:showPercent val="0"/>
          <c:showBubbleSize val="0"/>
        </c:dLbls>
        <c:gapWidth val="150"/>
        <c:axId val="220861176"/>
        <c:axId val="220861568"/>
      </c:barChart>
      <c:catAx>
        <c:axId val="220861176"/>
        <c:scaling>
          <c:orientation val="minMax"/>
        </c:scaling>
        <c:delete val="0"/>
        <c:axPos val="b"/>
        <c:numFmt formatCode="General" sourceLinked="0"/>
        <c:majorTickMark val="out"/>
        <c:minorTickMark val="none"/>
        <c:tickLblPos val="nextTo"/>
        <c:crossAx val="220861568"/>
        <c:crosses val="autoZero"/>
        <c:auto val="1"/>
        <c:lblAlgn val="ctr"/>
        <c:lblOffset val="100"/>
        <c:noMultiLvlLbl val="0"/>
      </c:catAx>
      <c:valAx>
        <c:axId val="220861568"/>
        <c:scaling>
          <c:orientation val="minMax"/>
        </c:scaling>
        <c:delete val="0"/>
        <c:axPos val="l"/>
        <c:majorGridlines/>
        <c:numFmt formatCode="General" sourceLinked="1"/>
        <c:majorTickMark val="out"/>
        <c:minorTickMark val="none"/>
        <c:tickLblPos val="nextTo"/>
        <c:crossAx val="220861176"/>
        <c:crosses val="autoZero"/>
        <c:crossBetween val="between"/>
      </c:valAx>
    </c:plotArea>
    <c:legend>
      <c:legendPos val="r"/>
      <c:layout/>
      <c:overlay val="0"/>
    </c:legend>
    <c:plotVisOnly val="1"/>
    <c:dispBlanksAs val="gap"/>
    <c:showDLblsOverMax val="0"/>
  </c:chart>
  <c:spPr>
    <a:ln>
      <a:solidFill>
        <a:schemeClr val="tx1"/>
      </a:solidFill>
    </a:ln>
  </c:sp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Procent!$AA$15</c:f>
              <c:strCache>
                <c:ptCount val="1"/>
                <c:pt idx="0">
                  <c:v>Motivation</c:v>
                </c:pt>
              </c:strCache>
            </c:strRef>
          </c:tx>
          <c:spPr>
            <a:solidFill>
              <a:schemeClr val="accent3">
                <a:lumMod val="40000"/>
                <a:lumOff val="60000"/>
              </a:schemeClr>
            </a:solidFill>
          </c:spPr>
          <c:invertIfNegative val="0"/>
          <c:cat>
            <c:strRef>
              <c:f>Procent!$AB$14:$AE$14</c:f>
              <c:strCache>
                <c:ptCount val="4"/>
                <c:pt idx="0">
                  <c:v>Stödboende n=19</c:v>
                </c:pt>
                <c:pt idx="1">
                  <c:v>Stödsamtal n=13</c:v>
                </c:pt>
                <c:pt idx="2">
                  <c:v>KBT n=15</c:v>
                </c:pt>
                <c:pt idx="3">
                  <c:v>12-steg n=20</c:v>
                </c:pt>
              </c:strCache>
            </c:strRef>
          </c:cat>
          <c:val>
            <c:numRef>
              <c:f>Procent!$AB$15:$AE$15</c:f>
              <c:numCache>
                <c:formatCode>General</c:formatCode>
                <c:ptCount val="4"/>
                <c:pt idx="0">
                  <c:v>83</c:v>
                </c:pt>
                <c:pt idx="1">
                  <c:v>83</c:v>
                </c:pt>
                <c:pt idx="2">
                  <c:v>87</c:v>
                </c:pt>
                <c:pt idx="3">
                  <c:v>75</c:v>
                </c:pt>
              </c:numCache>
            </c:numRef>
          </c:val>
        </c:ser>
        <c:ser>
          <c:idx val="1"/>
          <c:order val="1"/>
          <c:tx>
            <c:strRef>
              <c:f>Procent!$AA$16</c:f>
              <c:strCache>
                <c:ptCount val="1"/>
                <c:pt idx="0">
                  <c:v>Bemötande</c:v>
                </c:pt>
              </c:strCache>
            </c:strRef>
          </c:tx>
          <c:spPr>
            <a:solidFill>
              <a:schemeClr val="accent3">
                <a:lumMod val="60000"/>
                <a:lumOff val="40000"/>
              </a:schemeClr>
            </a:solidFill>
          </c:spPr>
          <c:invertIfNegative val="0"/>
          <c:cat>
            <c:strRef>
              <c:f>Procent!$AB$14:$AE$14</c:f>
              <c:strCache>
                <c:ptCount val="4"/>
                <c:pt idx="0">
                  <c:v>Stödboende n=19</c:v>
                </c:pt>
                <c:pt idx="1">
                  <c:v>Stödsamtal n=13</c:v>
                </c:pt>
                <c:pt idx="2">
                  <c:v>KBT n=15</c:v>
                </c:pt>
                <c:pt idx="3">
                  <c:v>12-steg n=20</c:v>
                </c:pt>
              </c:strCache>
            </c:strRef>
          </c:cat>
          <c:val>
            <c:numRef>
              <c:f>Procent!$AB$16:$AE$16</c:f>
              <c:numCache>
                <c:formatCode>General</c:formatCode>
                <c:ptCount val="4"/>
                <c:pt idx="0">
                  <c:v>73</c:v>
                </c:pt>
                <c:pt idx="1">
                  <c:v>100</c:v>
                </c:pt>
                <c:pt idx="2">
                  <c:v>100</c:v>
                </c:pt>
                <c:pt idx="3">
                  <c:v>94</c:v>
                </c:pt>
              </c:numCache>
            </c:numRef>
          </c:val>
        </c:ser>
        <c:ser>
          <c:idx val="2"/>
          <c:order val="2"/>
          <c:tx>
            <c:strRef>
              <c:f>Procent!$AA$17</c:f>
              <c:strCache>
                <c:ptCount val="1"/>
                <c:pt idx="0">
                  <c:v>Nöjd med hjälp</c:v>
                </c:pt>
              </c:strCache>
            </c:strRef>
          </c:tx>
          <c:invertIfNegative val="0"/>
          <c:cat>
            <c:strRef>
              <c:f>Procent!$AB$14:$AE$14</c:f>
              <c:strCache>
                <c:ptCount val="4"/>
                <c:pt idx="0">
                  <c:v>Stödboende n=19</c:v>
                </c:pt>
                <c:pt idx="1">
                  <c:v>Stödsamtal n=13</c:v>
                </c:pt>
                <c:pt idx="2">
                  <c:v>KBT n=15</c:v>
                </c:pt>
                <c:pt idx="3">
                  <c:v>12-steg n=20</c:v>
                </c:pt>
              </c:strCache>
            </c:strRef>
          </c:cat>
          <c:val>
            <c:numRef>
              <c:f>Procent!$AB$17:$AE$17</c:f>
              <c:numCache>
                <c:formatCode>General</c:formatCode>
                <c:ptCount val="4"/>
                <c:pt idx="0">
                  <c:v>74</c:v>
                </c:pt>
                <c:pt idx="1">
                  <c:v>92</c:v>
                </c:pt>
                <c:pt idx="2">
                  <c:v>95</c:v>
                </c:pt>
                <c:pt idx="3">
                  <c:v>90</c:v>
                </c:pt>
              </c:numCache>
            </c:numRef>
          </c:val>
        </c:ser>
        <c:ser>
          <c:idx val="3"/>
          <c:order val="3"/>
          <c:tx>
            <c:strRef>
              <c:f>Procent!$AA$18</c:f>
              <c:strCache>
                <c:ptCount val="1"/>
                <c:pt idx="0">
                  <c:v>Förbättrat problem</c:v>
                </c:pt>
              </c:strCache>
            </c:strRef>
          </c:tx>
          <c:invertIfNegative val="0"/>
          <c:cat>
            <c:strRef>
              <c:f>Procent!$AB$14:$AE$14</c:f>
              <c:strCache>
                <c:ptCount val="4"/>
                <c:pt idx="0">
                  <c:v>Stödboende n=19</c:v>
                </c:pt>
                <c:pt idx="1">
                  <c:v>Stödsamtal n=13</c:v>
                </c:pt>
                <c:pt idx="2">
                  <c:v>KBT n=15</c:v>
                </c:pt>
                <c:pt idx="3">
                  <c:v>12-steg n=20</c:v>
                </c:pt>
              </c:strCache>
            </c:strRef>
          </c:cat>
          <c:val>
            <c:numRef>
              <c:f>Procent!$AB$18:$AE$18</c:f>
              <c:numCache>
                <c:formatCode>General</c:formatCode>
                <c:ptCount val="4"/>
                <c:pt idx="0">
                  <c:v>69</c:v>
                </c:pt>
                <c:pt idx="1">
                  <c:v>76</c:v>
                </c:pt>
                <c:pt idx="2">
                  <c:v>80</c:v>
                </c:pt>
                <c:pt idx="3">
                  <c:v>95</c:v>
                </c:pt>
              </c:numCache>
            </c:numRef>
          </c:val>
        </c:ser>
        <c:dLbls>
          <c:showLegendKey val="0"/>
          <c:showVal val="0"/>
          <c:showCatName val="0"/>
          <c:showSerName val="0"/>
          <c:showPercent val="0"/>
          <c:showBubbleSize val="0"/>
        </c:dLbls>
        <c:gapWidth val="150"/>
        <c:axId val="220856472"/>
        <c:axId val="220855296"/>
      </c:barChart>
      <c:catAx>
        <c:axId val="220856472"/>
        <c:scaling>
          <c:orientation val="minMax"/>
        </c:scaling>
        <c:delete val="0"/>
        <c:axPos val="b"/>
        <c:numFmt formatCode="General" sourceLinked="0"/>
        <c:majorTickMark val="out"/>
        <c:minorTickMark val="none"/>
        <c:tickLblPos val="nextTo"/>
        <c:crossAx val="220855296"/>
        <c:crosses val="autoZero"/>
        <c:auto val="1"/>
        <c:lblAlgn val="ctr"/>
        <c:lblOffset val="100"/>
        <c:noMultiLvlLbl val="0"/>
      </c:catAx>
      <c:valAx>
        <c:axId val="220855296"/>
        <c:scaling>
          <c:orientation val="minMax"/>
          <c:max val="100"/>
        </c:scaling>
        <c:delete val="0"/>
        <c:axPos val="l"/>
        <c:majorGridlines/>
        <c:numFmt formatCode="General" sourceLinked="1"/>
        <c:majorTickMark val="out"/>
        <c:minorTickMark val="none"/>
        <c:tickLblPos val="nextTo"/>
        <c:crossAx val="220856472"/>
        <c:crosses val="autoZero"/>
        <c:crossBetween val="between"/>
      </c:valAx>
    </c:plotArea>
    <c:legend>
      <c:legendPos val="r"/>
      <c:layout/>
      <c:overlay val="0"/>
    </c:legend>
    <c:plotVisOnly val="1"/>
    <c:dispBlanksAs val="gap"/>
    <c:showDLblsOverMax val="0"/>
  </c:chart>
  <c:spPr>
    <a:ln>
      <a:solidFill>
        <a:schemeClr val="tx1"/>
      </a:solidFill>
    </a:ln>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3799307695233802E-2"/>
          <c:y val="4.1160213249349972E-2"/>
          <c:w val="0.80793956610336171"/>
          <c:h val="0.89447889361847344"/>
        </c:manualLayout>
      </c:layout>
      <c:barChart>
        <c:barDir val="col"/>
        <c:grouping val="clustered"/>
        <c:varyColors val="0"/>
        <c:ser>
          <c:idx val="0"/>
          <c:order val="0"/>
          <c:tx>
            <c:strRef>
              <c:f>Procent!$U$27</c:f>
              <c:strCache>
                <c:ptCount val="1"/>
                <c:pt idx="0">
                  <c:v>Klientens bidrag</c:v>
                </c:pt>
              </c:strCache>
            </c:strRef>
          </c:tx>
          <c:spPr>
            <a:solidFill>
              <a:schemeClr val="accent3">
                <a:lumMod val="40000"/>
                <a:lumOff val="60000"/>
              </a:schemeClr>
            </a:solidFill>
          </c:spPr>
          <c:invertIfNegative val="0"/>
          <c:cat>
            <c:strRef>
              <c:f>Procent!$V$26:$AA$26</c:f>
              <c:strCache>
                <c:ptCount val="6"/>
                <c:pt idx="0">
                  <c:v>Stödboende n=22</c:v>
                </c:pt>
                <c:pt idx="1">
                  <c:v>Stödsamtal n=10</c:v>
                </c:pt>
                <c:pt idx="2">
                  <c:v>KBT n=36</c:v>
                </c:pt>
                <c:pt idx="3">
                  <c:v>12-steg n=31</c:v>
                </c:pt>
                <c:pt idx="4">
                  <c:v>MI n=20</c:v>
                </c:pt>
                <c:pt idx="5">
                  <c:v>ÅP n=20</c:v>
                </c:pt>
              </c:strCache>
            </c:strRef>
          </c:cat>
          <c:val>
            <c:numRef>
              <c:f>Procent!$V$27:$AA$27</c:f>
              <c:numCache>
                <c:formatCode>General</c:formatCode>
                <c:ptCount val="6"/>
                <c:pt idx="0">
                  <c:v>55</c:v>
                </c:pt>
                <c:pt idx="1">
                  <c:v>80</c:v>
                </c:pt>
                <c:pt idx="2">
                  <c:v>61</c:v>
                </c:pt>
                <c:pt idx="3">
                  <c:v>72</c:v>
                </c:pt>
                <c:pt idx="4">
                  <c:v>45</c:v>
                </c:pt>
                <c:pt idx="5">
                  <c:v>75</c:v>
                </c:pt>
              </c:numCache>
            </c:numRef>
          </c:val>
        </c:ser>
        <c:ser>
          <c:idx val="1"/>
          <c:order val="1"/>
          <c:tx>
            <c:strRef>
              <c:f>Procent!$U$28</c:f>
              <c:strCache>
                <c:ptCount val="1"/>
                <c:pt idx="0">
                  <c:v>Nöjd med insats</c:v>
                </c:pt>
              </c:strCache>
            </c:strRef>
          </c:tx>
          <c:spPr>
            <a:solidFill>
              <a:schemeClr val="accent3">
                <a:lumMod val="60000"/>
                <a:lumOff val="40000"/>
              </a:schemeClr>
            </a:solidFill>
          </c:spPr>
          <c:invertIfNegative val="0"/>
          <c:cat>
            <c:strRef>
              <c:f>Procent!$V$26:$AA$26</c:f>
              <c:strCache>
                <c:ptCount val="6"/>
                <c:pt idx="0">
                  <c:v>Stödboende n=22</c:v>
                </c:pt>
                <c:pt idx="1">
                  <c:v>Stödsamtal n=10</c:v>
                </c:pt>
                <c:pt idx="2">
                  <c:v>KBT n=36</c:v>
                </c:pt>
                <c:pt idx="3">
                  <c:v>12-steg n=31</c:v>
                </c:pt>
                <c:pt idx="4">
                  <c:v>MI n=20</c:v>
                </c:pt>
                <c:pt idx="5">
                  <c:v>ÅP n=20</c:v>
                </c:pt>
              </c:strCache>
            </c:strRef>
          </c:cat>
          <c:val>
            <c:numRef>
              <c:f>Procent!$V$28:$AA$28</c:f>
              <c:numCache>
                <c:formatCode>General</c:formatCode>
                <c:ptCount val="6"/>
                <c:pt idx="0">
                  <c:v>68</c:v>
                </c:pt>
                <c:pt idx="1">
                  <c:v>80</c:v>
                </c:pt>
                <c:pt idx="2">
                  <c:v>78</c:v>
                </c:pt>
                <c:pt idx="3">
                  <c:v>81</c:v>
                </c:pt>
                <c:pt idx="4">
                  <c:v>75</c:v>
                </c:pt>
                <c:pt idx="5">
                  <c:v>75</c:v>
                </c:pt>
              </c:numCache>
            </c:numRef>
          </c:val>
        </c:ser>
        <c:ser>
          <c:idx val="2"/>
          <c:order val="2"/>
          <c:tx>
            <c:strRef>
              <c:f>Procent!$U$29</c:f>
              <c:strCache>
                <c:ptCount val="1"/>
                <c:pt idx="0">
                  <c:v>Förbättrat problem</c:v>
                </c:pt>
              </c:strCache>
            </c:strRef>
          </c:tx>
          <c:spPr>
            <a:solidFill>
              <a:schemeClr val="accent1"/>
            </a:solidFill>
          </c:spPr>
          <c:invertIfNegative val="0"/>
          <c:cat>
            <c:strRef>
              <c:f>Procent!$V$26:$AA$26</c:f>
              <c:strCache>
                <c:ptCount val="6"/>
                <c:pt idx="0">
                  <c:v>Stödboende n=22</c:v>
                </c:pt>
                <c:pt idx="1">
                  <c:v>Stödsamtal n=10</c:v>
                </c:pt>
                <c:pt idx="2">
                  <c:v>KBT n=36</c:v>
                </c:pt>
                <c:pt idx="3">
                  <c:v>12-steg n=31</c:v>
                </c:pt>
                <c:pt idx="4">
                  <c:v>MI n=20</c:v>
                </c:pt>
                <c:pt idx="5">
                  <c:v>ÅP n=20</c:v>
                </c:pt>
              </c:strCache>
            </c:strRef>
          </c:cat>
          <c:val>
            <c:numRef>
              <c:f>Procent!$V$29:$AA$29</c:f>
              <c:numCache>
                <c:formatCode>General</c:formatCode>
                <c:ptCount val="6"/>
                <c:pt idx="0">
                  <c:v>54</c:v>
                </c:pt>
                <c:pt idx="1">
                  <c:v>60</c:v>
                </c:pt>
                <c:pt idx="2">
                  <c:v>44</c:v>
                </c:pt>
                <c:pt idx="3">
                  <c:v>62</c:v>
                </c:pt>
                <c:pt idx="4">
                  <c:v>20</c:v>
                </c:pt>
                <c:pt idx="5">
                  <c:v>68</c:v>
                </c:pt>
              </c:numCache>
            </c:numRef>
          </c:val>
        </c:ser>
        <c:dLbls>
          <c:showLegendKey val="0"/>
          <c:showVal val="0"/>
          <c:showCatName val="0"/>
          <c:showSerName val="0"/>
          <c:showPercent val="0"/>
          <c:showBubbleSize val="0"/>
        </c:dLbls>
        <c:gapWidth val="150"/>
        <c:axId val="221511376"/>
        <c:axId val="221516864"/>
      </c:barChart>
      <c:catAx>
        <c:axId val="221511376"/>
        <c:scaling>
          <c:orientation val="minMax"/>
        </c:scaling>
        <c:delete val="0"/>
        <c:axPos val="b"/>
        <c:numFmt formatCode="General" sourceLinked="0"/>
        <c:majorTickMark val="out"/>
        <c:minorTickMark val="none"/>
        <c:tickLblPos val="nextTo"/>
        <c:crossAx val="221516864"/>
        <c:crosses val="autoZero"/>
        <c:auto val="1"/>
        <c:lblAlgn val="ctr"/>
        <c:lblOffset val="100"/>
        <c:noMultiLvlLbl val="0"/>
      </c:catAx>
      <c:valAx>
        <c:axId val="221516864"/>
        <c:scaling>
          <c:orientation val="minMax"/>
          <c:max val="100"/>
        </c:scaling>
        <c:delete val="0"/>
        <c:axPos val="l"/>
        <c:majorGridlines/>
        <c:numFmt formatCode="General" sourceLinked="1"/>
        <c:majorTickMark val="out"/>
        <c:minorTickMark val="none"/>
        <c:tickLblPos val="nextTo"/>
        <c:crossAx val="221511376"/>
        <c:crosses val="autoZero"/>
        <c:crossBetween val="between"/>
      </c:valAx>
    </c:plotArea>
    <c:legend>
      <c:legendPos val="r"/>
      <c:layout>
        <c:manualLayout>
          <c:xMode val="edge"/>
          <c:yMode val="edge"/>
          <c:x val="0.84621593548817886"/>
          <c:y val="0.43250811589446847"/>
          <c:w val="0.15378409220586581"/>
          <c:h val="0.15833267836237971"/>
        </c:manualLayout>
      </c:layout>
      <c:overlay val="0"/>
    </c:legend>
    <c:plotVisOnly val="1"/>
    <c:dispBlanksAs val="gap"/>
    <c:showDLblsOverMax val="0"/>
  </c:chart>
  <c:spPr>
    <a:ln>
      <a:solidFill>
        <a:schemeClr val="tx1"/>
      </a:solidFill>
    </a:ln>
  </c:sp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Net-</a:t>
            </a:r>
            <a:r>
              <a:rPr lang="en-US" sz="1600" dirty="0" err="1" smtClean="0"/>
              <a:t>analys</a:t>
            </a:r>
            <a:r>
              <a:rPr lang="en-US" sz="1600" dirty="0" smtClean="0"/>
              <a:t>: </a:t>
            </a:r>
            <a:r>
              <a:rPr lang="en-US" sz="1600" dirty="0" err="1" smtClean="0"/>
              <a:t>Förändring</a:t>
            </a:r>
            <a:r>
              <a:rPr lang="en-US" sz="1600" dirty="0" smtClean="0"/>
              <a:t> </a:t>
            </a:r>
            <a:r>
              <a:rPr lang="en-US" sz="1600" dirty="0" err="1" smtClean="0"/>
              <a:t>av</a:t>
            </a:r>
            <a:r>
              <a:rPr lang="en-US" sz="1600" dirty="0" smtClean="0"/>
              <a:t> </a:t>
            </a:r>
            <a:r>
              <a:rPr lang="en-US" sz="1600" dirty="0" err="1" smtClean="0"/>
              <a:t>Alkohol</a:t>
            </a:r>
            <a:r>
              <a:rPr lang="en-US" sz="1600" dirty="0" smtClean="0"/>
              <a:t> </a:t>
            </a:r>
            <a:r>
              <a:rPr lang="en-US" sz="1600" dirty="0" err="1" smtClean="0"/>
              <a:t>i</a:t>
            </a:r>
            <a:r>
              <a:rPr lang="en-US" sz="1600" dirty="0" smtClean="0"/>
              <a:t> </a:t>
            </a:r>
            <a:r>
              <a:rPr lang="en-US" sz="1600" dirty="0" err="1"/>
              <a:t>profilerna</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6.697096787225662E-2"/>
          <c:y val="0.11986812973161712"/>
          <c:w val="0.91539210289765782"/>
          <c:h val="0.76408441390110093"/>
        </c:manualLayout>
      </c:layout>
      <c:barChart>
        <c:barDir val="col"/>
        <c:grouping val="clustered"/>
        <c:varyColors val="0"/>
        <c:ser>
          <c:idx val="0"/>
          <c:order val="0"/>
          <c:tx>
            <c:strRef>
              <c:f>Blad7!$I$10</c:f>
              <c:strCache>
                <c:ptCount val="1"/>
                <c:pt idx="0">
                  <c:v>Alkohol </c:v>
                </c:pt>
              </c:strCache>
            </c:strRef>
          </c:tx>
          <c:spPr>
            <a:solidFill>
              <a:schemeClr val="accent3"/>
            </a:solidFill>
            <a:ln>
              <a:noFill/>
            </a:ln>
            <a:effectLst/>
          </c:spPr>
          <c:invertIfNegative val="0"/>
          <c:cat>
            <c:strRef>
              <c:f>Blad7!$J$9:$L$9</c:f>
              <c:strCache>
                <c:ptCount val="3"/>
                <c:pt idx="0">
                  <c:v>Narkotikaprofil N 2219</c:v>
                </c:pt>
                <c:pt idx="1">
                  <c:v>AvgrAlk N1305</c:v>
                </c:pt>
                <c:pt idx="2">
                  <c:v>AlkPsyk 1871</c:v>
                </c:pt>
              </c:strCache>
            </c:strRef>
          </c:cat>
          <c:val>
            <c:numRef>
              <c:f>Blad7!$J$10:$L$10</c:f>
              <c:numCache>
                <c:formatCode>###0.0%</c:formatCode>
                <c:ptCount val="3"/>
                <c:pt idx="0">
                  <c:v>0.3789995493465525</c:v>
                </c:pt>
                <c:pt idx="1">
                  <c:v>0.6306513409961686</c:v>
                </c:pt>
                <c:pt idx="2">
                  <c:v>0.65793693212186</c:v>
                </c:pt>
              </c:numCache>
            </c:numRef>
          </c:val>
        </c:ser>
        <c:dLbls>
          <c:showLegendKey val="0"/>
          <c:showVal val="0"/>
          <c:showCatName val="0"/>
          <c:showSerName val="0"/>
          <c:showPercent val="0"/>
          <c:showBubbleSize val="0"/>
        </c:dLbls>
        <c:gapWidth val="219"/>
        <c:overlap val="-27"/>
        <c:axId val="230343960"/>
        <c:axId val="230344352"/>
      </c:barChart>
      <c:catAx>
        <c:axId val="230343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30344352"/>
        <c:crosses val="autoZero"/>
        <c:auto val="1"/>
        <c:lblAlgn val="ctr"/>
        <c:lblOffset val="100"/>
        <c:noMultiLvlLbl val="0"/>
      </c:catAx>
      <c:valAx>
        <c:axId val="2303443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30343960"/>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a:t>Net-analys:</a:t>
            </a:r>
            <a:r>
              <a:rPr lang="en-US" sz="1600" baseline="0"/>
              <a:t> </a:t>
            </a:r>
            <a:r>
              <a:rPr lang="en-US" sz="1600"/>
              <a:t>Förändring av Narkotika i profilerna</a:t>
            </a: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Blad7!$I$11</c:f>
              <c:strCache>
                <c:ptCount val="1"/>
                <c:pt idx="0">
                  <c:v>Narkotika</c:v>
                </c:pt>
              </c:strCache>
            </c:strRef>
          </c:tx>
          <c:spPr>
            <a:solidFill>
              <a:schemeClr val="accent3">
                <a:lumMod val="60000"/>
                <a:lumOff val="40000"/>
              </a:schemeClr>
            </a:solidFill>
            <a:ln>
              <a:noFill/>
            </a:ln>
            <a:effectLst/>
          </c:spPr>
          <c:invertIfNegative val="0"/>
          <c:cat>
            <c:strRef>
              <c:f>Blad7!$J$9:$L$9</c:f>
              <c:strCache>
                <c:ptCount val="3"/>
                <c:pt idx="0">
                  <c:v>Narkotikaprofil N 2219</c:v>
                </c:pt>
                <c:pt idx="1">
                  <c:v>AvgrAlk N1305</c:v>
                </c:pt>
                <c:pt idx="2">
                  <c:v>AlkPsyk 1871</c:v>
                </c:pt>
              </c:strCache>
            </c:strRef>
          </c:cat>
          <c:val>
            <c:numRef>
              <c:f>Blad7!$J$11:$L$11</c:f>
              <c:numCache>
                <c:formatCode>###0.0%</c:formatCode>
                <c:ptCount val="3"/>
                <c:pt idx="0">
                  <c:v>0.63250564334085779</c:v>
                </c:pt>
                <c:pt idx="1">
                  <c:v>0.11400651465798045</c:v>
                </c:pt>
                <c:pt idx="2">
                  <c:v>0.12031782065834279</c:v>
                </c:pt>
              </c:numCache>
            </c:numRef>
          </c:val>
        </c:ser>
        <c:dLbls>
          <c:showLegendKey val="0"/>
          <c:showVal val="0"/>
          <c:showCatName val="0"/>
          <c:showSerName val="0"/>
          <c:showPercent val="0"/>
          <c:showBubbleSize val="0"/>
        </c:dLbls>
        <c:gapWidth val="219"/>
        <c:overlap val="-27"/>
        <c:axId val="235103352"/>
        <c:axId val="235112760"/>
      </c:barChart>
      <c:catAx>
        <c:axId val="23510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35112760"/>
        <c:crosses val="autoZero"/>
        <c:auto val="1"/>
        <c:lblAlgn val="ctr"/>
        <c:lblOffset val="100"/>
        <c:noMultiLvlLbl val="0"/>
      </c:catAx>
      <c:valAx>
        <c:axId val="23511276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35103352"/>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Blad2!$M$3</c:f>
              <c:strCache>
                <c:ptCount val="1"/>
                <c:pt idx="0">
                  <c:v>Narkotika</c:v>
                </c:pt>
              </c:strCache>
            </c:strRef>
          </c:tx>
          <c:spPr>
            <a:solidFill>
              <a:schemeClr val="accent1"/>
            </a:solidFill>
            <a:ln>
              <a:noFill/>
            </a:ln>
            <a:effectLst/>
          </c:spPr>
          <c:invertIfNegative val="0"/>
          <c:cat>
            <c:strRef>
              <c:f>Blad2!$L$4:$L$6</c:f>
              <c:strCache>
                <c:ptCount val="3"/>
                <c:pt idx="0">
                  <c:v>Narkotikaprofil n=12205</c:v>
                </c:pt>
                <c:pt idx="1">
                  <c:v>Alk &amp; Psyk N=9016</c:v>
                </c:pt>
                <c:pt idx="2">
                  <c:v>Avgr Alk N=6064</c:v>
                </c:pt>
              </c:strCache>
            </c:strRef>
          </c:cat>
          <c:val>
            <c:numRef>
              <c:f>Blad2!$M$4:$M$6</c:f>
              <c:numCache>
                <c:formatCode>####.00</c:formatCode>
                <c:ptCount val="3"/>
                <c:pt idx="0" formatCode="###0.00">
                  <c:v>6.5160180253994575</c:v>
                </c:pt>
                <c:pt idx="1">
                  <c:v>0.6720275066548359</c:v>
                </c:pt>
                <c:pt idx="2">
                  <c:v>0.76764511873350982</c:v>
                </c:pt>
              </c:numCache>
            </c:numRef>
          </c:val>
        </c:ser>
        <c:ser>
          <c:idx val="1"/>
          <c:order val="1"/>
          <c:tx>
            <c:strRef>
              <c:f>Blad2!$N$3</c:f>
              <c:strCache>
                <c:ptCount val="1"/>
                <c:pt idx="0">
                  <c:v>Kriminalitet</c:v>
                </c:pt>
              </c:strCache>
            </c:strRef>
          </c:tx>
          <c:spPr>
            <a:solidFill>
              <a:schemeClr val="accent2"/>
            </a:solidFill>
            <a:ln>
              <a:noFill/>
            </a:ln>
            <a:effectLst/>
          </c:spPr>
          <c:invertIfNegative val="0"/>
          <c:cat>
            <c:strRef>
              <c:f>Blad2!$L$4:$L$6</c:f>
              <c:strCache>
                <c:ptCount val="3"/>
                <c:pt idx="0">
                  <c:v>Narkotikaprofil n=12205</c:v>
                </c:pt>
                <c:pt idx="1">
                  <c:v>Alk &amp; Psyk N=9016</c:v>
                </c:pt>
                <c:pt idx="2">
                  <c:v>Avgr Alk N=6064</c:v>
                </c:pt>
              </c:strCache>
            </c:strRef>
          </c:cat>
          <c:val>
            <c:numRef>
              <c:f>Blad2!$N$4:$N$6</c:f>
              <c:numCache>
                <c:formatCode>####.00</c:formatCode>
                <c:ptCount val="3"/>
                <c:pt idx="0" formatCode="###0.00">
                  <c:v>3.0412945514133729</c:v>
                </c:pt>
                <c:pt idx="1">
                  <c:v>0.82364685004436178</c:v>
                </c:pt>
                <c:pt idx="2">
                  <c:v>0.4724604221635873</c:v>
                </c:pt>
              </c:numCache>
            </c:numRef>
          </c:val>
        </c:ser>
        <c:ser>
          <c:idx val="2"/>
          <c:order val="2"/>
          <c:tx>
            <c:strRef>
              <c:f>Blad2!$O$3</c:f>
              <c:strCache>
                <c:ptCount val="1"/>
                <c:pt idx="0">
                  <c:v>Alkohol</c:v>
                </c:pt>
              </c:strCache>
            </c:strRef>
          </c:tx>
          <c:spPr>
            <a:solidFill>
              <a:schemeClr val="accent3"/>
            </a:solidFill>
            <a:ln>
              <a:noFill/>
            </a:ln>
            <a:effectLst/>
          </c:spPr>
          <c:invertIfNegative val="0"/>
          <c:cat>
            <c:strRef>
              <c:f>Blad2!$L$4:$L$6</c:f>
              <c:strCache>
                <c:ptCount val="3"/>
                <c:pt idx="0">
                  <c:v>Narkotikaprofil n=12205</c:v>
                </c:pt>
                <c:pt idx="1">
                  <c:v>Alk &amp; Psyk N=9016</c:v>
                </c:pt>
                <c:pt idx="2">
                  <c:v>Avgr Alk N=6064</c:v>
                </c:pt>
              </c:strCache>
            </c:strRef>
          </c:cat>
          <c:val>
            <c:numRef>
              <c:f>Blad2!$O$4:$O$6</c:f>
              <c:numCache>
                <c:formatCode>###0.00</c:formatCode>
                <c:ptCount val="3"/>
                <c:pt idx="0">
                  <c:v>3.1750921753379662</c:v>
                </c:pt>
                <c:pt idx="1">
                  <c:v>5.9846938775510186</c:v>
                </c:pt>
                <c:pt idx="2">
                  <c:v>4.7810026385224029</c:v>
                </c:pt>
              </c:numCache>
            </c:numRef>
          </c:val>
        </c:ser>
        <c:ser>
          <c:idx val="3"/>
          <c:order val="3"/>
          <c:tx>
            <c:strRef>
              <c:f>Blad2!$P$3</c:f>
              <c:strCache>
                <c:ptCount val="1"/>
                <c:pt idx="0">
                  <c:v>Psykisk hälsa</c:v>
                </c:pt>
              </c:strCache>
            </c:strRef>
          </c:tx>
          <c:spPr>
            <a:solidFill>
              <a:schemeClr val="accent4"/>
            </a:solidFill>
            <a:ln>
              <a:noFill/>
            </a:ln>
            <a:effectLst/>
          </c:spPr>
          <c:invertIfNegative val="0"/>
          <c:cat>
            <c:strRef>
              <c:f>Blad2!$L$4:$L$6</c:f>
              <c:strCache>
                <c:ptCount val="3"/>
                <c:pt idx="0">
                  <c:v>Narkotikaprofil n=12205</c:v>
                </c:pt>
                <c:pt idx="1">
                  <c:v>Alk &amp; Psyk N=9016</c:v>
                </c:pt>
                <c:pt idx="2">
                  <c:v>Avgr Alk N=6064</c:v>
                </c:pt>
              </c:strCache>
            </c:strRef>
          </c:cat>
          <c:val>
            <c:numRef>
              <c:f>Blad2!$P$4:$P$6</c:f>
              <c:numCache>
                <c:formatCode>###0.00</c:formatCode>
                <c:ptCount val="3"/>
                <c:pt idx="0">
                  <c:v>5.0251536255632763</c:v>
                </c:pt>
                <c:pt idx="1">
                  <c:v>4.8954081632652855</c:v>
                </c:pt>
                <c:pt idx="2">
                  <c:v>1.2005277044854883</c:v>
                </c:pt>
              </c:numCache>
            </c:numRef>
          </c:val>
        </c:ser>
        <c:ser>
          <c:idx val="4"/>
          <c:order val="4"/>
          <c:tx>
            <c:strRef>
              <c:f>Blad2!$Q$3</c:f>
              <c:strCache>
                <c:ptCount val="1"/>
                <c:pt idx="0">
                  <c:v>Familj umgänge</c:v>
                </c:pt>
              </c:strCache>
            </c:strRef>
          </c:tx>
          <c:spPr>
            <a:solidFill>
              <a:schemeClr val="accent5"/>
            </a:solidFill>
            <a:ln>
              <a:noFill/>
            </a:ln>
            <a:effectLst/>
          </c:spPr>
          <c:invertIfNegative val="0"/>
          <c:cat>
            <c:strRef>
              <c:f>Blad2!$L$4:$L$6</c:f>
              <c:strCache>
                <c:ptCount val="3"/>
                <c:pt idx="0">
                  <c:v>Narkotikaprofil n=12205</c:v>
                </c:pt>
                <c:pt idx="1">
                  <c:v>Alk &amp; Psyk N=9016</c:v>
                </c:pt>
                <c:pt idx="2">
                  <c:v>Avgr Alk N=6064</c:v>
                </c:pt>
              </c:strCache>
            </c:strRef>
          </c:cat>
          <c:val>
            <c:numRef>
              <c:f>Blad2!$Q$4:$Q$6</c:f>
              <c:numCache>
                <c:formatCode>###0.00</c:formatCode>
                <c:ptCount val="3"/>
                <c:pt idx="0">
                  <c:v>3.7172470299057725</c:v>
                </c:pt>
                <c:pt idx="1">
                  <c:v>3.7692990239574082</c:v>
                </c:pt>
                <c:pt idx="2" formatCode="####.00">
                  <c:v>0.94887862796833822</c:v>
                </c:pt>
              </c:numCache>
            </c:numRef>
          </c:val>
        </c:ser>
        <c:ser>
          <c:idx val="5"/>
          <c:order val="5"/>
          <c:tx>
            <c:strRef>
              <c:f>Blad2!$R$3</c:f>
              <c:strCache>
                <c:ptCount val="1"/>
                <c:pt idx="0">
                  <c:v>Arbete försörjning</c:v>
                </c:pt>
              </c:strCache>
            </c:strRef>
          </c:tx>
          <c:spPr>
            <a:solidFill>
              <a:schemeClr val="accent6"/>
            </a:solidFill>
            <a:ln>
              <a:noFill/>
            </a:ln>
            <a:effectLst/>
          </c:spPr>
          <c:invertIfNegative val="0"/>
          <c:cat>
            <c:strRef>
              <c:f>Blad2!$L$4:$L$6</c:f>
              <c:strCache>
                <c:ptCount val="3"/>
                <c:pt idx="0">
                  <c:v>Narkotikaprofil n=12205</c:v>
                </c:pt>
                <c:pt idx="1">
                  <c:v>Alk &amp; Psyk N=9016</c:v>
                </c:pt>
                <c:pt idx="2">
                  <c:v>Avgr Alk N=6064</c:v>
                </c:pt>
              </c:strCache>
            </c:strRef>
          </c:cat>
          <c:val>
            <c:numRef>
              <c:f>Blad2!$R$4:$R$6</c:f>
              <c:numCache>
                <c:formatCode>###0.00</c:formatCode>
                <c:ptCount val="3"/>
                <c:pt idx="0">
                  <c:v>4.092093404342469</c:v>
                </c:pt>
                <c:pt idx="1">
                  <c:v>3.3224267968056718</c:v>
                </c:pt>
                <c:pt idx="2">
                  <c:v>1.2384564643799481</c:v>
                </c:pt>
              </c:numCache>
            </c:numRef>
          </c:val>
        </c:ser>
        <c:ser>
          <c:idx val="6"/>
          <c:order val="6"/>
          <c:tx>
            <c:strRef>
              <c:f>Blad2!$S$3</c:f>
              <c:strCache>
                <c:ptCount val="1"/>
                <c:pt idx="0">
                  <c:v>Fysisk hälsa</c:v>
                </c:pt>
              </c:strCache>
            </c:strRef>
          </c:tx>
          <c:spPr>
            <a:solidFill>
              <a:schemeClr val="accent1">
                <a:lumMod val="60000"/>
              </a:schemeClr>
            </a:solidFill>
            <a:ln>
              <a:noFill/>
            </a:ln>
            <a:effectLst/>
          </c:spPr>
          <c:invertIfNegative val="0"/>
          <c:cat>
            <c:strRef>
              <c:f>Blad2!$L$4:$L$6</c:f>
              <c:strCache>
                <c:ptCount val="3"/>
                <c:pt idx="0">
                  <c:v>Narkotikaprofil n=12205</c:v>
                </c:pt>
                <c:pt idx="1">
                  <c:v>Alk &amp; Psyk N=9016</c:v>
                </c:pt>
                <c:pt idx="2">
                  <c:v>Avgr Alk N=6064</c:v>
                </c:pt>
              </c:strCache>
            </c:strRef>
          </c:cat>
          <c:val>
            <c:numRef>
              <c:f>Blad2!$S$4:$S$6</c:f>
              <c:numCache>
                <c:formatCode>###0.00</c:formatCode>
                <c:ptCount val="3"/>
                <c:pt idx="0">
                  <c:v>2.68291683736174</c:v>
                </c:pt>
                <c:pt idx="1">
                  <c:v>2.6508429458739937</c:v>
                </c:pt>
                <c:pt idx="2">
                  <c:v>1.1286279683377285</c:v>
                </c:pt>
              </c:numCache>
            </c:numRef>
          </c:val>
        </c:ser>
        <c:dLbls>
          <c:showLegendKey val="0"/>
          <c:showVal val="0"/>
          <c:showCatName val="0"/>
          <c:showSerName val="0"/>
          <c:showPercent val="0"/>
          <c:showBubbleSize val="0"/>
        </c:dLbls>
        <c:gapWidth val="219"/>
        <c:overlap val="-27"/>
        <c:axId val="177774688"/>
        <c:axId val="177775472"/>
      </c:barChart>
      <c:catAx>
        <c:axId val="177774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177775472"/>
        <c:crosses val="autoZero"/>
        <c:auto val="1"/>
        <c:lblAlgn val="ctr"/>
        <c:lblOffset val="100"/>
        <c:noMultiLvlLbl val="0"/>
      </c:catAx>
      <c:valAx>
        <c:axId val="1777754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77774688"/>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smtClean="0"/>
              <a:t>Ubåt</a:t>
            </a:r>
            <a:r>
              <a:rPr lang="en-US" dirty="0" smtClean="0"/>
              <a:t>: </a:t>
            </a:r>
            <a:r>
              <a:rPr lang="en-US" dirty="0" err="1" smtClean="0"/>
              <a:t>Alkohol</a:t>
            </a:r>
            <a:r>
              <a:rPr lang="en-US" dirty="0" smtClean="0"/>
              <a:t> </a:t>
            </a:r>
            <a:r>
              <a:rPr lang="en-US" dirty="0" err="1" smtClean="0"/>
              <a:t>förbättringar</a:t>
            </a:r>
            <a:r>
              <a:rPr lang="en-US" dirty="0" smtClean="0"/>
              <a:t> I </a:t>
            </a:r>
            <a:r>
              <a:rPr lang="en-US" dirty="0" err="1" smtClean="0"/>
              <a:t>profilerna</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4022034934851478E-2"/>
          <c:y val="8.8388149180005648E-2"/>
          <c:w val="0.93114316477816073"/>
          <c:h val="0.8510883050031478"/>
        </c:manualLayout>
      </c:layout>
      <c:barChart>
        <c:barDir val="col"/>
        <c:grouping val="clustered"/>
        <c:varyColors val="0"/>
        <c:ser>
          <c:idx val="0"/>
          <c:order val="0"/>
          <c:tx>
            <c:strRef>
              <c:f>Blad1!$H$1</c:f>
              <c:strCache>
                <c:ptCount val="1"/>
                <c:pt idx="0">
                  <c:v>Alkohol</c:v>
                </c:pt>
              </c:strCache>
            </c:strRef>
          </c:tx>
          <c:spPr>
            <a:solidFill>
              <a:schemeClr val="accent3"/>
            </a:solidFill>
            <a:ln>
              <a:noFill/>
            </a:ln>
            <a:effectLst/>
          </c:spPr>
          <c:invertIfNegative val="0"/>
          <c:cat>
            <c:strRef>
              <c:f>Blad1!$G$2:$G$4</c:f>
              <c:strCache>
                <c:ptCount val="3"/>
                <c:pt idx="0">
                  <c:v>Narkotikaprofil 34</c:v>
                </c:pt>
                <c:pt idx="1">
                  <c:v>Avgr Alk 31</c:v>
                </c:pt>
                <c:pt idx="2">
                  <c:v>Alk&amp;Psyk 30</c:v>
                </c:pt>
              </c:strCache>
            </c:strRef>
          </c:cat>
          <c:val>
            <c:numRef>
              <c:f>Blad1!$H$2:$H$4</c:f>
              <c:numCache>
                <c:formatCode>####.0000</c:formatCode>
                <c:ptCount val="3"/>
                <c:pt idx="0">
                  <c:v>0.14705882352941183</c:v>
                </c:pt>
                <c:pt idx="1">
                  <c:v>0.43333333333333329</c:v>
                </c:pt>
                <c:pt idx="2">
                  <c:v>0.73333333333333339</c:v>
                </c:pt>
              </c:numCache>
            </c:numRef>
          </c:val>
        </c:ser>
        <c:dLbls>
          <c:showLegendKey val="0"/>
          <c:showVal val="0"/>
          <c:showCatName val="0"/>
          <c:showSerName val="0"/>
          <c:showPercent val="0"/>
          <c:showBubbleSize val="0"/>
        </c:dLbls>
        <c:gapWidth val="219"/>
        <c:overlap val="-27"/>
        <c:axId val="221518824"/>
        <c:axId val="221518040"/>
      </c:barChart>
      <c:catAx>
        <c:axId val="221518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518040"/>
        <c:crosses val="autoZero"/>
        <c:auto val="1"/>
        <c:lblAlgn val="ctr"/>
        <c:lblOffset val="100"/>
        <c:noMultiLvlLbl val="0"/>
      </c:catAx>
      <c:valAx>
        <c:axId val="22151804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8824"/>
        <c:crosses val="autoZero"/>
        <c:crossBetween val="between"/>
      </c:valAx>
      <c:spPr>
        <a:noFill/>
        <a:ln>
          <a:solidFill>
            <a:schemeClr val="tx1"/>
          </a:solidFill>
        </a:ln>
        <a:effectLst/>
      </c:spPr>
    </c:plotArea>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smtClean="0"/>
              <a:t>Ubåt</a:t>
            </a:r>
            <a:r>
              <a:rPr lang="en-US" dirty="0" smtClean="0"/>
              <a:t>: </a:t>
            </a:r>
            <a:r>
              <a:rPr lang="en-US" dirty="0" err="1" smtClean="0"/>
              <a:t>förbättring</a:t>
            </a:r>
            <a:r>
              <a:rPr lang="en-US" dirty="0" smtClean="0"/>
              <a:t> </a:t>
            </a:r>
            <a:r>
              <a:rPr lang="en-US" dirty="0" err="1" smtClean="0"/>
              <a:t>av</a:t>
            </a:r>
            <a:r>
              <a:rPr lang="en-US" dirty="0" smtClean="0"/>
              <a:t> </a:t>
            </a:r>
            <a:r>
              <a:rPr lang="en-US" dirty="0" err="1" smtClean="0"/>
              <a:t>Narkotika</a:t>
            </a:r>
            <a:r>
              <a:rPr lang="en-US" dirty="0" smtClean="0"/>
              <a:t> </a:t>
            </a:r>
            <a:r>
              <a:rPr lang="en-US" dirty="0" err="1" smtClean="0"/>
              <a:t>i</a:t>
            </a:r>
            <a:r>
              <a:rPr lang="en-US" baseline="0" dirty="0" smtClean="0"/>
              <a:t> </a:t>
            </a:r>
            <a:r>
              <a:rPr lang="en-US" baseline="0" dirty="0" err="1" smtClean="0"/>
              <a:t>profilerna</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7.9928258967629048E-2"/>
          <c:y val="0.10183216822062506"/>
          <c:w val="0.88396062992125979"/>
          <c:h val="0.80002773908312186"/>
        </c:manualLayout>
      </c:layout>
      <c:barChart>
        <c:barDir val="col"/>
        <c:grouping val="clustered"/>
        <c:varyColors val="0"/>
        <c:ser>
          <c:idx val="0"/>
          <c:order val="0"/>
          <c:tx>
            <c:strRef>
              <c:f>Blad1!$I$1</c:f>
              <c:strCache>
                <c:ptCount val="1"/>
                <c:pt idx="0">
                  <c:v>Narkotika</c:v>
                </c:pt>
              </c:strCache>
            </c:strRef>
          </c:tx>
          <c:spPr>
            <a:solidFill>
              <a:schemeClr val="accent3">
                <a:lumMod val="60000"/>
                <a:lumOff val="40000"/>
              </a:schemeClr>
            </a:solidFill>
            <a:ln>
              <a:noFill/>
            </a:ln>
            <a:effectLst/>
          </c:spPr>
          <c:invertIfNegative val="0"/>
          <c:cat>
            <c:strRef>
              <c:f>Blad1!$G$2:$G$4</c:f>
              <c:strCache>
                <c:ptCount val="3"/>
                <c:pt idx="0">
                  <c:v>Narkotika 34</c:v>
                </c:pt>
                <c:pt idx="1">
                  <c:v>Avgr Alk 31</c:v>
                </c:pt>
                <c:pt idx="2">
                  <c:v>Alk&amp;Psyk 30</c:v>
                </c:pt>
              </c:strCache>
            </c:strRef>
          </c:cat>
          <c:val>
            <c:numRef>
              <c:f>Blad1!$I$2:$I$4</c:f>
              <c:numCache>
                <c:formatCode>####.0000</c:formatCode>
                <c:ptCount val="3"/>
                <c:pt idx="0">
                  <c:v>0.61764705882352955</c:v>
                </c:pt>
                <c:pt idx="1">
                  <c:v>0.12903225806451621</c:v>
                </c:pt>
                <c:pt idx="2">
                  <c:v>0.41379310344827591</c:v>
                </c:pt>
              </c:numCache>
            </c:numRef>
          </c:val>
        </c:ser>
        <c:dLbls>
          <c:showLegendKey val="0"/>
          <c:showVal val="0"/>
          <c:showCatName val="0"/>
          <c:showSerName val="0"/>
          <c:showPercent val="0"/>
          <c:showBubbleSize val="0"/>
        </c:dLbls>
        <c:gapWidth val="219"/>
        <c:overlap val="-27"/>
        <c:axId val="221512552"/>
        <c:axId val="221514904"/>
      </c:barChart>
      <c:catAx>
        <c:axId val="221512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514904"/>
        <c:crosses val="autoZero"/>
        <c:auto val="1"/>
        <c:lblAlgn val="ctr"/>
        <c:lblOffset val="100"/>
        <c:noMultiLvlLbl val="0"/>
      </c:catAx>
      <c:valAx>
        <c:axId val="2215149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2552"/>
        <c:crosses val="autoZero"/>
        <c:crossBetween val="between"/>
      </c:valAx>
      <c:spPr>
        <a:noFill/>
        <a:ln>
          <a:solidFill>
            <a:schemeClr val="tx1"/>
          </a:solid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pPr>
      <a:endParaRPr lang="sv-SE"/>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Alkohol </a:t>
            </a:r>
            <a:r>
              <a:rPr lang="sv-SE" dirty="0" err="1"/>
              <a:t>uppf</a:t>
            </a:r>
            <a:r>
              <a:rPr lang="sv-SE" dirty="0"/>
              <a:t> </a:t>
            </a:r>
            <a:r>
              <a:rPr lang="sv-SE" dirty="0" smtClean="0"/>
              <a:t>andel problemfri</a:t>
            </a:r>
            <a:endParaRPr lang="sv-SE"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Blad3!$J$4</c:f>
              <c:strCache>
                <c:ptCount val="1"/>
                <c:pt idx="0">
                  <c:v>Alkohol</c:v>
                </c:pt>
              </c:strCache>
            </c:strRef>
          </c:tx>
          <c:spPr>
            <a:blipFill>
              <a:blip xmlns:r="http://schemas.openxmlformats.org/officeDocument/2006/relationships" r:embed="rId3"/>
              <a:tile tx="0" ty="0" sx="100000" sy="100000" flip="none" algn="tl"/>
            </a:blipFill>
            <a:ln>
              <a:noFill/>
            </a:ln>
            <a:effectLst/>
          </c:spPr>
          <c:invertIfNegative val="0"/>
          <c:cat>
            <c:strRef>
              <c:f>Blad3!$K$3:$M$3</c:f>
              <c:strCache>
                <c:ptCount val="3"/>
                <c:pt idx="0">
                  <c:v>Narkotika 34</c:v>
                </c:pt>
                <c:pt idx="1">
                  <c:v>Alk&amp;Psyk 30</c:v>
                </c:pt>
                <c:pt idx="2">
                  <c:v>Avgr Alk 31</c:v>
                </c:pt>
              </c:strCache>
            </c:strRef>
          </c:cat>
          <c:val>
            <c:numRef>
              <c:f>Blad3!$K$4:$M$4</c:f>
              <c:numCache>
                <c:formatCode>###0.0%</c:formatCode>
                <c:ptCount val="3"/>
                <c:pt idx="0">
                  <c:v>0.38235294117647056</c:v>
                </c:pt>
                <c:pt idx="1">
                  <c:v>0.36666666666666664</c:v>
                </c:pt>
                <c:pt idx="2">
                  <c:v>0.23333333333333331</c:v>
                </c:pt>
              </c:numCache>
            </c:numRef>
          </c:val>
        </c:ser>
        <c:dLbls>
          <c:showLegendKey val="0"/>
          <c:showVal val="0"/>
          <c:showCatName val="0"/>
          <c:showSerName val="0"/>
          <c:showPercent val="0"/>
          <c:showBubbleSize val="0"/>
        </c:dLbls>
        <c:gapWidth val="219"/>
        <c:overlap val="-27"/>
        <c:axId val="221515688"/>
        <c:axId val="221511768"/>
      </c:barChart>
      <c:catAx>
        <c:axId val="221515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1768"/>
        <c:crosses val="autoZero"/>
        <c:auto val="1"/>
        <c:lblAlgn val="ctr"/>
        <c:lblOffset val="100"/>
        <c:noMultiLvlLbl val="0"/>
      </c:catAx>
      <c:valAx>
        <c:axId val="2215117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568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sv-SE"/>
    </a:p>
  </c:txPr>
  <c:externalData r:id="rId4">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Narkotika uppf problemfri</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Blad3!$J$5</c:f>
              <c:strCache>
                <c:ptCount val="1"/>
                <c:pt idx="0">
                  <c:v>Narkotika</c:v>
                </c:pt>
              </c:strCache>
            </c:strRef>
          </c:tx>
          <c:spPr>
            <a:blipFill>
              <a:blip xmlns:r="http://schemas.openxmlformats.org/officeDocument/2006/relationships" r:embed="rId3"/>
              <a:tile tx="0" ty="0" sx="100000" sy="100000" flip="none" algn="tl"/>
            </a:blipFill>
            <a:ln>
              <a:noFill/>
            </a:ln>
            <a:effectLst/>
          </c:spPr>
          <c:invertIfNegative val="0"/>
          <c:cat>
            <c:strRef>
              <c:f>Blad3!$K$3:$M$3</c:f>
              <c:strCache>
                <c:ptCount val="3"/>
                <c:pt idx="0">
                  <c:v>Narkotika 34</c:v>
                </c:pt>
                <c:pt idx="1">
                  <c:v>Alk&amp;Psyk 30</c:v>
                </c:pt>
                <c:pt idx="2">
                  <c:v>Avgr Alk 31</c:v>
                </c:pt>
              </c:strCache>
            </c:strRef>
          </c:cat>
          <c:val>
            <c:numRef>
              <c:f>Blad3!$K$5:$M$5</c:f>
              <c:numCache>
                <c:formatCode>###0.0%</c:formatCode>
                <c:ptCount val="3"/>
                <c:pt idx="0">
                  <c:v>0.20588235294117646</c:v>
                </c:pt>
                <c:pt idx="1">
                  <c:v>0.68965517241379315</c:v>
                </c:pt>
                <c:pt idx="2">
                  <c:v>0.87096774193548387</c:v>
                </c:pt>
              </c:numCache>
            </c:numRef>
          </c:val>
        </c:ser>
        <c:dLbls>
          <c:showLegendKey val="0"/>
          <c:showVal val="0"/>
          <c:showCatName val="0"/>
          <c:showSerName val="0"/>
          <c:showPercent val="0"/>
          <c:showBubbleSize val="0"/>
        </c:dLbls>
        <c:gapWidth val="219"/>
        <c:overlap val="-27"/>
        <c:axId val="221513728"/>
        <c:axId val="221512160"/>
      </c:barChart>
      <c:catAx>
        <c:axId val="22151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2160"/>
        <c:crosses val="autoZero"/>
        <c:auto val="1"/>
        <c:lblAlgn val="ctr"/>
        <c:lblOffset val="100"/>
        <c:noMultiLvlLbl val="0"/>
      </c:catAx>
      <c:valAx>
        <c:axId val="22151216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3728"/>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sv-SE"/>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07997958588511"/>
          <c:y val="5.2544161759804468E-2"/>
          <c:w val="0.71379532419558656"/>
          <c:h val="0.79306132651927563"/>
        </c:manualLayout>
      </c:layout>
      <c:barChart>
        <c:barDir val="bar"/>
        <c:grouping val="clustered"/>
        <c:varyColors val="0"/>
        <c:ser>
          <c:idx val="0"/>
          <c:order val="0"/>
          <c:tx>
            <c:strRef>
              <c:f>Blad3!$B$34</c:f>
              <c:strCache>
                <c:ptCount val="1"/>
                <c:pt idx="0">
                  <c:v>Nark.psyk.</c:v>
                </c:pt>
              </c:strCache>
            </c:strRef>
          </c:tx>
          <c:invertIfNegative val="0"/>
          <c:cat>
            <c:strRef>
              <c:f>Blad3!$C$33:$G$33</c:f>
              <c:strCache>
                <c:ptCount val="5"/>
                <c:pt idx="0">
                  <c:v>Stödboende n=72</c:v>
                </c:pt>
                <c:pt idx="1">
                  <c:v>KBT n=76</c:v>
                </c:pt>
                <c:pt idx="2">
                  <c:v>MI n=51</c:v>
                </c:pt>
                <c:pt idx="3">
                  <c:v>12-steg n=100</c:v>
                </c:pt>
                <c:pt idx="4">
                  <c:v>ÅP n=44</c:v>
                </c:pt>
              </c:strCache>
            </c:strRef>
          </c:cat>
          <c:val>
            <c:numRef>
              <c:f>Blad3!$C$34:$G$34</c:f>
              <c:numCache>
                <c:formatCode>General</c:formatCode>
                <c:ptCount val="5"/>
                <c:pt idx="0">
                  <c:v>11</c:v>
                </c:pt>
                <c:pt idx="1">
                  <c:v>15</c:v>
                </c:pt>
                <c:pt idx="2">
                  <c:v>7</c:v>
                </c:pt>
                <c:pt idx="3">
                  <c:v>13</c:v>
                </c:pt>
                <c:pt idx="4">
                  <c:v>5</c:v>
                </c:pt>
              </c:numCache>
            </c:numRef>
          </c:val>
        </c:ser>
        <c:ser>
          <c:idx val="2"/>
          <c:order val="2"/>
          <c:tx>
            <c:strRef>
              <c:f>Blad3!$B$36</c:f>
              <c:strCache>
                <c:ptCount val="1"/>
                <c:pt idx="0">
                  <c:v>Alk.psyk.</c:v>
                </c:pt>
              </c:strCache>
            </c:strRef>
          </c:tx>
          <c:invertIfNegative val="0"/>
          <c:cat>
            <c:strRef>
              <c:f>Blad3!$C$33:$G$33</c:f>
              <c:strCache>
                <c:ptCount val="5"/>
                <c:pt idx="0">
                  <c:v>Stödboende n=72</c:v>
                </c:pt>
                <c:pt idx="1">
                  <c:v>KBT n=76</c:v>
                </c:pt>
                <c:pt idx="2">
                  <c:v>MI n=51</c:v>
                </c:pt>
                <c:pt idx="3">
                  <c:v>12-steg n=100</c:v>
                </c:pt>
                <c:pt idx="4">
                  <c:v>ÅP n=44</c:v>
                </c:pt>
              </c:strCache>
            </c:strRef>
          </c:cat>
          <c:val>
            <c:numRef>
              <c:f>Blad3!$C$36:$G$36</c:f>
              <c:numCache>
                <c:formatCode>General</c:formatCode>
                <c:ptCount val="5"/>
                <c:pt idx="0">
                  <c:v>12</c:v>
                </c:pt>
                <c:pt idx="1">
                  <c:v>11</c:v>
                </c:pt>
                <c:pt idx="2">
                  <c:v>9</c:v>
                </c:pt>
                <c:pt idx="3">
                  <c:v>21</c:v>
                </c:pt>
                <c:pt idx="4">
                  <c:v>10</c:v>
                </c:pt>
              </c:numCache>
            </c:numRef>
          </c:val>
        </c:ser>
        <c:ser>
          <c:idx val="1"/>
          <c:order val="1"/>
          <c:tx>
            <c:strRef>
              <c:f>Blad3!$B$35</c:f>
              <c:strCache>
                <c:ptCount val="1"/>
                <c:pt idx="0">
                  <c:v>Avgr.alk.</c:v>
                </c:pt>
              </c:strCache>
            </c:strRef>
          </c:tx>
          <c:invertIfNegative val="0"/>
          <c:cat>
            <c:strRef>
              <c:f>Blad3!$C$33:$G$33</c:f>
              <c:strCache>
                <c:ptCount val="5"/>
                <c:pt idx="0">
                  <c:v>Stödboende n=72</c:v>
                </c:pt>
                <c:pt idx="1">
                  <c:v>KBT n=76</c:v>
                </c:pt>
                <c:pt idx="2">
                  <c:v>MI n=51</c:v>
                </c:pt>
                <c:pt idx="3">
                  <c:v>12-steg n=100</c:v>
                </c:pt>
                <c:pt idx="4">
                  <c:v>ÅP n=44</c:v>
                </c:pt>
              </c:strCache>
            </c:strRef>
          </c:cat>
          <c:val>
            <c:numRef>
              <c:f>Blad3!$C$35:$G$35</c:f>
              <c:numCache>
                <c:formatCode>General</c:formatCode>
                <c:ptCount val="5"/>
                <c:pt idx="0">
                  <c:v>9</c:v>
                </c:pt>
                <c:pt idx="1">
                  <c:v>11</c:v>
                </c:pt>
                <c:pt idx="2">
                  <c:v>11</c:v>
                </c:pt>
                <c:pt idx="3">
                  <c:v>17</c:v>
                </c:pt>
                <c:pt idx="4">
                  <c:v>7</c:v>
                </c:pt>
              </c:numCache>
            </c:numRef>
          </c:val>
        </c:ser>
        <c:dLbls>
          <c:showLegendKey val="0"/>
          <c:showVal val="0"/>
          <c:showCatName val="0"/>
          <c:showSerName val="0"/>
          <c:showPercent val="0"/>
          <c:showBubbleSize val="0"/>
        </c:dLbls>
        <c:gapWidth val="150"/>
        <c:axId val="221514120"/>
        <c:axId val="221514512"/>
      </c:barChart>
      <c:catAx>
        <c:axId val="221514120"/>
        <c:scaling>
          <c:orientation val="minMax"/>
        </c:scaling>
        <c:delete val="0"/>
        <c:axPos val="l"/>
        <c:numFmt formatCode="General" sourceLinked="0"/>
        <c:majorTickMark val="out"/>
        <c:minorTickMark val="none"/>
        <c:tickLblPos val="nextTo"/>
        <c:txPr>
          <a:bodyPr/>
          <a:lstStyle/>
          <a:p>
            <a:pPr>
              <a:defRPr sz="1200"/>
            </a:pPr>
            <a:endParaRPr lang="sv-SE"/>
          </a:p>
        </c:txPr>
        <c:crossAx val="221514512"/>
        <c:crosses val="autoZero"/>
        <c:auto val="1"/>
        <c:lblAlgn val="ctr"/>
        <c:lblOffset val="100"/>
        <c:noMultiLvlLbl val="0"/>
      </c:catAx>
      <c:valAx>
        <c:axId val="221514512"/>
        <c:scaling>
          <c:orientation val="minMax"/>
        </c:scaling>
        <c:delete val="0"/>
        <c:axPos val="b"/>
        <c:majorGridlines/>
        <c:numFmt formatCode="General" sourceLinked="1"/>
        <c:majorTickMark val="out"/>
        <c:minorTickMark val="none"/>
        <c:tickLblPos val="nextTo"/>
        <c:crossAx val="221514120"/>
        <c:crosses val="autoZero"/>
        <c:crossBetween val="between"/>
      </c:valAx>
      <c:spPr>
        <a:ln>
          <a:solidFill>
            <a:schemeClr val="tx1"/>
          </a:solidFill>
        </a:ln>
      </c:spPr>
    </c:plotArea>
    <c:legend>
      <c:legendPos val="r"/>
      <c:layout>
        <c:manualLayout>
          <c:xMode val="edge"/>
          <c:yMode val="edge"/>
          <c:x val="0.28002345192961997"/>
          <c:y val="0.91836954850153452"/>
          <c:w val="0.3337427092446778"/>
          <c:h val="5.5762878198718661E-2"/>
        </c:manualLayout>
      </c:layout>
      <c:overlay val="0"/>
      <c:txPr>
        <a:bodyPr/>
        <a:lstStyle/>
        <a:p>
          <a:pPr>
            <a:defRPr sz="1200"/>
          </a:pPr>
          <a:endParaRPr lang="sv-SE"/>
        </a:p>
      </c:txPr>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Narkotikaprofil: Alkohol</a:t>
            </a:r>
          </a:p>
        </c:rich>
      </c:tx>
      <c:layout/>
      <c:overlay val="0"/>
      <c:spPr>
        <a:noFill/>
        <a:ln>
          <a:noFill/>
        </a:ln>
        <a:effectLst/>
      </c:spPr>
    </c:title>
    <c:autoTitleDeleted val="0"/>
    <c:plotArea>
      <c:layout/>
      <c:barChart>
        <c:barDir val="col"/>
        <c:grouping val="clustered"/>
        <c:varyColors val="0"/>
        <c:ser>
          <c:idx val="0"/>
          <c:order val="0"/>
          <c:tx>
            <c:strRef>
              <c:f>AlkNoll!$U$2</c:f>
              <c:strCache>
                <c:ptCount val="1"/>
                <c:pt idx="0">
                  <c:v>Problemfri före</c:v>
                </c:pt>
              </c:strCache>
            </c:strRef>
          </c:tx>
          <c:spPr>
            <a:solidFill>
              <a:schemeClr val="accent1"/>
            </a:solidFill>
            <a:ln>
              <a:noFill/>
            </a:ln>
            <a:effectLst/>
          </c:spPr>
          <c:invertIfNegative val="0"/>
          <c:cat>
            <c:strRef>
              <c:f>AlkNoll!$T$3:$T$7</c:f>
              <c:strCache>
                <c:ptCount val="5"/>
                <c:pt idx="0">
                  <c:v>KBT n18</c:v>
                </c:pt>
                <c:pt idx="1">
                  <c:v>12-steg n14</c:v>
                </c:pt>
                <c:pt idx="2">
                  <c:v>Stödboende n13</c:v>
                </c:pt>
                <c:pt idx="3">
                  <c:v>MI n8</c:v>
                </c:pt>
                <c:pt idx="4">
                  <c:v>Återfallsprevention n8</c:v>
                </c:pt>
              </c:strCache>
            </c:strRef>
          </c:cat>
          <c:val>
            <c:numRef>
              <c:f>AlkNoll!$U$3:$U$7</c:f>
              <c:numCache>
                <c:formatCode>General</c:formatCode>
                <c:ptCount val="5"/>
                <c:pt idx="0">
                  <c:v>14</c:v>
                </c:pt>
                <c:pt idx="1">
                  <c:v>18</c:v>
                </c:pt>
                <c:pt idx="2">
                  <c:v>16</c:v>
                </c:pt>
                <c:pt idx="3">
                  <c:v>40</c:v>
                </c:pt>
                <c:pt idx="4">
                  <c:v>13</c:v>
                </c:pt>
              </c:numCache>
            </c:numRef>
          </c:val>
        </c:ser>
        <c:ser>
          <c:idx val="1"/>
          <c:order val="1"/>
          <c:tx>
            <c:strRef>
              <c:f>AlkNoll!$V$2</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AlkNoll!$T$3:$T$7</c:f>
              <c:strCache>
                <c:ptCount val="5"/>
                <c:pt idx="0">
                  <c:v>KBT n18</c:v>
                </c:pt>
                <c:pt idx="1">
                  <c:v>12-steg n14</c:v>
                </c:pt>
                <c:pt idx="2">
                  <c:v>Stödboende n13</c:v>
                </c:pt>
                <c:pt idx="3">
                  <c:v>MI n8</c:v>
                </c:pt>
                <c:pt idx="4">
                  <c:v>Återfallsprevention n8</c:v>
                </c:pt>
              </c:strCache>
            </c:strRef>
          </c:cat>
          <c:val>
            <c:numRef>
              <c:f>AlkNoll!$V$3:$V$7</c:f>
              <c:numCache>
                <c:formatCode>General</c:formatCode>
                <c:ptCount val="5"/>
                <c:pt idx="0">
                  <c:v>11</c:v>
                </c:pt>
                <c:pt idx="1">
                  <c:v>14</c:v>
                </c:pt>
                <c:pt idx="2">
                  <c:v>46</c:v>
                </c:pt>
                <c:pt idx="3">
                  <c:v>13</c:v>
                </c:pt>
                <c:pt idx="4">
                  <c:v>25</c:v>
                </c:pt>
              </c:numCache>
            </c:numRef>
          </c:val>
        </c:ser>
        <c:dLbls>
          <c:showLegendKey val="0"/>
          <c:showVal val="0"/>
          <c:showCatName val="0"/>
          <c:showSerName val="0"/>
          <c:showPercent val="0"/>
          <c:showBubbleSize val="0"/>
        </c:dLbls>
        <c:gapWidth val="219"/>
        <c:overlap val="-27"/>
        <c:axId val="221517648"/>
        <c:axId val="221911872"/>
      </c:barChart>
      <c:lineChart>
        <c:grouping val="standard"/>
        <c:varyColors val="0"/>
        <c:ser>
          <c:idx val="2"/>
          <c:order val="2"/>
          <c:tx>
            <c:strRef>
              <c:f>AlkNoll!$W$2</c:f>
              <c:strCache>
                <c:ptCount val="1"/>
                <c:pt idx="0">
                  <c:v>Bättre/N+</c:v>
                </c:pt>
              </c:strCache>
            </c:strRef>
          </c:tx>
          <c:spPr>
            <a:effectLst/>
          </c:spPr>
          <c:cat>
            <c:strRef>
              <c:f>AlkNoll!$T$3:$T$7</c:f>
              <c:strCache>
                <c:ptCount val="5"/>
                <c:pt idx="0">
                  <c:v>KBT n18</c:v>
                </c:pt>
                <c:pt idx="1">
                  <c:v>12-steg n14</c:v>
                </c:pt>
                <c:pt idx="2">
                  <c:v>Stödboende n13</c:v>
                </c:pt>
                <c:pt idx="3">
                  <c:v>MI n8</c:v>
                </c:pt>
                <c:pt idx="4">
                  <c:v>Återfallsprevention n8</c:v>
                </c:pt>
              </c:strCache>
            </c:strRef>
          </c:cat>
          <c:val>
            <c:numRef>
              <c:f>AlkNoll!$W$3:$W$7</c:f>
              <c:numCache>
                <c:formatCode>0.00</c:formatCode>
                <c:ptCount val="5"/>
                <c:pt idx="0">
                  <c:v>28</c:v>
                </c:pt>
                <c:pt idx="1">
                  <c:v>43</c:v>
                </c:pt>
                <c:pt idx="2">
                  <c:v>46</c:v>
                </c:pt>
                <c:pt idx="3">
                  <c:v>13</c:v>
                </c:pt>
                <c:pt idx="4">
                  <c:v>63</c:v>
                </c:pt>
              </c:numCache>
            </c:numRef>
          </c:val>
          <c:smooth val="0"/>
        </c:ser>
        <c:dLbls>
          <c:showLegendKey val="0"/>
          <c:showVal val="0"/>
          <c:showCatName val="0"/>
          <c:showSerName val="0"/>
          <c:showPercent val="0"/>
          <c:showBubbleSize val="0"/>
        </c:dLbls>
        <c:marker val="1"/>
        <c:smooth val="0"/>
        <c:axId val="221517648"/>
        <c:axId val="221911872"/>
      </c:lineChart>
      <c:catAx>
        <c:axId val="221517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1872"/>
        <c:crosses val="autoZero"/>
        <c:auto val="1"/>
        <c:lblAlgn val="ctr"/>
        <c:lblOffset val="100"/>
        <c:noMultiLvlLbl val="0"/>
      </c:catAx>
      <c:valAx>
        <c:axId val="22191187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517648"/>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smtClean="0"/>
              <a:t>Narkotikaprofil</a:t>
            </a:r>
            <a:r>
              <a:rPr lang="en-US" dirty="0" smtClean="0"/>
              <a:t>:</a:t>
            </a:r>
            <a:r>
              <a:rPr lang="en-US" baseline="0" dirty="0" smtClean="0"/>
              <a:t> </a:t>
            </a:r>
            <a:r>
              <a:rPr lang="en-US" baseline="0" dirty="0" err="1" smtClean="0"/>
              <a:t>Narkotika</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1"/>
          <c:order val="1"/>
          <c:tx>
            <c:strRef>
              <c:f>'[Diagram i Microsoft PowerPoint]Profiler'!$H$2</c:f>
              <c:strCache>
                <c:ptCount val="1"/>
                <c:pt idx="0">
                  <c:v>Problemfri efter</c:v>
                </c:pt>
              </c:strCache>
            </c:strRef>
          </c:tx>
          <c:spPr>
            <a:blipFill>
              <a:blip xmlns:r="http://schemas.openxmlformats.org/officeDocument/2006/relationships" r:embed="rId3"/>
              <a:tile tx="0" ty="0" sx="100000" sy="100000" flip="none" algn="tl"/>
            </a:blipFill>
            <a:ln>
              <a:noFill/>
            </a:ln>
            <a:effectLst/>
          </c:spPr>
          <c:invertIfNegative val="0"/>
          <c:cat>
            <c:strRef>
              <c:f>'[Diagram i Microsoft PowerPoint]Profiler'!$B$3:$B$7</c:f>
              <c:strCache>
                <c:ptCount val="5"/>
                <c:pt idx="0">
                  <c:v>KBT n18</c:v>
                </c:pt>
                <c:pt idx="1">
                  <c:v>12-steg n14</c:v>
                </c:pt>
                <c:pt idx="2">
                  <c:v>Stödboende n13</c:v>
                </c:pt>
                <c:pt idx="3">
                  <c:v>MI n8</c:v>
                </c:pt>
                <c:pt idx="4">
                  <c:v>Återfallsprevention n8</c:v>
                </c:pt>
              </c:strCache>
            </c:strRef>
          </c:cat>
          <c:val>
            <c:numRef>
              <c:f>'[Diagram i Microsoft PowerPoint]Profiler'!$H$3:$H$7</c:f>
              <c:numCache>
                <c:formatCode>General</c:formatCode>
                <c:ptCount val="5"/>
                <c:pt idx="0">
                  <c:v>0.06</c:v>
                </c:pt>
                <c:pt idx="1">
                  <c:v>7.0000000000000007E-2</c:v>
                </c:pt>
                <c:pt idx="2">
                  <c:v>0.08</c:v>
                </c:pt>
                <c:pt idx="3">
                  <c:v>0.13</c:v>
                </c:pt>
                <c:pt idx="4">
                  <c:v>0</c:v>
                </c:pt>
              </c:numCache>
            </c:numRef>
          </c:val>
        </c:ser>
        <c:dLbls>
          <c:showLegendKey val="0"/>
          <c:showVal val="0"/>
          <c:showCatName val="0"/>
          <c:showSerName val="0"/>
          <c:showPercent val="0"/>
          <c:showBubbleSize val="0"/>
        </c:dLbls>
        <c:gapWidth val="219"/>
        <c:axId val="221917360"/>
        <c:axId val="221915008"/>
      </c:barChart>
      <c:lineChart>
        <c:grouping val="standard"/>
        <c:varyColors val="0"/>
        <c:ser>
          <c:idx val="0"/>
          <c:order val="0"/>
          <c:tx>
            <c:strRef>
              <c:f>'[Diagram i Microsoft PowerPoint]Profiler'!$F$2</c:f>
              <c:strCache>
                <c:ptCount val="1"/>
                <c:pt idx="0">
                  <c:v>Bättre/N+</c:v>
                </c:pt>
              </c:strCache>
            </c:strRef>
          </c:tx>
          <c:spPr>
            <a:ln w="38100" cap="rnd">
              <a:solidFill>
                <a:schemeClr val="accent3"/>
              </a:solidFill>
              <a:round/>
            </a:ln>
            <a:effectLst/>
          </c:spPr>
          <c:marker>
            <c:symbol val="circle"/>
            <c:size val="5"/>
            <c:spPr>
              <a:solidFill>
                <a:schemeClr val="accent1"/>
              </a:solidFill>
              <a:ln w="38100">
                <a:solidFill>
                  <a:schemeClr val="accent3"/>
                </a:solidFill>
              </a:ln>
              <a:effectLst/>
            </c:spPr>
          </c:marker>
          <c:cat>
            <c:strRef>
              <c:f>'[Diagram i Microsoft PowerPoint]Profiler'!$B$3:$B$7</c:f>
              <c:strCache>
                <c:ptCount val="5"/>
                <c:pt idx="0">
                  <c:v>KBT n18</c:v>
                </c:pt>
                <c:pt idx="1">
                  <c:v>12-steg n14</c:v>
                </c:pt>
                <c:pt idx="2">
                  <c:v>Stödboende n13</c:v>
                </c:pt>
                <c:pt idx="3">
                  <c:v>MI n8</c:v>
                </c:pt>
                <c:pt idx="4">
                  <c:v>Återfallsprevention n8</c:v>
                </c:pt>
              </c:strCache>
            </c:strRef>
          </c:cat>
          <c:val>
            <c:numRef>
              <c:f>'[Diagram i Microsoft PowerPoint]Profiler'!$F$3:$F$7</c:f>
              <c:numCache>
                <c:formatCode>General</c:formatCode>
                <c:ptCount val="5"/>
                <c:pt idx="0">
                  <c:v>0.39</c:v>
                </c:pt>
                <c:pt idx="1">
                  <c:v>0.5</c:v>
                </c:pt>
                <c:pt idx="2">
                  <c:v>0.69</c:v>
                </c:pt>
                <c:pt idx="3">
                  <c:v>0.38</c:v>
                </c:pt>
                <c:pt idx="4">
                  <c:v>0.88</c:v>
                </c:pt>
              </c:numCache>
            </c:numRef>
          </c:val>
          <c:smooth val="0"/>
        </c:ser>
        <c:dLbls>
          <c:showLegendKey val="0"/>
          <c:showVal val="0"/>
          <c:showCatName val="0"/>
          <c:showSerName val="0"/>
          <c:showPercent val="0"/>
          <c:showBubbleSize val="0"/>
        </c:dLbls>
        <c:marker val="1"/>
        <c:smooth val="0"/>
        <c:axId val="221917360"/>
        <c:axId val="221915008"/>
      </c:lineChart>
      <c:catAx>
        <c:axId val="22191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5008"/>
        <c:crosses val="autoZero"/>
        <c:auto val="1"/>
        <c:lblAlgn val="ctr"/>
        <c:lblOffset val="100"/>
        <c:noMultiLvlLbl val="0"/>
      </c:catAx>
      <c:valAx>
        <c:axId val="2219150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7360"/>
        <c:crosses val="autoZero"/>
        <c:crossBetween val="between"/>
        <c:majorUnit val="0.1"/>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4">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Narkotikaprofil: Alkohol</a:t>
            </a:r>
          </a:p>
        </c:rich>
      </c:tx>
      <c:layout>
        <c:manualLayout>
          <c:xMode val="edge"/>
          <c:yMode val="edge"/>
          <c:x val="0.10600291984817221"/>
          <c:y val="1.9596588033428387E-2"/>
        </c:manualLayout>
      </c:layout>
      <c:overlay val="0"/>
      <c:spPr>
        <a:noFill/>
        <a:ln>
          <a:noFill/>
        </a:ln>
        <a:effectLst/>
      </c:spPr>
    </c:title>
    <c:autoTitleDeleted val="0"/>
    <c:plotArea>
      <c:layout>
        <c:manualLayout>
          <c:layoutTarget val="inner"/>
          <c:xMode val="edge"/>
          <c:yMode val="edge"/>
          <c:x val="4.8851098529505359E-2"/>
          <c:y val="0.1453674900319718"/>
          <c:w val="0.9323133459820534"/>
          <c:h val="0.69817180807070833"/>
        </c:manualLayout>
      </c:layout>
      <c:barChart>
        <c:barDir val="col"/>
        <c:grouping val="clustered"/>
        <c:varyColors val="0"/>
        <c:ser>
          <c:idx val="0"/>
          <c:order val="0"/>
          <c:tx>
            <c:strRef>
              <c:f>AlkNoll!$U$2</c:f>
              <c:strCache>
                <c:ptCount val="1"/>
                <c:pt idx="0">
                  <c:v>Problemfri före</c:v>
                </c:pt>
              </c:strCache>
            </c:strRef>
          </c:tx>
          <c:spPr>
            <a:solidFill>
              <a:schemeClr val="accent1"/>
            </a:solidFill>
            <a:ln>
              <a:noFill/>
            </a:ln>
            <a:effectLst/>
          </c:spPr>
          <c:invertIfNegative val="0"/>
          <c:cat>
            <c:strRef>
              <c:f>AlkNoll!$T$3:$T$7</c:f>
              <c:strCache>
                <c:ptCount val="5"/>
                <c:pt idx="0">
                  <c:v>KBT n18</c:v>
                </c:pt>
                <c:pt idx="1">
                  <c:v>12-steg n14</c:v>
                </c:pt>
                <c:pt idx="2">
                  <c:v>Stödboende n13</c:v>
                </c:pt>
                <c:pt idx="3">
                  <c:v>MI n8</c:v>
                </c:pt>
                <c:pt idx="4">
                  <c:v>Återfallsprevention n8</c:v>
                </c:pt>
              </c:strCache>
            </c:strRef>
          </c:cat>
          <c:val>
            <c:numRef>
              <c:f>AlkNoll!$U$3:$U$7</c:f>
              <c:numCache>
                <c:formatCode>General</c:formatCode>
                <c:ptCount val="5"/>
                <c:pt idx="0">
                  <c:v>14</c:v>
                </c:pt>
                <c:pt idx="1">
                  <c:v>18</c:v>
                </c:pt>
                <c:pt idx="2">
                  <c:v>16</c:v>
                </c:pt>
                <c:pt idx="3">
                  <c:v>40</c:v>
                </c:pt>
                <c:pt idx="4">
                  <c:v>13</c:v>
                </c:pt>
              </c:numCache>
            </c:numRef>
          </c:val>
        </c:ser>
        <c:ser>
          <c:idx val="1"/>
          <c:order val="1"/>
          <c:tx>
            <c:strRef>
              <c:f>AlkNoll!$V$2</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AlkNoll!$T$3:$T$7</c:f>
              <c:strCache>
                <c:ptCount val="5"/>
                <c:pt idx="0">
                  <c:v>KBT n18</c:v>
                </c:pt>
                <c:pt idx="1">
                  <c:v>12-steg n14</c:v>
                </c:pt>
                <c:pt idx="2">
                  <c:v>Stödboende n13</c:v>
                </c:pt>
                <c:pt idx="3">
                  <c:v>MI n8</c:v>
                </c:pt>
                <c:pt idx="4">
                  <c:v>Återfallsprevention n8</c:v>
                </c:pt>
              </c:strCache>
            </c:strRef>
          </c:cat>
          <c:val>
            <c:numRef>
              <c:f>AlkNoll!$V$3:$V$7</c:f>
              <c:numCache>
                <c:formatCode>General</c:formatCode>
                <c:ptCount val="5"/>
                <c:pt idx="0">
                  <c:v>11</c:v>
                </c:pt>
                <c:pt idx="1">
                  <c:v>14</c:v>
                </c:pt>
                <c:pt idx="2">
                  <c:v>46</c:v>
                </c:pt>
                <c:pt idx="3">
                  <c:v>13</c:v>
                </c:pt>
                <c:pt idx="4">
                  <c:v>25</c:v>
                </c:pt>
              </c:numCache>
            </c:numRef>
          </c:val>
        </c:ser>
        <c:dLbls>
          <c:showLegendKey val="0"/>
          <c:showVal val="0"/>
          <c:showCatName val="0"/>
          <c:showSerName val="0"/>
          <c:showPercent val="0"/>
          <c:showBubbleSize val="0"/>
        </c:dLbls>
        <c:gapWidth val="219"/>
        <c:overlap val="-27"/>
        <c:axId val="221915400"/>
        <c:axId val="221912264"/>
      </c:barChart>
      <c:lineChart>
        <c:grouping val="standard"/>
        <c:varyColors val="0"/>
        <c:ser>
          <c:idx val="2"/>
          <c:order val="2"/>
          <c:tx>
            <c:strRef>
              <c:f>AlkNoll!$W$2</c:f>
              <c:strCache>
                <c:ptCount val="1"/>
                <c:pt idx="0">
                  <c:v>Bättre/N+</c:v>
                </c:pt>
              </c:strCache>
            </c:strRef>
          </c:tx>
          <c:spPr>
            <a:effectLst/>
          </c:spPr>
          <c:cat>
            <c:strRef>
              <c:f>AlkNoll!$T$3:$T$7</c:f>
              <c:strCache>
                <c:ptCount val="5"/>
                <c:pt idx="0">
                  <c:v>KBT n18</c:v>
                </c:pt>
                <c:pt idx="1">
                  <c:v>12-steg n14</c:v>
                </c:pt>
                <c:pt idx="2">
                  <c:v>Stödboende n13</c:v>
                </c:pt>
                <c:pt idx="3">
                  <c:v>MI n8</c:v>
                </c:pt>
                <c:pt idx="4">
                  <c:v>Återfallsprevention n8</c:v>
                </c:pt>
              </c:strCache>
            </c:strRef>
          </c:cat>
          <c:val>
            <c:numRef>
              <c:f>AlkNoll!$W$3:$W$7</c:f>
              <c:numCache>
                <c:formatCode>0.00</c:formatCode>
                <c:ptCount val="5"/>
                <c:pt idx="0">
                  <c:v>28</c:v>
                </c:pt>
                <c:pt idx="1">
                  <c:v>43</c:v>
                </c:pt>
                <c:pt idx="2">
                  <c:v>46</c:v>
                </c:pt>
                <c:pt idx="3">
                  <c:v>13</c:v>
                </c:pt>
                <c:pt idx="4">
                  <c:v>63</c:v>
                </c:pt>
              </c:numCache>
            </c:numRef>
          </c:val>
          <c:smooth val="0"/>
        </c:ser>
        <c:dLbls>
          <c:showLegendKey val="0"/>
          <c:showVal val="0"/>
          <c:showCatName val="0"/>
          <c:showSerName val="0"/>
          <c:showPercent val="0"/>
          <c:showBubbleSize val="0"/>
        </c:dLbls>
        <c:marker val="1"/>
        <c:smooth val="0"/>
        <c:axId val="221915400"/>
        <c:axId val="221912264"/>
      </c:lineChart>
      <c:catAx>
        <c:axId val="221915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2264"/>
        <c:crosses val="autoZero"/>
        <c:auto val="1"/>
        <c:lblAlgn val="ctr"/>
        <c:lblOffset val="100"/>
        <c:noMultiLvlLbl val="0"/>
      </c:catAx>
      <c:valAx>
        <c:axId val="2219122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5400"/>
        <c:crosses val="autoZero"/>
        <c:crossBetween val="between"/>
      </c:valAx>
      <c:spPr>
        <a:noFill/>
        <a:ln>
          <a:solidFill>
            <a:schemeClr val="tx1"/>
          </a:solidFill>
        </a:ln>
        <a:effectLst/>
      </c:spPr>
    </c:plotArea>
    <c:legend>
      <c:legendPos val="b"/>
      <c:layout>
        <c:manualLayout>
          <c:xMode val="edge"/>
          <c:yMode val="edge"/>
          <c:x val="0.43417910415563327"/>
          <c:y val="2.6035687392758831E-2"/>
          <c:w val="0.56314710986805139"/>
          <c:h val="8.03598982829068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err="1" smtClean="0"/>
              <a:t>Narkotikaprofil</a:t>
            </a:r>
            <a:r>
              <a:rPr lang="en-US" dirty="0" smtClean="0"/>
              <a:t>:</a:t>
            </a:r>
            <a:r>
              <a:rPr lang="en-US" baseline="0" dirty="0" smtClean="0"/>
              <a:t> </a:t>
            </a:r>
            <a:r>
              <a:rPr lang="en-US" baseline="0" dirty="0" err="1" smtClean="0"/>
              <a:t>Narkotika</a:t>
            </a:r>
            <a:endParaRPr 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1"/>
          <c:order val="1"/>
          <c:tx>
            <c:strRef>
              <c:f>'[Diagram i Microsoft PowerPoint]Profiler'!$H$2</c:f>
              <c:strCache>
                <c:ptCount val="1"/>
                <c:pt idx="0">
                  <c:v>Problemfri efter</c:v>
                </c:pt>
              </c:strCache>
            </c:strRef>
          </c:tx>
          <c:spPr>
            <a:blipFill>
              <a:blip xmlns:r="http://schemas.openxmlformats.org/officeDocument/2006/relationships" r:embed="rId3"/>
              <a:tile tx="0" ty="0" sx="100000" sy="100000" flip="none" algn="tl"/>
            </a:blipFill>
            <a:ln>
              <a:noFill/>
            </a:ln>
            <a:effectLst/>
          </c:spPr>
          <c:invertIfNegative val="0"/>
          <c:cat>
            <c:strRef>
              <c:f>'[Diagram i Microsoft PowerPoint]Profiler'!$B$3:$B$7</c:f>
              <c:strCache>
                <c:ptCount val="5"/>
                <c:pt idx="0">
                  <c:v>KBT n18</c:v>
                </c:pt>
                <c:pt idx="1">
                  <c:v>12-steg n14</c:v>
                </c:pt>
                <c:pt idx="2">
                  <c:v>Stödboende n13</c:v>
                </c:pt>
                <c:pt idx="3">
                  <c:v>MI n8</c:v>
                </c:pt>
                <c:pt idx="4">
                  <c:v>Återfallsprevention n8</c:v>
                </c:pt>
              </c:strCache>
            </c:strRef>
          </c:cat>
          <c:val>
            <c:numRef>
              <c:f>'[Diagram i Microsoft PowerPoint]Profiler'!$H$3:$H$7</c:f>
              <c:numCache>
                <c:formatCode>General</c:formatCode>
                <c:ptCount val="5"/>
                <c:pt idx="0">
                  <c:v>0.06</c:v>
                </c:pt>
                <c:pt idx="1">
                  <c:v>7.0000000000000007E-2</c:v>
                </c:pt>
                <c:pt idx="2">
                  <c:v>0.08</c:v>
                </c:pt>
                <c:pt idx="3">
                  <c:v>0.13</c:v>
                </c:pt>
                <c:pt idx="4">
                  <c:v>0</c:v>
                </c:pt>
              </c:numCache>
            </c:numRef>
          </c:val>
        </c:ser>
        <c:dLbls>
          <c:showLegendKey val="0"/>
          <c:showVal val="0"/>
          <c:showCatName val="0"/>
          <c:showSerName val="0"/>
          <c:showPercent val="0"/>
          <c:showBubbleSize val="0"/>
        </c:dLbls>
        <c:gapWidth val="219"/>
        <c:axId val="221916968"/>
        <c:axId val="221913048"/>
      </c:barChart>
      <c:lineChart>
        <c:grouping val="standard"/>
        <c:varyColors val="0"/>
        <c:ser>
          <c:idx val="0"/>
          <c:order val="0"/>
          <c:tx>
            <c:strRef>
              <c:f>'[Diagram i Microsoft PowerPoint]Profiler'!$F$2</c:f>
              <c:strCache>
                <c:ptCount val="1"/>
                <c:pt idx="0">
                  <c:v>Bättre/N+</c:v>
                </c:pt>
              </c:strCache>
            </c:strRef>
          </c:tx>
          <c:spPr>
            <a:ln w="38100" cap="rnd">
              <a:solidFill>
                <a:schemeClr val="accent3"/>
              </a:solidFill>
              <a:round/>
            </a:ln>
            <a:effectLst/>
          </c:spPr>
          <c:marker>
            <c:symbol val="circle"/>
            <c:size val="5"/>
            <c:spPr>
              <a:solidFill>
                <a:schemeClr val="accent1"/>
              </a:solidFill>
              <a:ln w="38100">
                <a:solidFill>
                  <a:schemeClr val="accent3"/>
                </a:solidFill>
              </a:ln>
              <a:effectLst/>
            </c:spPr>
          </c:marker>
          <c:cat>
            <c:strRef>
              <c:f>'[Diagram i Microsoft PowerPoint]Profiler'!$B$3:$B$7</c:f>
              <c:strCache>
                <c:ptCount val="5"/>
                <c:pt idx="0">
                  <c:v>KBT n18</c:v>
                </c:pt>
                <c:pt idx="1">
                  <c:v>12-steg n14</c:v>
                </c:pt>
                <c:pt idx="2">
                  <c:v>Stödboende n13</c:v>
                </c:pt>
                <c:pt idx="3">
                  <c:v>MI n8</c:v>
                </c:pt>
                <c:pt idx="4">
                  <c:v>Återfallsprevention n8</c:v>
                </c:pt>
              </c:strCache>
            </c:strRef>
          </c:cat>
          <c:val>
            <c:numRef>
              <c:f>'[Diagram i Microsoft PowerPoint]Profiler'!$F$3:$F$7</c:f>
              <c:numCache>
                <c:formatCode>General</c:formatCode>
                <c:ptCount val="5"/>
                <c:pt idx="0">
                  <c:v>0.39</c:v>
                </c:pt>
                <c:pt idx="1">
                  <c:v>0.5</c:v>
                </c:pt>
                <c:pt idx="2">
                  <c:v>0.69</c:v>
                </c:pt>
                <c:pt idx="3">
                  <c:v>0.38</c:v>
                </c:pt>
                <c:pt idx="4">
                  <c:v>0.88</c:v>
                </c:pt>
              </c:numCache>
            </c:numRef>
          </c:val>
          <c:smooth val="0"/>
        </c:ser>
        <c:dLbls>
          <c:showLegendKey val="0"/>
          <c:showVal val="0"/>
          <c:showCatName val="0"/>
          <c:showSerName val="0"/>
          <c:showPercent val="0"/>
          <c:showBubbleSize val="0"/>
        </c:dLbls>
        <c:marker val="1"/>
        <c:smooth val="0"/>
        <c:axId val="221916968"/>
        <c:axId val="221913048"/>
      </c:lineChart>
      <c:catAx>
        <c:axId val="221916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3048"/>
        <c:crosses val="autoZero"/>
        <c:auto val="1"/>
        <c:lblAlgn val="ctr"/>
        <c:lblOffset val="100"/>
        <c:noMultiLvlLbl val="0"/>
      </c:catAx>
      <c:valAx>
        <c:axId val="2219130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6968"/>
        <c:crosses val="autoZero"/>
        <c:crossBetween val="between"/>
        <c:majorUnit val="0.1"/>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Avgränsade Alk: Alkohol</a:t>
            </a:r>
          </a:p>
        </c:rich>
      </c:tx>
      <c:layout/>
      <c:overlay val="0"/>
      <c:spPr>
        <a:noFill/>
        <a:ln>
          <a:noFill/>
        </a:ln>
        <a:effectLst/>
      </c:spPr>
    </c:title>
    <c:autoTitleDeleted val="0"/>
    <c:plotArea>
      <c:layout/>
      <c:barChart>
        <c:barDir val="col"/>
        <c:grouping val="clustered"/>
        <c:varyColors val="0"/>
        <c:ser>
          <c:idx val="0"/>
          <c:order val="0"/>
          <c:tx>
            <c:strRef>
              <c:f>AlkNoll!$U$10</c:f>
              <c:strCache>
                <c:ptCount val="1"/>
                <c:pt idx="0">
                  <c:v>Problemfri före</c:v>
                </c:pt>
              </c:strCache>
            </c:strRef>
          </c:tx>
          <c:spPr>
            <a:solidFill>
              <a:schemeClr val="accent1"/>
            </a:solidFill>
            <a:ln>
              <a:noFill/>
            </a:ln>
            <a:effectLst/>
          </c:spPr>
          <c:invertIfNegative val="0"/>
          <c:cat>
            <c:strRef>
              <c:f>AlkNoll!$T$11:$T$15</c:f>
              <c:strCache>
                <c:ptCount val="5"/>
                <c:pt idx="0">
                  <c:v>KBT n8</c:v>
                </c:pt>
                <c:pt idx="1">
                  <c:v>MI n8</c:v>
                </c:pt>
                <c:pt idx="2">
                  <c:v>12-steg n7</c:v>
                </c:pt>
                <c:pt idx="3">
                  <c:v>Stödboende n6</c:v>
                </c:pt>
                <c:pt idx="4">
                  <c:v>Återfallsprevention n6</c:v>
                </c:pt>
              </c:strCache>
            </c:strRef>
          </c:cat>
          <c:val>
            <c:numRef>
              <c:f>AlkNoll!$U$11:$U$15</c:f>
              <c:numCache>
                <c:formatCode>General</c:formatCode>
                <c:ptCount val="5"/>
                <c:pt idx="0">
                  <c:v>0</c:v>
                </c:pt>
                <c:pt idx="1">
                  <c:v>0</c:v>
                </c:pt>
                <c:pt idx="2">
                  <c:v>0</c:v>
                </c:pt>
                <c:pt idx="3">
                  <c:v>0</c:v>
                </c:pt>
                <c:pt idx="4">
                  <c:v>0</c:v>
                </c:pt>
              </c:numCache>
            </c:numRef>
          </c:val>
        </c:ser>
        <c:ser>
          <c:idx val="1"/>
          <c:order val="1"/>
          <c:tx>
            <c:strRef>
              <c:f>AlkNoll!$V$10</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AlkNoll!$T$11:$T$15</c:f>
              <c:strCache>
                <c:ptCount val="5"/>
                <c:pt idx="0">
                  <c:v>KBT n8</c:v>
                </c:pt>
                <c:pt idx="1">
                  <c:v>MI n8</c:v>
                </c:pt>
                <c:pt idx="2">
                  <c:v>12-steg n7</c:v>
                </c:pt>
                <c:pt idx="3">
                  <c:v>Stödboende n6</c:v>
                </c:pt>
                <c:pt idx="4">
                  <c:v>Återfallsprevention n6</c:v>
                </c:pt>
              </c:strCache>
            </c:strRef>
          </c:cat>
          <c:val>
            <c:numRef>
              <c:f>AlkNoll!$V$11:$V$15</c:f>
              <c:numCache>
                <c:formatCode>General</c:formatCode>
                <c:ptCount val="5"/>
                <c:pt idx="0">
                  <c:v>13</c:v>
                </c:pt>
                <c:pt idx="1">
                  <c:v>13</c:v>
                </c:pt>
                <c:pt idx="2">
                  <c:v>0</c:v>
                </c:pt>
                <c:pt idx="3">
                  <c:v>0</c:v>
                </c:pt>
                <c:pt idx="4">
                  <c:v>33</c:v>
                </c:pt>
              </c:numCache>
            </c:numRef>
          </c:val>
        </c:ser>
        <c:dLbls>
          <c:showLegendKey val="0"/>
          <c:showVal val="0"/>
          <c:showCatName val="0"/>
          <c:showSerName val="0"/>
          <c:showPercent val="0"/>
          <c:showBubbleSize val="0"/>
        </c:dLbls>
        <c:gapWidth val="219"/>
        <c:overlap val="-27"/>
        <c:axId val="221915792"/>
        <c:axId val="221913440"/>
      </c:barChart>
      <c:lineChart>
        <c:grouping val="standard"/>
        <c:varyColors val="0"/>
        <c:ser>
          <c:idx val="2"/>
          <c:order val="2"/>
          <c:tx>
            <c:strRef>
              <c:f>AlkNoll!$W$10</c:f>
              <c:strCache>
                <c:ptCount val="1"/>
                <c:pt idx="0">
                  <c:v>Bättre/AA</c:v>
                </c:pt>
              </c:strCache>
            </c:strRef>
          </c:tx>
          <c:spPr>
            <a:effectLst/>
          </c:spPr>
          <c:cat>
            <c:strRef>
              <c:f>AlkNoll!$T$11:$T$15</c:f>
              <c:strCache>
                <c:ptCount val="5"/>
                <c:pt idx="0">
                  <c:v>KBT n8</c:v>
                </c:pt>
                <c:pt idx="1">
                  <c:v>MI n8</c:v>
                </c:pt>
                <c:pt idx="2">
                  <c:v>12-steg n7</c:v>
                </c:pt>
                <c:pt idx="3">
                  <c:v>Stödboende n6</c:v>
                </c:pt>
                <c:pt idx="4">
                  <c:v>Återfallsprevention n6</c:v>
                </c:pt>
              </c:strCache>
            </c:strRef>
          </c:cat>
          <c:val>
            <c:numRef>
              <c:f>AlkNoll!$W$11:$W$15</c:f>
              <c:numCache>
                <c:formatCode>General</c:formatCode>
                <c:ptCount val="5"/>
                <c:pt idx="0">
                  <c:v>13</c:v>
                </c:pt>
                <c:pt idx="1">
                  <c:v>25</c:v>
                </c:pt>
                <c:pt idx="2">
                  <c:v>57</c:v>
                </c:pt>
                <c:pt idx="3">
                  <c:v>33</c:v>
                </c:pt>
                <c:pt idx="4">
                  <c:v>67</c:v>
                </c:pt>
              </c:numCache>
            </c:numRef>
          </c:val>
          <c:smooth val="0"/>
        </c:ser>
        <c:dLbls>
          <c:showLegendKey val="0"/>
          <c:showVal val="0"/>
          <c:showCatName val="0"/>
          <c:showSerName val="0"/>
          <c:showPercent val="0"/>
          <c:showBubbleSize val="0"/>
        </c:dLbls>
        <c:marker val="1"/>
        <c:smooth val="0"/>
        <c:axId val="221915792"/>
        <c:axId val="221913440"/>
      </c:lineChart>
      <c:catAx>
        <c:axId val="221915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3440"/>
        <c:crosses val="autoZero"/>
        <c:auto val="1"/>
        <c:lblAlgn val="ctr"/>
        <c:lblOffset val="100"/>
        <c:noMultiLvlLbl val="0"/>
      </c:catAx>
      <c:valAx>
        <c:axId val="22191344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5792"/>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r>
              <a:rPr lang="en-US" sz="1000"/>
              <a:t>Medelvärden Intervjuarskattning</a:t>
            </a:r>
          </a:p>
        </c:rich>
      </c:tx>
      <c:layout>
        <c:manualLayout>
          <c:xMode val="edge"/>
          <c:yMode val="edge"/>
          <c:x val="3.1388888888888781E-3"/>
          <c:y val="2.5559105431309952E-2"/>
        </c:manualLayout>
      </c:layout>
      <c:overlay val="0"/>
      <c:spPr>
        <a:noFill/>
        <a:ln>
          <a:noFill/>
        </a:ln>
        <a:effectLst/>
      </c:spPr>
    </c:title>
    <c:autoTitleDeleted val="0"/>
    <c:plotArea>
      <c:layout/>
      <c:radarChart>
        <c:radarStyle val="marker"/>
        <c:varyColors val="0"/>
        <c:ser>
          <c:idx val="0"/>
          <c:order val="0"/>
          <c:tx>
            <c:strRef>
              <c:f>Blad1!$B$2</c:f>
              <c:strCache>
                <c:ptCount val="1"/>
                <c:pt idx="0">
                  <c:v>Narkotika N=11454</c:v>
                </c:pt>
              </c:strCache>
            </c:strRef>
          </c:tx>
          <c:spPr>
            <a:ln w="28575" cap="rnd">
              <a:solidFill>
                <a:schemeClr val="accent1"/>
              </a:solidFill>
              <a:round/>
            </a:ln>
            <a:effectLst/>
          </c:spPr>
          <c:marker>
            <c:symbol val="none"/>
          </c:marker>
          <c:cat>
            <c:strRef>
              <c:f>Blad1!$A$3:$A$9</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Blad1!$B$3:$B$9</c:f>
              <c:numCache>
                <c:formatCode>General</c:formatCode>
                <c:ptCount val="7"/>
                <c:pt idx="0">
                  <c:v>2.68</c:v>
                </c:pt>
                <c:pt idx="1">
                  <c:v>4.08</c:v>
                </c:pt>
                <c:pt idx="2">
                  <c:v>3.18</c:v>
                </c:pt>
                <c:pt idx="3">
                  <c:v>6.51</c:v>
                </c:pt>
                <c:pt idx="4">
                  <c:v>3.03</c:v>
                </c:pt>
                <c:pt idx="5">
                  <c:v>3.72</c:v>
                </c:pt>
                <c:pt idx="6">
                  <c:v>5.03</c:v>
                </c:pt>
              </c:numCache>
            </c:numRef>
          </c:val>
        </c:ser>
        <c:ser>
          <c:idx val="1"/>
          <c:order val="1"/>
          <c:tx>
            <c:strRef>
              <c:f>Blad1!$C$2</c:f>
              <c:strCache>
                <c:ptCount val="1"/>
                <c:pt idx="0">
                  <c:v>Alk &amp; psyk N=8532</c:v>
                </c:pt>
              </c:strCache>
            </c:strRef>
          </c:tx>
          <c:spPr>
            <a:ln w="28575" cap="rnd">
              <a:solidFill>
                <a:schemeClr val="accent2"/>
              </a:solidFill>
              <a:round/>
            </a:ln>
            <a:effectLst/>
          </c:spPr>
          <c:marker>
            <c:symbol val="none"/>
          </c:marker>
          <c:cat>
            <c:strRef>
              <c:f>Blad1!$A$3:$A$9</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Blad1!$C$3:$C$9</c:f>
              <c:numCache>
                <c:formatCode>General</c:formatCode>
                <c:ptCount val="7"/>
                <c:pt idx="0">
                  <c:v>2.65</c:v>
                </c:pt>
                <c:pt idx="1">
                  <c:v>3.3099999999999987</c:v>
                </c:pt>
                <c:pt idx="2">
                  <c:v>5.98</c:v>
                </c:pt>
                <c:pt idx="3">
                  <c:v>0.67000000000000104</c:v>
                </c:pt>
                <c:pt idx="4">
                  <c:v>0.82000000000000062</c:v>
                </c:pt>
                <c:pt idx="5">
                  <c:v>3.77</c:v>
                </c:pt>
                <c:pt idx="6">
                  <c:v>4.8899999999999997</c:v>
                </c:pt>
              </c:numCache>
            </c:numRef>
          </c:val>
        </c:ser>
        <c:ser>
          <c:idx val="2"/>
          <c:order val="2"/>
          <c:tx>
            <c:strRef>
              <c:f>Blad1!$D$2</c:f>
              <c:strCache>
                <c:ptCount val="1"/>
                <c:pt idx="0">
                  <c:v>Avgränsade alk N=5746</c:v>
                </c:pt>
              </c:strCache>
            </c:strRef>
          </c:tx>
          <c:spPr>
            <a:ln w="28575" cap="rnd">
              <a:solidFill>
                <a:schemeClr val="accent3"/>
              </a:solidFill>
              <a:round/>
            </a:ln>
            <a:effectLst/>
          </c:spPr>
          <c:marker>
            <c:symbol val="none"/>
          </c:marker>
          <c:cat>
            <c:strRef>
              <c:f>Blad1!$A$3:$A$9</c:f>
              <c:strCache>
                <c:ptCount val="7"/>
                <c:pt idx="0">
                  <c:v>Fysisk hälsa</c:v>
                </c:pt>
                <c:pt idx="1">
                  <c:v>Arbete försörjning</c:v>
                </c:pt>
                <c:pt idx="2">
                  <c:v>Alkohol</c:v>
                </c:pt>
                <c:pt idx="3">
                  <c:v>Narkotika</c:v>
                </c:pt>
                <c:pt idx="4">
                  <c:v>Kriminalitet</c:v>
                </c:pt>
                <c:pt idx="5">
                  <c:v>Familj umgänge</c:v>
                </c:pt>
                <c:pt idx="6">
                  <c:v>Psykisk hälsa</c:v>
                </c:pt>
              </c:strCache>
            </c:strRef>
          </c:cat>
          <c:val>
            <c:numRef>
              <c:f>Blad1!$D$3:$D$9</c:f>
              <c:numCache>
                <c:formatCode>General</c:formatCode>
                <c:ptCount val="7"/>
                <c:pt idx="0">
                  <c:v>1.1399999999999983</c:v>
                </c:pt>
                <c:pt idx="1">
                  <c:v>1.23</c:v>
                </c:pt>
                <c:pt idx="2">
                  <c:v>4.78</c:v>
                </c:pt>
                <c:pt idx="3">
                  <c:v>0.75000000000000089</c:v>
                </c:pt>
                <c:pt idx="4">
                  <c:v>0.47000000000000008</c:v>
                </c:pt>
                <c:pt idx="5">
                  <c:v>0.94000000000000061</c:v>
                </c:pt>
                <c:pt idx="6">
                  <c:v>1.1900000000000015</c:v>
                </c:pt>
              </c:numCache>
            </c:numRef>
          </c:val>
        </c:ser>
        <c:dLbls>
          <c:showLegendKey val="0"/>
          <c:showVal val="0"/>
          <c:showCatName val="0"/>
          <c:showSerName val="0"/>
          <c:showPercent val="0"/>
          <c:showBubbleSize val="0"/>
        </c:dLbls>
        <c:axId val="177774296"/>
        <c:axId val="177777432"/>
      </c:radarChart>
      <c:catAx>
        <c:axId val="1777742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77777432"/>
        <c:crosses val="autoZero"/>
        <c:auto val="1"/>
        <c:lblAlgn val="ctr"/>
        <c:lblOffset val="100"/>
        <c:noMultiLvlLbl val="0"/>
      </c:catAx>
      <c:valAx>
        <c:axId val="177777432"/>
        <c:scaling>
          <c:orientation val="minMax"/>
          <c:max val="9"/>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77774296"/>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Avgränsade Alk: Narkotika</a:t>
            </a:r>
          </a:p>
        </c:rich>
      </c:tx>
      <c:layout/>
      <c:overlay val="0"/>
      <c:spPr>
        <a:noFill/>
        <a:ln>
          <a:noFill/>
        </a:ln>
        <a:effectLst/>
      </c:spPr>
    </c:title>
    <c:autoTitleDeleted val="0"/>
    <c:plotArea>
      <c:layout/>
      <c:barChart>
        <c:barDir val="col"/>
        <c:grouping val="clustered"/>
        <c:varyColors val="0"/>
        <c:ser>
          <c:idx val="0"/>
          <c:order val="0"/>
          <c:tx>
            <c:strRef>
              <c:f>NarkNoll!$T$3</c:f>
              <c:strCache>
                <c:ptCount val="1"/>
                <c:pt idx="0">
                  <c:v>Problemfri före</c:v>
                </c:pt>
              </c:strCache>
            </c:strRef>
          </c:tx>
          <c:spPr>
            <a:solidFill>
              <a:schemeClr val="accent1"/>
            </a:solidFill>
            <a:ln>
              <a:noFill/>
            </a:ln>
            <a:effectLst/>
          </c:spPr>
          <c:invertIfNegative val="0"/>
          <c:cat>
            <c:strRef>
              <c:f>NarkNoll!$S$4:$S$8</c:f>
              <c:strCache>
                <c:ptCount val="5"/>
                <c:pt idx="0">
                  <c:v>KBT n8</c:v>
                </c:pt>
                <c:pt idx="1">
                  <c:v>MI n8</c:v>
                </c:pt>
                <c:pt idx="2">
                  <c:v>12-steg n7</c:v>
                </c:pt>
                <c:pt idx="3">
                  <c:v>Stödboende n6</c:v>
                </c:pt>
                <c:pt idx="4">
                  <c:v>Återfallsprevention n6</c:v>
                </c:pt>
              </c:strCache>
            </c:strRef>
          </c:cat>
          <c:val>
            <c:numRef>
              <c:f>NarkNoll!$T$4:$T$8</c:f>
              <c:numCache>
                <c:formatCode>General</c:formatCode>
                <c:ptCount val="5"/>
                <c:pt idx="0">
                  <c:v>67</c:v>
                </c:pt>
                <c:pt idx="1">
                  <c:v>86</c:v>
                </c:pt>
                <c:pt idx="2">
                  <c:v>100</c:v>
                </c:pt>
                <c:pt idx="3">
                  <c:v>70</c:v>
                </c:pt>
                <c:pt idx="4">
                  <c:v>57</c:v>
                </c:pt>
              </c:numCache>
            </c:numRef>
          </c:val>
        </c:ser>
        <c:ser>
          <c:idx val="1"/>
          <c:order val="1"/>
          <c:tx>
            <c:strRef>
              <c:f>NarkNoll!$U$3</c:f>
              <c:strCache>
                <c:ptCount val="1"/>
                <c:pt idx="0">
                  <c:v>Problemfri efter </c:v>
                </c:pt>
              </c:strCache>
            </c:strRef>
          </c:tx>
          <c:spPr>
            <a:blipFill>
              <a:blip xmlns:r="http://schemas.openxmlformats.org/officeDocument/2006/relationships" r:embed="rId1"/>
              <a:tile tx="0" ty="0" sx="100000" sy="100000" flip="none" algn="tl"/>
            </a:blipFill>
            <a:ln>
              <a:noFill/>
            </a:ln>
            <a:effectLst/>
          </c:spPr>
          <c:invertIfNegative val="0"/>
          <c:cat>
            <c:strRef>
              <c:f>NarkNoll!$S$4:$S$8</c:f>
              <c:strCache>
                <c:ptCount val="5"/>
                <c:pt idx="0">
                  <c:v>KBT n8</c:v>
                </c:pt>
                <c:pt idx="1">
                  <c:v>MI n8</c:v>
                </c:pt>
                <c:pt idx="2">
                  <c:v>12-steg n7</c:v>
                </c:pt>
                <c:pt idx="3">
                  <c:v>Stödboende n6</c:v>
                </c:pt>
                <c:pt idx="4">
                  <c:v>Återfallsprevention n6</c:v>
                </c:pt>
              </c:strCache>
            </c:strRef>
          </c:cat>
          <c:val>
            <c:numRef>
              <c:f>NarkNoll!$U$4:$U$8</c:f>
              <c:numCache>
                <c:formatCode>General</c:formatCode>
                <c:ptCount val="5"/>
                <c:pt idx="0">
                  <c:v>88</c:v>
                </c:pt>
                <c:pt idx="1">
                  <c:v>100</c:v>
                </c:pt>
                <c:pt idx="2">
                  <c:v>100</c:v>
                </c:pt>
                <c:pt idx="3">
                  <c:v>100</c:v>
                </c:pt>
                <c:pt idx="4">
                  <c:v>100</c:v>
                </c:pt>
              </c:numCache>
            </c:numRef>
          </c:val>
        </c:ser>
        <c:dLbls>
          <c:showLegendKey val="0"/>
          <c:showVal val="0"/>
          <c:showCatName val="0"/>
          <c:showSerName val="0"/>
          <c:showPercent val="0"/>
          <c:showBubbleSize val="0"/>
        </c:dLbls>
        <c:gapWidth val="219"/>
        <c:overlap val="-27"/>
        <c:axId val="221913832"/>
        <c:axId val="221910696"/>
      </c:barChart>
      <c:lineChart>
        <c:grouping val="standard"/>
        <c:varyColors val="0"/>
        <c:ser>
          <c:idx val="2"/>
          <c:order val="2"/>
          <c:tx>
            <c:strRef>
              <c:f>NarkNoll!$V$3</c:f>
              <c:strCache>
                <c:ptCount val="1"/>
                <c:pt idx="0">
                  <c:v>Bättre/AA</c:v>
                </c:pt>
              </c:strCache>
            </c:strRef>
          </c:tx>
          <c:spPr>
            <a:effectLst/>
          </c:spPr>
          <c:cat>
            <c:strRef>
              <c:f>NarkNoll!$S$4:$S$8</c:f>
              <c:strCache>
                <c:ptCount val="5"/>
                <c:pt idx="0">
                  <c:v>KBT n8</c:v>
                </c:pt>
                <c:pt idx="1">
                  <c:v>MI n8</c:v>
                </c:pt>
                <c:pt idx="2">
                  <c:v>12-steg n7</c:v>
                </c:pt>
                <c:pt idx="3">
                  <c:v>Stödboende n6</c:v>
                </c:pt>
                <c:pt idx="4">
                  <c:v>Återfallsprevention n6</c:v>
                </c:pt>
              </c:strCache>
            </c:strRef>
          </c:cat>
          <c:val>
            <c:numRef>
              <c:f>NarkNoll!$V$4:$V$8</c:f>
              <c:numCache>
                <c:formatCode>General</c:formatCode>
                <c:ptCount val="5"/>
                <c:pt idx="0">
                  <c:v>13</c:v>
                </c:pt>
                <c:pt idx="1">
                  <c:v>13</c:v>
                </c:pt>
                <c:pt idx="2">
                  <c:v>0</c:v>
                </c:pt>
                <c:pt idx="3">
                  <c:v>17</c:v>
                </c:pt>
                <c:pt idx="4">
                  <c:v>33</c:v>
                </c:pt>
              </c:numCache>
            </c:numRef>
          </c:val>
          <c:smooth val="0"/>
        </c:ser>
        <c:dLbls>
          <c:showLegendKey val="0"/>
          <c:showVal val="0"/>
          <c:showCatName val="0"/>
          <c:showSerName val="0"/>
          <c:showPercent val="0"/>
          <c:showBubbleSize val="0"/>
        </c:dLbls>
        <c:marker val="1"/>
        <c:smooth val="0"/>
        <c:axId val="221913832"/>
        <c:axId val="221910696"/>
      </c:lineChart>
      <c:catAx>
        <c:axId val="221913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0696"/>
        <c:crosses val="autoZero"/>
        <c:auto val="1"/>
        <c:lblAlgn val="ctr"/>
        <c:lblOffset val="100"/>
        <c:noMultiLvlLbl val="0"/>
      </c:catAx>
      <c:valAx>
        <c:axId val="22191069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3832"/>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Avgränsade Alk: Alkohol</a:t>
            </a:r>
          </a:p>
        </c:rich>
      </c:tx>
      <c:layout>
        <c:manualLayout>
          <c:xMode val="edge"/>
          <c:yMode val="edge"/>
          <c:x val="9.1123839775378496E-2"/>
          <c:y val="2.7133737277054693E-2"/>
        </c:manualLayout>
      </c:layout>
      <c:overlay val="0"/>
      <c:spPr>
        <a:noFill/>
        <a:ln>
          <a:noFill/>
        </a:ln>
        <a:effectLst/>
      </c:spPr>
    </c:title>
    <c:autoTitleDeleted val="0"/>
    <c:plotArea>
      <c:layout>
        <c:manualLayout>
          <c:layoutTarget val="inner"/>
          <c:xMode val="edge"/>
          <c:yMode val="edge"/>
          <c:x val="4.574239225944593E-2"/>
          <c:y val="0.1677317192676597"/>
          <c:w val="0.93662067851046871"/>
          <c:h val="0.70442173091878679"/>
        </c:manualLayout>
      </c:layout>
      <c:barChart>
        <c:barDir val="col"/>
        <c:grouping val="clustered"/>
        <c:varyColors val="0"/>
        <c:ser>
          <c:idx val="0"/>
          <c:order val="0"/>
          <c:tx>
            <c:strRef>
              <c:f>AlkNoll!$U$10</c:f>
              <c:strCache>
                <c:ptCount val="1"/>
                <c:pt idx="0">
                  <c:v>Problemfri före</c:v>
                </c:pt>
              </c:strCache>
            </c:strRef>
          </c:tx>
          <c:spPr>
            <a:solidFill>
              <a:schemeClr val="accent1"/>
            </a:solidFill>
            <a:ln>
              <a:noFill/>
            </a:ln>
            <a:effectLst/>
          </c:spPr>
          <c:invertIfNegative val="0"/>
          <c:cat>
            <c:strRef>
              <c:f>AlkNoll!$T$11:$T$15</c:f>
              <c:strCache>
                <c:ptCount val="5"/>
                <c:pt idx="0">
                  <c:v>KBT n8</c:v>
                </c:pt>
                <c:pt idx="1">
                  <c:v>MI n8</c:v>
                </c:pt>
                <c:pt idx="2">
                  <c:v>12-steg n7</c:v>
                </c:pt>
                <c:pt idx="3">
                  <c:v>Stödboende n6</c:v>
                </c:pt>
                <c:pt idx="4">
                  <c:v>Återfallsprevention n6</c:v>
                </c:pt>
              </c:strCache>
            </c:strRef>
          </c:cat>
          <c:val>
            <c:numRef>
              <c:f>AlkNoll!$U$11:$U$15</c:f>
              <c:numCache>
                <c:formatCode>General</c:formatCode>
                <c:ptCount val="5"/>
                <c:pt idx="0">
                  <c:v>0</c:v>
                </c:pt>
                <c:pt idx="1">
                  <c:v>0</c:v>
                </c:pt>
                <c:pt idx="2">
                  <c:v>0</c:v>
                </c:pt>
                <c:pt idx="3">
                  <c:v>0</c:v>
                </c:pt>
                <c:pt idx="4">
                  <c:v>0</c:v>
                </c:pt>
              </c:numCache>
            </c:numRef>
          </c:val>
        </c:ser>
        <c:ser>
          <c:idx val="1"/>
          <c:order val="1"/>
          <c:tx>
            <c:strRef>
              <c:f>AlkNoll!$V$10</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AlkNoll!$T$11:$T$15</c:f>
              <c:strCache>
                <c:ptCount val="5"/>
                <c:pt idx="0">
                  <c:v>KBT n8</c:v>
                </c:pt>
                <c:pt idx="1">
                  <c:v>MI n8</c:v>
                </c:pt>
                <c:pt idx="2">
                  <c:v>12-steg n7</c:v>
                </c:pt>
                <c:pt idx="3">
                  <c:v>Stödboende n6</c:v>
                </c:pt>
                <c:pt idx="4">
                  <c:v>Återfallsprevention n6</c:v>
                </c:pt>
              </c:strCache>
            </c:strRef>
          </c:cat>
          <c:val>
            <c:numRef>
              <c:f>AlkNoll!$V$11:$V$15</c:f>
              <c:numCache>
                <c:formatCode>General</c:formatCode>
                <c:ptCount val="5"/>
                <c:pt idx="0">
                  <c:v>13</c:v>
                </c:pt>
                <c:pt idx="1">
                  <c:v>13</c:v>
                </c:pt>
                <c:pt idx="2">
                  <c:v>0</c:v>
                </c:pt>
                <c:pt idx="3">
                  <c:v>0</c:v>
                </c:pt>
                <c:pt idx="4">
                  <c:v>33</c:v>
                </c:pt>
              </c:numCache>
            </c:numRef>
          </c:val>
        </c:ser>
        <c:dLbls>
          <c:showLegendKey val="0"/>
          <c:showVal val="0"/>
          <c:showCatName val="0"/>
          <c:showSerName val="0"/>
          <c:showPercent val="0"/>
          <c:showBubbleSize val="0"/>
        </c:dLbls>
        <c:gapWidth val="219"/>
        <c:overlap val="-27"/>
        <c:axId val="221914224"/>
        <c:axId val="221918144"/>
      </c:barChart>
      <c:lineChart>
        <c:grouping val="standard"/>
        <c:varyColors val="0"/>
        <c:ser>
          <c:idx val="2"/>
          <c:order val="2"/>
          <c:tx>
            <c:strRef>
              <c:f>AlkNoll!$W$10</c:f>
              <c:strCache>
                <c:ptCount val="1"/>
                <c:pt idx="0">
                  <c:v>Bättre/AA</c:v>
                </c:pt>
              </c:strCache>
            </c:strRef>
          </c:tx>
          <c:spPr>
            <a:effectLst/>
          </c:spPr>
          <c:cat>
            <c:strRef>
              <c:f>AlkNoll!$T$11:$T$15</c:f>
              <c:strCache>
                <c:ptCount val="5"/>
                <c:pt idx="0">
                  <c:v>KBT n8</c:v>
                </c:pt>
                <c:pt idx="1">
                  <c:v>MI n8</c:v>
                </c:pt>
                <c:pt idx="2">
                  <c:v>12-steg n7</c:v>
                </c:pt>
                <c:pt idx="3">
                  <c:v>Stödboende n6</c:v>
                </c:pt>
                <c:pt idx="4">
                  <c:v>Återfallsprevention n6</c:v>
                </c:pt>
              </c:strCache>
            </c:strRef>
          </c:cat>
          <c:val>
            <c:numRef>
              <c:f>AlkNoll!$W$11:$W$15</c:f>
              <c:numCache>
                <c:formatCode>General</c:formatCode>
                <c:ptCount val="5"/>
                <c:pt idx="0">
                  <c:v>13</c:v>
                </c:pt>
                <c:pt idx="1">
                  <c:v>25</c:v>
                </c:pt>
                <c:pt idx="2">
                  <c:v>57</c:v>
                </c:pt>
                <c:pt idx="3">
                  <c:v>33</c:v>
                </c:pt>
                <c:pt idx="4">
                  <c:v>67</c:v>
                </c:pt>
              </c:numCache>
            </c:numRef>
          </c:val>
          <c:smooth val="0"/>
        </c:ser>
        <c:dLbls>
          <c:showLegendKey val="0"/>
          <c:showVal val="0"/>
          <c:showCatName val="0"/>
          <c:showSerName val="0"/>
          <c:showPercent val="0"/>
          <c:showBubbleSize val="0"/>
        </c:dLbls>
        <c:marker val="1"/>
        <c:smooth val="0"/>
        <c:axId val="221914224"/>
        <c:axId val="221918144"/>
      </c:lineChart>
      <c:catAx>
        <c:axId val="221914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crossAx val="221918144"/>
        <c:crosses val="autoZero"/>
        <c:auto val="1"/>
        <c:lblAlgn val="ctr"/>
        <c:lblOffset val="100"/>
        <c:noMultiLvlLbl val="0"/>
      </c:catAx>
      <c:valAx>
        <c:axId val="22191814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1914224"/>
        <c:crosses val="autoZero"/>
        <c:crossBetween val="between"/>
      </c:valAx>
      <c:spPr>
        <a:noFill/>
        <a:ln>
          <a:solidFill>
            <a:schemeClr val="tx1"/>
          </a:solidFill>
        </a:ln>
        <a:effectLst/>
      </c:spPr>
    </c:plotArea>
    <c:legend>
      <c:legendPos val="b"/>
      <c:layout>
        <c:manualLayout>
          <c:xMode val="edge"/>
          <c:yMode val="edge"/>
          <c:x val="0.45423778671056753"/>
          <c:y val="2.9952868484698279E-2"/>
          <c:w val="0.5276375857227984"/>
          <c:h val="9.27229595572002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Avgränsade Alk: Narkotika</a:t>
            </a:r>
          </a:p>
        </c:rich>
      </c:tx>
      <c:layout>
        <c:manualLayout>
          <c:xMode val="edge"/>
          <c:yMode val="edge"/>
          <c:x val="7.1587903923373622E-2"/>
          <c:y val="2.4609668693142621E-2"/>
        </c:manualLayout>
      </c:layout>
      <c:overlay val="0"/>
      <c:spPr>
        <a:noFill/>
        <a:ln>
          <a:noFill/>
        </a:ln>
        <a:effectLst/>
      </c:spPr>
    </c:title>
    <c:autoTitleDeleted val="0"/>
    <c:plotArea>
      <c:layout/>
      <c:barChart>
        <c:barDir val="col"/>
        <c:grouping val="clustered"/>
        <c:varyColors val="0"/>
        <c:ser>
          <c:idx val="0"/>
          <c:order val="0"/>
          <c:tx>
            <c:strRef>
              <c:f>NarkNoll!$T$3</c:f>
              <c:strCache>
                <c:ptCount val="1"/>
                <c:pt idx="0">
                  <c:v>Problemfri före</c:v>
                </c:pt>
              </c:strCache>
            </c:strRef>
          </c:tx>
          <c:spPr>
            <a:solidFill>
              <a:schemeClr val="accent1"/>
            </a:solidFill>
            <a:ln>
              <a:noFill/>
            </a:ln>
            <a:effectLst/>
          </c:spPr>
          <c:invertIfNegative val="0"/>
          <c:cat>
            <c:strRef>
              <c:f>NarkNoll!$S$4:$S$8</c:f>
              <c:strCache>
                <c:ptCount val="5"/>
                <c:pt idx="0">
                  <c:v>KBT n8</c:v>
                </c:pt>
                <c:pt idx="1">
                  <c:v>MI n8</c:v>
                </c:pt>
                <c:pt idx="2">
                  <c:v>12-steg n7</c:v>
                </c:pt>
                <c:pt idx="3">
                  <c:v>Stödboende n6</c:v>
                </c:pt>
                <c:pt idx="4">
                  <c:v>Återfallsprevention n6</c:v>
                </c:pt>
              </c:strCache>
            </c:strRef>
          </c:cat>
          <c:val>
            <c:numRef>
              <c:f>NarkNoll!$T$4:$T$8</c:f>
              <c:numCache>
                <c:formatCode>General</c:formatCode>
                <c:ptCount val="5"/>
                <c:pt idx="0">
                  <c:v>67</c:v>
                </c:pt>
                <c:pt idx="1">
                  <c:v>86</c:v>
                </c:pt>
                <c:pt idx="2">
                  <c:v>100</c:v>
                </c:pt>
                <c:pt idx="3">
                  <c:v>70</c:v>
                </c:pt>
                <c:pt idx="4">
                  <c:v>57</c:v>
                </c:pt>
              </c:numCache>
            </c:numRef>
          </c:val>
        </c:ser>
        <c:ser>
          <c:idx val="1"/>
          <c:order val="1"/>
          <c:tx>
            <c:strRef>
              <c:f>NarkNoll!$U$3</c:f>
              <c:strCache>
                <c:ptCount val="1"/>
                <c:pt idx="0">
                  <c:v>Problemfri efter </c:v>
                </c:pt>
              </c:strCache>
            </c:strRef>
          </c:tx>
          <c:spPr>
            <a:blipFill>
              <a:blip xmlns:r="http://schemas.openxmlformats.org/officeDocument/2006/relationships" r:embed="rId1"/>
              <a:tile tx="0" ty="0" sx="100000" sy="100000" flip="none" algn="tl"/>
            </a:blipFill>
            <a:ln>
              <a:noFill/>
            </a:ln>
            <a:effectLst/>
          </c:spPr>
          <c:invertIfNegative val="0"/>
          <c:cat>
            <c:strRef>
              <c:f>NarkNoll!$S$4:$S$8</c:f>
              <c:strCache>
                <c:ptCount val="5"/>
                <c:pt idx="0">
                  <c:v>KBT n8</c:v>
                </c:pt>
                <c:pt idx="1">
                  <c:v>MI n8</c:v>
                </c:pt>
                <c:pt idx="2">
                  <c:v>12-steg n7</c:v>
                </c:pt>
                <c:pt idx="3">
                  <c:v>Stödboende n6</c:v>
                </c:pt>
                <c:pt idx="4">
                  <c:v>Återfallsprevention n6</c:v>
                </c:pt>
              </c:strCache>
            </c:strRef>
          </c:cat>
          <c:val>
            <c:numRef>
              <c:f>NarkNoll!$U$4:$U$8</c:f>
              <c:numCache>
                <c:formatCode>General</c:formatCode>
                <c:ptCount val="5"/>
                <c:pt idx="0">
                  <c:v>88</c:v>
                </c:pt>
                <c:pt idx="1">
                  <c:v>100</c:v>
                </c:pt>
                <c:pt idx="2">
                  <c:v>100</c:v>
                </c:pt>
                <c:pt idx="3">
                  <c:v>100</c:v>
                </c:pt>
                <c:pt idx="4">
                  <c:v>100</c:v>
                </c:pt>
              </c:numCache>
            </c:numRef>
          </c:val>
        </c:ser>
        <c:dLbls>
          <c:showLegendKey val="0"/>
          <c:showVal val="0"/>
          <c:showCatName val="0"/>
          <c:showSerName val="0"/>
          <c:showPercent val="0"/>
          <c:showBubbleSize val="0"/>
        </c:dLbls>
        <c:gapWidth val="219"/>
        <c:overlap val="-27"/>
        <c:axId val="222847512"/>
        <c:axId val="222850648"/>
      </c:barChart>
      <c:lineChart>
        <c:grouping val="standard"/>
        <c:varyColors val="0"/>
        <c:ser>
          <c:idx val="2"/>
          <c:order val="2"/>
          <c:tx>
            <c:strRef>
              <c:f>NarkNoll!$V$3</c:f>
              <c:strCache>
                <c:ptCount val="1"/>
                <c:pt idx="0">
                  <c:v>Bättre/AA</c:v>
                </c:pt>
              </c:strCache>
            </c:strRef>
          </c:tx>
          <c:spPr>
            <a:effectLst/>
          </c:spPr>
          <c:cat>
            <c:strRef>
              <c:f>NarkNoll!$S$4:$S$8</c:f>
              <c:strCache>
                <c:ptCount val="5"/>
                <c:pt idx="0">
                  <c:v>KBT n8</c:v>
                </c:pt>
                <c:pt idx="1">
                  <c:v>MI n8</c:v>
                </c:pt>
                <c:pt idx="2">
                  <c:v>12-steg n7</c:v>
                </c:pt>
                <c:pt idx="3">
                  <c:v>Stödboende n6</c:v>
                </c:pt>
                <c:pt idx="4">
                  <c:v>Återfallsprevention n6</c:v>
                </c:pt>
              </c:strCache>
            </c:strRef>
          </c:cat>
          <c:val>
            <c:numRef>
              <c:f>NarkNoll!$V$4:$V$8</c:f>
              <c:numCache>
                <c:formatCode>General</c:formatCode>
                <c:ptCount val="5"/>
                <c:pt idx="0">
                  <c:v>13</c:v>
                </c:pt>
                <c:pt idx="1">
                  <c:v>13</c:v>
                </c:pt>
                <c:pt idx="2">
                  <c:v>0</c:v>
                </c:pt>
                <c:pt idx="3">
                  <c:v>17</c:v>
                </c:pt>
                <c:pt idx="4">
                  <c:v>33</c:v>
                </c:pt>
              </c:numCache>
            </c:numRef>
          </c:val>
          <c:smooth val="0"/>
        </c:ser>
        <c:dLbls>
          <c:showLegendKey val="0"/>
          <c:showVal val="0"/>
          <c:showCatName val="0"/>
          <c:showSerName val="0"/>
          <c:showPercent val="0"/>
          <c:showBubbleSize val="0"/>
        </c:dLbls>
        <c:marker val="1"/>
        <c:smooth val="0"/>
        <c:axId val="222847512"/>
        <c:axId val="222850648"/>
      </c:lineChart>
      <c:catAx>
        <c:axId val="222847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0648"/>
        <c:crosses val="autoZero"/>
        <c:auto val="1"/>
        <c:lblAlgn val="ctr"/>
        <c:lblOffset val="100"/>
        <c:noMultiLvlLbl val="0"/>
      </c:catAx>
      <c:valAx>
        <c:axId val="2228506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47512"/>
        <c:crosses val="autoZero"/>
        <c:crossBetween val="between"/>
      </c:valAx>
      <c:spPr>
        <a:noFill/>
        <a:ln>
          <a:solidFill>
            <a:schemeClr val="tx1"/>
          </a:solidFill>
        </a:ln>
        <a:effectLst/>
      </c:spPr>
    </c:plotArea>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dirty="0" err="1" smtClean="0"/>
              <a:t>Alk</a:t>
            </a:r>
            <a:r>
              <a:rPr lang="en-US" sz="1800" dirty="0" smtClean="0"/>
              <a:t> &amp; </a:t>
            </a:r>
            <a:r>
              <a:rPr lang="en-US" sz="1800" dirty="0" err="1" smtClean="0"/>
              <a:t>Psyk</a:t>
            </a:r>
            <a:r>
              <a:rPr lang="en-US" sz="1800" dirty="0" smtClean="0"/>
              <a:t>: </a:t>
            </a:r>
            <a:r>
              <a:rPr lang="en-US" sz="1800" dirty="0" err="1"/>
              <a:t>Alkohol</a:t>
            </a:r>
            <a:endParaRPr lang="en-US" sz="1800" dirty="0"/>
          </a:p>
        </c:rich>
      </c:tx>
      <c:layout/>
      <c:overlay val="0"/>
      <c:spPr>
        <a:noFill/>
        <a:ln>
          <a:noFill/>
        </a:ln>
        <a:effectLst/>
      </c:spPr>
    </c:title>
    <c:autoTitleDeleted val="0"/>
    <c:plotArea>
      <c:layout/>
      <c:barChart>
        <c:barDir val="col"/>
        <c:grouping val="clustered"/>
        <c:varyColors val="0"/>
        <c:ser>
          <c:idx val="0"/>
          <c:order val="0"/>
          <c:tx>
            <c:strRef>
              <c:f>AlkNoll!$U$18</c:f>
              <c:strCache>
                <c:ptCount val="1"/>
                <c:pt idx="0">
                  <c:v>Problemfri före</c:v>
                </c:pt>
              </c:strCache>
            </c:strRef>
          </c:tx>
          <c:spPr>
            <a:solidFill>
              <a:schemeClr val="accent1"/>
            </a:solidFill>
            <a:ln>
              <a:noFill/>
            </a:ln>
            <a:effectLst/>
          </c:spPr>
          <c:invertIfNegative val="0"/>
          <c:cat>
            <c:strRef>
              <c:f>AlkNoll!$T$19:$T$23</c:f>
              <c:strCache>
                <c:ptCount val="5"/>
                <c:pt idx="0">
                  <c:v>Återfallsprevention n29</c:v>
                </c:pt>
                <c:pt idx="1">
                  <c:v>12-steg n13</c:v>
                </c:pt>
                <c:pt idx="2">
                  <c:v>Stödboende n11</c:v>
                </c:pt>
                <c:pt idx="3">
                  <c:v>KBT n8</c:v>
                </c:pt>
                <c:pt idx="4">
                  <c:v>MI n8</c:v>
                </c:pt>
              </c:strCache>
            </c:strRef>
          </c:cat>
          <c:val>
            <c:numRef>
              <c:f>AlkNoll!$U$19:$U$23</c:f>
              <c:numCache>
                <c:formatCode>General</c:formatCode>
                <c:ptCount val="5"/>
                <c:pt idx="0">
                  <c:v>0</c:v>
                </c:pt>
                <c:pt idx="1">
                  <c:v>0</c:v>
                </c:pt>
                <c:pt idx="2">
                  <c:v>0</c:v>
                </c:pt>
                <c:pt idx="3">
                  <c:v>0</c:v>
                </c:pt>
                <c:pt idx="4">
                  <c:v>0</c:v>
                </c:pt>
              </c:numCache>
            </c:numRef>
          </c:val>
        </c:ser>
        <c:ser>
          <c:idx val="1"/>
          <c:order val="1"/>
          <c:tx>
            <c:strRef>
              <c:f>AlkNoll!$V$18</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AlkNoll!$T$19:$T$23</c:f>
              <c:strCache>
                <c:ptCount val="5"/>
                <c:pt idx="0">
                  <c:v>Återfallsprevention n29</c:v>
                </c:pt>
                <c:pt idx="1">
                  <c:v>12-steg n13</c:v>
                </c:pt>
                <c:pt idx="2">
                  <c:v>Stödboende n11</c:v>
                </c:pt>
                <c:pt idx="3">
                  <c:v>KBT n8</c:v>
                </c:pt>
                <c:pt idx="4">
                  <c:v>MI n8</c:v>
                </c:pt>
              </c:strCache>
            </c:strRef>
          </c:cat>
          <c:val>
            <c:numRef>
              <c:f>AlkNoll!$V$19:$V$23</c:f>
              <c:numCache>
                <c:formatCode>General</c:formatCode>
                <c:ptCount val="5"/>
                <c:pt idx="0">
                  <c:v>58</c:v>
                </c:pt>
                <c:pt idx="1">
                  <c:v>62</c:v>
                </c:pt>
                <c:pt idx="2">
                  <c:v>18</c:v>
                </c:pt>
                <c:pt idx="3">
                  <c:v>0</c:v>
                </c:pt>
                <c:pt idx="4">
                  <c:v>13</c:v>
                </c:pt>
              </c:numCache>
            </c:numRef>
          </c:val>
        </c:ser>
        <c:dLbls>
          <c:showLegendKey val="0"/>
          <c:showVal val="0"/>
          <c:showCatName val="0"/>
          <c:showSerName val="0"/>
          <c:showPercent val="0"/>
          <c:showBubbleSize val="0"/>
        </c:dLbls>
        <c:gapWidth val="219"/>
        <c:overlap val="-27"/>
        <c:axId val="222853000"/>
        <c:axId val="222850256"/>
      </c:barChart>
      <c:lineChart>
        <c:grouping val="standard"/>
        <c:varyColors val="0"/>
        <c:ser>
          <c:idx val="2"/>
          <c:order val="2"/>
          <c:tx>
            <c:strRef>
              <c:f>AlkNoll!$W$18</c:f>
              <c:strCache>
                <c:ptCount val="1"/>
                <c:pt idx="0">
                  <c:v>Bättre/A+</c:v>
                </c:pt>
              </c:strCache>
            </c:strRef>
          </c:tx>
          <c:spPr>
            <a:ln w="28575"/>
            <a:effectLst/>
          </c:spPr>
          <c:marker>
            <c:spPr>
              <a:ln w="28575"/>
            </c:spPr>
          </c:marker>
          <c:cat>
            <c:strRef>
              <c:f>AlkNoll!$T$19:$T$23</c:f>
              <c:strCache>
                <c:ptCount val="5"/>
                <c:pt idx="0">
                  <c:v>Återfallsprevention n29</c:v>
                </c:pt>
                <c:pt idx="1">
                  <c:v>12-steg n13</c:v>
                </c:pt>
                <c:pt idx="2">
                  <c:v>Stödboende n11</c:v>
                </c:pt>
                <c:pt idx="3">
                  <c:v>KBT n8</c:v>
                </c:pt>
                <c:pt idx="4">
                  <c:v>MI n8</c:v>
                </c:pt>
              </c:strCache>
            </c:strRef>
          </c:cat>
          <c:val>
            <c:numRef>
              <c:f>AlkNoll!$W$19:$W$23</c:f>
              <c:numCache>
                <c:formatCode>General</c:formatCode>
                <c:ptCount val="5"/>
                <c:pt idx="0">
                  <c:v>100</c:v>
                </c:pt>
                <c:pt idx="1">
                  <c:v>100</c:v>
                </c:pt>
                <c:pt idx="2">
                  <c:v>55</c:v>
                </c:pt>
                <c:pt idx="3">
                  <c:v>63</c:v>
                </c:pt>
                <c:pt idx="4">
                  <c:v>88</c:v>
                </c:pt>
              </c:numCache>
            </c:numRef>
          </c:val>
          <c:smooth val="0"/>
        </c:ser>
        <c:dLbls>
          <c:showLegendKey val="0"/>
          <c:showVal val="0"/>
          <c:showCatName val="0"/>
          <c:showSerName val="0"/>
          <c:showPercent val="0"/>
          <c:showBubbleSize val="0"/>
        </c:dLbls>
        <c:marker val="1"/>
        <c:smooth val="0"/>
        <c:axId val="222853000"/>
        <c:axId val="222850256"/>
      </c:lineChart>
      <c:catAx>
        <c:axId val="22285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0256"/>
        <c:crosses val="autoZero"/>
        <c:auto val="1"/>
        <c:lblAlgn val="ctr"/>
        <c:lblOffset val="100"/>
        <c:noMultiLvlLbl val="0"/>
      </c:catAx>
      <c:valAx>
        <c:axId val="2228502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3000"/>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Alkohol &amp; Psyk: Narkotika</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1"/>
          <c:order val="1"/>
          <c:tx>
            <c:strRef>
              <c:f>Blad5!$N$15</c:f>
              <c:strCache>
                <c:ptCount val="1"/>
                <c:pt idx="0">
                  <c:v>Problemfri före</c:v>
                </c:pt>
              </c:strCache>
            </c:strRef>
          </c:tx>
          <c:spPr>
            <a:solidFill>
              <a:schemeClr val="accent1"/>
            </a:solidFill>
            <a:ln>
              <a:noFill/>
            </a:ln>
            <a:effectLst/>
          </c:spPr>
          <c:invertIfNegative val="0"/>
          <c:cat>
            <c:strRef>
              <c:f>Blad5!$L$16:$L$20</c:f>
              <c:strCache>
                <c:ptCount val="5"/>
                <c:pt idx="0">
                  <c:v>ÅP 12</c:v>
                </c:pt>
                <c:pt idx="1">
                  <c:v>12-steg 13</c:v>
                </c:pt>
                <c:pt idx="2">
                  <c:v>Stödboende 10</c:v>
                </c:pt>
                <c:pt idx="3">
                  <c:v>KBT 8</c:v>
                </c:pt>
                <c:pt idx="4">
                  <c:v>MI beh 8</c:v>
                </c:pt>
              </c:strCache>
            </c:strRef>
          </c:cat>
          <c:val>
            <c:numRef>
              <c:f>Blad5!$N$16:$N$20</c:f>
              <c:numCache>
                <c:formatCode>0.00</c:formatCode>
                <c:ptCount val="5"/>
                <c:pt idx="0">
                  <c:v>0.33</c:v>
                </c:pt>
                <c:pt idx="1">
                  <c:v>0.26</c:v>
                </c:pt>
                <c:pt idx="2">
                  <c:v>0.36</c:v>
                </c:pt>
                <c:pt idx="3">
                  <c:v>0.3</c:v>
                </c:pt>
                <c:pt idx="4">
                  <c:v>0.38</c:v>
                </c:pt>
              </c:numCache>
            </c:numRef>
          </c:val>
        </c:ser>
        <c:ser>
          <c:idx val="2"/>
          <c:order val="2"/>
          <c:tx>
            <c:strRef>
              <c:f>Blad5!$O$15</c:f>
              <c:strCache>
                <c:ptCount val="1"/>
                <c:pt idx="0">
                  <c:v>Problemfri efter</c:v>
                </c:pt>
              </c:strCache>
            </c:strRef>
          </c:tx>
          <c:spPr>
            <a:blipFill>
              <a:blip xmlns:r="http://schemas.openxmlformats.org/officeDocument/2006/relationships" r:embed="rId3"/>
              <a:tile tx="0" ty="0" sx="100000" sy="100000" flip="none" algn="tl"/>
            </a:blipFill>
            <a:ln>
              <a:noFill/>
            </a:ln>
            <a:effectLst/>
          </c:spPr>
          <c:invertIfNegative val="0"/>
          <c:cat>
            <c:strRef>
              <c:f>Blad5!$L$16:$L$20</c:f>
              <c:strCache>
                <c:ptCount val="5"/>
                <c:pt idx="0">
                  <c:v>ÅP 12</c:v>
                </c:pt>
                <c:pt idx="1">
                  <c:v>12-steg 13</c:v>
                </c:pt>
                <c:pt idx="2">
                  <c:v>Stödboende 10</c:v>
                </c:pt>
                <c:pt idx="3">
                  <c:v>KBT 8</c:v>
                </c:pt>
                <c:pt idx="4">
                  <c:v>MI beh 8</c:v>
                </c:pt>
              </c:strCache>
            </c:strRef>
          </c:cat>
          <c:val>
            <c:numRef>
              <c:f>Blad5!$O$16:$O$20</c:f>
              <c:numCache>
                <c:formatCode>0.00</c:formatCode>
                <c:ptCount val="5"/>
                <c:pt idx="0">
                  <c:v>0.72727272727272729</c:v>
                </c:pt>
                <c:pt idx="1">
                  <c:v>0.69230769230769229</c:v>
                </c:pt>
                <c:pt idx="2">
                  <c:v>0.5</c:v>
                </c:pt>
                <c:pt idx="3">
                  <c:v>0.375</c:v>
                </c:pt>
                <c:pt idx="4">
                  <c:v>0.375</c:v>
                </c:pt>
              </c:numCache>
            </c:numRef>
          </c:val>
        </c:ser>
        <c:dLbls>
          <c:showLegendKey val="0"/>
          <c:showVal val="0"/>
          <c:showCatName val="0"/>
          <c:showSerName val="0"/>
          <c:showPercent val="0"/>
          <c:showBubbleSize val="0"/>
        </c:dLbls>
        <c:gapWidth val="219"/>
        <c:axId val="222849080"/>
        <c:axId val="222851040"/>
      </c:barChart>
      <c:lineChart>
        <c:grouping val="standard"/>
        <c:varyColors val="0"/>
        <c:ser>
          <c:idx val="0"/>
          <c:order val="0"/>
          <c:tx>
            <c:strRef>
              <c:f>Blad5!$M$15</c:f>
              <c:strCache>
                <c:ptCount val="1"/>
                <c:pt idx="0">
                  <c:v>Förbättring </c:v>
                </c:pt>
              </c:strCache>
            </c:strRef>
          </c:tx>
          <c:spPr>
            <a:ln w="28575" cap="rnd">
              <a:solidFill>
                <a:schemeClr val="accent3"/>
              </a:solidFill>
              <a:round/>
            </a:ln>
            <a:effectLst/>
          </c:spPr>
          <c:marker>
            <c:symbol val="circle"/>
            <c:size val="5"/>
            <c:spPr>
              <a:solidFill>
                <a:schemeClr val="accent1"/>
              </a:solidFill>
              <a:ln w="9525">
                <a:solidFill>
                  <a:schemeClr val="accent3"/>
                </a:solidFill>
              </a:ln>
              <a:effectLst/>
            </c:spPr>
          </c:marker>
          <c:cat>
            <c:strRef>
              <c:f>Blad5!$L$16:$L$20</c:f>
              <c:strCache>
                <c:ptCount val="5"/>
                <c:pt idx="0">
                  <c:v>ÅP 12</c:v>
                </c:pt>
                <c:pt idx="1">
                  <c:v>12-steg 13</c:v>
                </c:pt>
                <c:pt idx="2">
                  <c:v>Stödboende 10</c:v>
                </c:pt>
                <c:pt idx="3">
                  <c:v>KBT 8</c:v>
                </c:pt>
                <c:pt idx="4">
                  <c:v>MI beh 8</c:v>
                </c:pt>
              </c:strCache>
            </c:strRef>
          </c:cat>
          <c:val>
            <c:numRef>
              <c:f>Blad5!$M$16:$M$20</c:f>
              <c:numCache>
                <c:formatCode>0.00</c:formatCode>
                <c:ptCount val="5"/>
                <c:pt idx="0">
                  <c:v>0.27272727272727271</c:v>
                </c:pt>
                <c:pt idx="1">
                  <c:v>0.61538461538461542</c:v>
                </c:pt>
                <c:pt idx="2">
                  <c:v>0.7</c:v>
                </c:pt>
                <c:pt idx="3">
                  <c:v>0.5</c:v>
                </c:pt>
                <c:pt idx="4">
                  <c:v>0.125</c:v>
                </c:pt>
              </c:numCache>
            </c:numRef>
          </c:val>
          <c:smooth val="0"/>
        </c:ser>
        <c:dLbls>
          <c:showLegendKey val="0"/>
          <c:showVal val="0"/>
          <c:showCatName val="0"/>
          <c:showSerName val="0"/>
          <c:showPercent val="0"/>
          <c:showBubbleSize val="0"/>
        </c:dLbls>
        <c:marker val="1"/>
        <c:smooth val="0"/>
        <c:axId val="222849080"/>
        <c:axId val="222851040"/>
      </c:lineChart>
      <c:catAx>
        <c:axId val="222849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1040"/>
        <c:crosses val="autoZero"/>
        <c:auto val="1"/>
        <c:lblAlgn val="ctr"/>
        <c:lblOffset val="100"/>
        <c:noMultiLvlLbl val="0"/>
      </c:catAx>
      <c:valAx>
        <c:axId val="22285104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49080"/>
        <c:crosses val="autoZero"/>
        <c:crossBetween val="between"/>
      </c:valAx>
      <c:spPr>
        <a:noFill/>
        <a:ln>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err="1" smtClean="0"/>
              <a:t>Alk</a:t>
            </a:r>
            <a:r>
              <a:rPr lang="en-US" sz="1400" dirty="0" smtClean="0"/>
              <a:t> &amp; </a:t>
            </a:r>
            <a:r>
              <a:rPr lang="en-US" sz="1400" dirty="0" err="1" smtClean="0"/>
              <a:t>Psyk</a:t>
            </a:r>
            <a:r>
              <a:rPr lang="en-US" sz="1400" dirty="0" smtClean="0"/>
              <a:t>: </a:t>
            </a:r>
            <a:r>
              <a:rPr lang="en-US" sz="1400" dirty="0" err="1"/>
              <a:t>Alkohol</a:t>
            </a:r>
            <a:endParaRPr lang="en-US" sz="1400" dirty="0"/>
          </a:p>
        </c:rich>
      </c:tx>
      <c:layout>
        <c:manualLayout>
          <c:xMode val="edge"/>
          <c:yMode val="edge"/>
          <c:x val="0.1050076072532307"/>
          <c:y val="2.5195613185836494E-2"/>
        </c:manualLayout>
      </c:layout>
      <c:overlay val="0"/>
      <c:spPr>
        <a:noFill/>
        <a:ln>
          <a:noFill/>
        </a:ln>
        <a:effectLst/>
      </c:spPr>
    </c:title>
    <c:autoTitleDeleted val="0"/>
    <c:plotArea>
      <c:layout>
        <c:manualLayout>
          <c:layoutTarget val="inner"/>
          <c:xMode val="edge"/>
          <c:yMode val="edge"/>
          <c:x val="4.4527992464947361E-2"/>
          <c:y val="0.17626447590479369"/>
          <c:w val="0.938303315364173"/>
          <c:h val="0.77762386866575561"/>
        </c:manualLayout>
      </c:layout>
      <c:barChart>
        <c:barDir val="col"/>
        <c:grouping val="clustered"/>
        <c:varyColors val="0"/>
        <c:ser>
          <c:idx val="0"/>
          <c:order val="0"/>
          <c:tx>
            <c:strRef>
              <c:f>AlkNoll!$U$18</c:f>
              <c:strCache>
                <c:ptCount val="1"/>
                <c:pt idx="0">
                  <c:v>Problemfri före</c:v>
                </c:pt>
              </c:strCache>
            </c:strRef>
          </c:tx>
          <c:spPr>
            <a:solidFill>
              <a:schemeClr val="accent1"/>
            </a:solidFill>
            <a:ln>
              <a:noFill/>
            </a:ln>
            <a:effectLst/>
          </c:spPr>
          <c:invertIfNegative val="0"/>
          <c:cat>
            <c:strRef>
              <c:f>AlkNoll!$T$19:$T$23</c:f>
              <c:strCache>
                <c:ptCount val="5"/>
                <c:pt idx="0">
                  <c:v>Återfallsprevention n29</c:v>
                </c:pt>
                <c:pt idx="1">
                  <c:v>12-steg n13</c:v>
                </c:pt>
                <c:pt idx="2">
                  <c:v>Stödboende n11</c:v>
                </c:pt>
                <c:pt idx="3">
                  <c:v>KBT n8</c:v>
                </c:pt>
                <c:pt idx="4">
                  <c:v>MI n8</c:v>
                </c:pt>
              </c:strCache>
            </c:strRef>
          </c:cat>
          <c:val>
            <c:numRef>
              <c:f>AlkNoll!$U$19:$U$23</c:f>
              <c:numCache>
                <c:formatCode>General</c:formatCode>
                <c:ptCount val="5"/>
                <c:pt idx="0">
                  <c:v>0</c:v>
                </c:pt>
                <c:pt idx="1">
                  <c:v>0</c:v>
                </c:pt>
                <c:pt idx="2">
                  <c:v>0</c:v>
                </c:pt>
                <c:pt idx="3">
                  <c:v>0</c:v>
                </c:pt>
                <c:pt idx="4">
                  <c:v>0</c:v>
                </c:pt>
              </c:numCache>
            </c:numRef>
          </c:val>
        </c:ser>
        <c:ser>
          <c:idx val="1"/>
          <c:order val="1"/>
          <c:tx>
            <c:strRef>
              <c:f>AlkNoll!$V$18</c:f>
              <c:strCache>
                <c:ptCount val="1"/>
                <c:pt idx="0">
                  <c:v>Problemfri efter</c:v>
                </c:pt>
              </c:strCache>
            </c:strRef>
          </c:tx>
          <c:spPr>
            <a:blipFill>
              <a:blip xmlns:r="http://schemas.openxmlformats.org/officeDocument/2006/relationships" r:embed="rId1"/>
              <a:tile tx="0" ty="0" sx="100000" sy="100000" flip="none" algn="tl"/>
            </a:blipFill>
            <a:ln>
              <a:noFill/>
            </a:ln>
            <a:effectLst/>
          </c:spPr>
          <c:invertIfNegative val="0"/>
          <c:cat>
            <c:strRef>
              <c:f>AlkNoll!$T$19:$T$23</c:f>
              <c:strCache>
                <c:ptCount val="5"/>
                <c:pt idx="0">
                  <c:v>Återfallsprevention n29</c:v>
                </c:pt>
                <c:pt idx="1">
                  <c:v>12-steg n13</c:v>
                </c:pt>
                <c:pt idx="2">
                  <c:v>Stödboende n11</c:v>
                </c:pt>
                <c:pt idx="3">
                  <c:v>KBT n8</c:v>
                </c:pt>
                <c:pt idx="4">
                  <c:v>MI n8</c:v>
                </c:pt>
              </c:strCache>
            </c:strRef>
          </c:cat>
          <c:val>
            <c:numRef>
              <c:f>AlkNoll!$V$19:$V$23</c:f>
              <c:numCache>
                <c:formatCode>General</c:formatCode>
                <c:ptCount val="5"/>
                <c:pt idx="0">
                  <c:v>58</c:v>
                </c:pt>
                <c:pt idx="1">
                  <c:v>62</c:v>
                </c:pt>
                <c:pt idx="2">
                  <c:v>18</c:v>
                </c:pt>
                <c:pt idx="3">
                  <c:v>0</c:v>
                </c:pt>
                <c:pt idx="4">
                  <c:v>13</c:v>
                </c:pt>
              </c:numCache>
            </c:numRef>
          </c:val>
        </c:ser>
        <c:dLbls>
          <c:showLegendKey val="0"/>
          <c:showVal val="0"/>
          <c:showCatName val="0"/>
          <c:showSerName val="0"/>
          <c:showPercent val="0"/>
          <c:showBubbleSize val="0"/>
        </c:dLbls>
        <c:gapWidth val="219"/>
        <c:overlap val="-27"/>
        <c:axId val="222854176"/>
        <c:axId val="222846728"/>
      </c:barChart>
      <c:lineChart>
        <c:grouping val="standard"/>
        <c:varyColors val="0"/>
        <c:ser>
          <c:idx val="2"/>
          <c:order val="2"/>
          <c:tx>
            <c:strRef>
              <c:f>AlkNoll!$W$18</c:f>
              <c:strCache>
                <c:ptCount val="1"/>
                <c:pt idx="0">
                  <c:v>Bättre/A+</c:v>
                </c:pt>
              </c:strCache>
            </c:strRef>
          </c:tx>
          <c:spPr>
            <a:ln w="28575"/>
            <a:effectLst/>
          </c:spPr>
          <c:marker>
            <c:spPr>
              <a:ln w="28575"/>
            </c:spPr>
          </c:marker>
          <c:cat>
            <c:strRef>
              <c:f>AlkNoll!$T$19:$T$23</c:f>
              <c:strCache>
                <c:ptCount val="5"/>
                <c:pt idx="0">
                  <c:v>Återfallsprevention n29</c:v>
                </c:pt>
                <c:pt idx="1">
                  <c:v>12-steg n13</c:v>
                </c:pt>
                <c:pt idx="2">
                  <c:v>Stödboende n11</c:v>
                </c:pt>
                <c:pt idx="3">
                  <c:v>KBT n8</c:v>
                </c:pt>
                <c:pt idx="4">
                  <c:v>MI n8</c:v>
                </c:pt>
              </c:strCache>
            </c:strRef>
          </c:cat>
          <c:val>
            <c:numRef>
              <c:f>AlkNoll!$W$19:$W$23</c:f>
              <c:numCache>
                <c:formatCode>General</c:formatCode>
                <c:ptCount val="5"/>
                <c:pt idx="0">
                  <c:v>100</c:v>
                </c:pt>
                <c:pt idx="1">
                  <c:v>100</c:v>
                </c:pt>
                <c:pt idx="2">
                  <c:v>55</c:v>
                </c:pt>
                <c:pt idx="3">
                  <c:v>63</c:v>
                </c:pt>
                <c:pt idx="4">
                  <c:v>88</c:v>
                </c:pt>
              </c:numCache>
            </c:numRef>
          </c:val>
          <c:smooth val="0"/>
        </c:ser>
        <c:dLbls>
          <c:showLegendKey val="0"/>
          <c:showVal val="0"/>
          <c:showCatName val="0"/>
          <c:showSerName val="0"/>
          <c:showPercent val="0"/>
          <c:showBubbleSize val="0"/>
        </c:dLbls>
        <c:marker val="1"/>
        <c:smooth val="0"/>
        <c:axId val="222854176"/>
        <c:axId val="222846728"/>
      </c:lineChart>
      <c:catAx>
        <c:axId val="222854176"/>
        <c:scaling>
          <c:orientation val="minMax"/>
        </c:scaling>
        <c:delete val="1"/>
        <c:axPos val="b"/>
        <c:numFmt formatCode="General" sourceLinked="1"/>
        <c:majorTickMark val="none"/>
        <c:minorTickMark val="none"/>
        <c:tickLblPos val="nextTo"/>
        <c:crossAx val="222846728"/>
        <c:crosses val="autoZero"/>
        <c:auto val="1"/>
        <c:lblAlgn val="ctr"/>
        <c:lblOffset val="100"/>
        <c:noMultiLvlLbl val="0"/>
      </c:catAx>
      <c:valAx>
        <c:axId val="22284672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4176"/>
        <c:crosses val="autoZero"/>
        <c:crossBetween val="between"/>
      </c:valAx>
      <c:spPr>
        <a:noFill/>
        <a:ln>
          <a:solidFill>
            <a:schemeClr val="tx1"/>
          </a:solidFill>
        </a:ln>
        <a:effectLst/>
      </c:spPr>
    </c:plotArea>
    <c:legend>
      <c:legendPos val="b"/>
      <c:layout>
        <c:manualLayout>
          <c:xMode val="edge"/>
          <c:yMode val="edge"/>
          <c:x val="0.42352977860030472"/>
          <c:y val="2.7854378614016441E-2"/>
          <c:w val="0.54561174880093877"/>
          <c:h val="8.6099891017400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Alkohol &amp; Psyk: Narkotika</a:t>
            </a:r>
          </a:p>
        </c:rich>
      </c:tx>
      <c:layout>
        <c:manualLayout>
          <c:xMode val="edge"/>
          <c:yMode val="edge"/>
          <c:x val="5.2307047301257702E-2"/>
          <c:y val="4.409232307521386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1"/>
          <c:order val="1"/>
          <c:tx>
            <c:strRef>
              <c:f>Blad5!$N$15</c:f>
              <c:strCache>
                <c:ptCount val="1"/>
                <c:pt idx="0">
                  <c:v>Problemfri före</c:v>
                </c:pt>
              </c:strCache>
            </c:strRef>
          </c:tx>
          <c:spPr>
            <a:solidFill>
              <a:schemeClr val="accent1"/>
            </a:solidFill>
            <a:ln>
              <a:noFill/>
            </a:ln>
            <a:effectLst/>
          </c:spPr>
          <c:invertIfNegative val="0"/>
          <c:cat>
            <c:strRef>
              <c:f>Blad5!$L$16:$L$20</c:f>
              <c:strCache>
                <c:ptCount val="5"/>
                <c:pt idx="0">
                  <c:v>ÅP 12</c:v>
                </c:pt>
                <c:pt idx="1">
                  <c:v>12-steg 13</c:v>
                </c:pt>
                <c:pt idx="2">
                  <c:v>Stödboende 10</c:v>
                </c:pt>
                <c:pt idx="3">
                  <c:v>KBT 8</c:v>
                </c:pt>
                <c:pt idx="4">
                  <c:v>MI beh 8</c:v>
                </c:pt>
              </c:strCache>
            </c:strRef>
          </c:cat>
          <c:val>
            <c:numRef>
              <c:f>Blad5!$N$16:$N$20</c:f>
              <c:numCache>
                <c:formatCode>0.00</c:formatCode>
                <c:ptCount val="5"/>
                <c:pt idx="0">
                  <c:v>0.33</c:v>
                </c:pt>
                <c:pt idx="1">
                  <c:v>0.26</c:v>
                </c:pt>
                <c:pt idx="2">
                  <c:v>0.36</c:v>
                </c:pt>
                <c:pt idx="3">
                  <c:v>0.3</c:v>
                </c:pt>
                <c:pt idx="4">
                  <c:v>0.38</c:v>
                </c:pt>
              </c:numCache>
            </c:numRef>
          </c:val>
        </c:ser>
        <c:ser>
          <c:idx val="2"/>
          <c:order val="2"/>
          <c:tx>
            <c:strRef>
              <c:f>Blad5!$O$15</c:f>
              <c:strCache>
                <c:ptCount val="1"/>
                <c:pt idx="0">
                  <c:v>Problemfri efter</c:v>
                </c:pt>
              </c:strCache>
            </c:strRef>
          </c:tx>
          <c:spPr>
            <a:blipFill>
              <a:blip xmlns:r="http://schemas.openxmlformats.org/officeDocument/2006/relationships" r:embed="rId3"/>
              <a:tile tx="0" ty="0" sx="100000" sy="100000" flip="none" algn="tl"/>
            </a:blipFill>
            <a:ln>
              <a:noFill/>
            </a:ln>
            <a:effectLst/>
          </c:spPr>
          <c:invertIfNegative val="0"/>
          <c:cat>
            <c:strRef>
              <c:f>Blad5!$L$16:$L$20</c:f>
              <c:strCache>
                <c:ptCount val="5"/>
                <c:pt idx="0">
                  <c:v>ÅP 12</c:v>
                </c:pt>
                <c:pt idx="1">
                  <c:v>12-steg 13</c:v>
                </c:pt>
                <c:pt idx="2">
                  <c:v>Stödboende 10</c:v>
                </c:pt>
                <c:pt idx="3">
                  <c:v>KBT 8</c:v>
                </c:pt>
                <c:pt idx="4">
                  <c:v>MI beh 8</c:v>
                </c:pt>
              </c:strCache>
            </c:strRef>
          </c:cat>
          <c:val>
            <c:numRef>
              <c:f>Blad5!$O$16:$O$20</c:f>
              <c:numCache>
                <c:formatCode>0.00</c:formatCode>
                <c:ptCount val="5"/>
                <c:pt idx="0">
                  <c:v>0.72727272727272729</c:v>
                </c:pt>
                <c:pt idx="1">
                  <c:v>0.69230769230769229</c:v>
                </c:pt>
                <c:pt idx="2">
                  <c:v>0.5</c:v>
                </c:pt>
                <c:pt idx="3">
                  <c:v>0.375</c:v>
                </c:pt>
                <c:pt idx="4">
                  <c:v>0.375</c:v>
                </c:pt>
              </c:numCache>
            </c:numRef>
          </c:val>
        </c:ser>
        <c:dLbls>
          <c:showLegendKey val="0"/>
          <c:showVal val="0"/>
          <c:showCatName val="0"/>
          <c:showSerName val="0"/>
          <c:showPercent val="0"/>
          <c:showBubbleSize val="0"/>
        </c:dLbls>
        <c:gapWidth val="219"/>
        <c:axId val="222851824"/>
        <c:axId val="222848296"/>
      </c:barChart>
      <c:lineChart>
        <c:grouping val="standard"/>
        <c:varyColors val="0"/>
        <c:ser>
          <c:idx val="0"/>
          <c:order val="0"/>
          <c:tx>
            <c:strRef>
              <c:f>Blad5!$M$15</c:f>
              <c:strCache>
                <c:ptCount val="1"/>
                <c:pt idx="0">
                  <c:v>Förbättring </c:v>
                </c:pt>
              </c:strCache>
            </c:strRef>
          </c:tx>
          <c:spPr>
            <a:ln w="28575" cap="rnd">
              <a:solidFill>
                <a:schemeClr val="accent3"/>
              </a:solidFill>
              <a:round/>
            </a:ln>
            <a:effectLst/>
          </c:spPr>
          <c:marker>
            <c:symbol val="circle"/>
            <c:size val="5"/>
            <c:spPr>
              <a:solidFill>
                <a:schemeClr val="accent1"/>
              </a:solidFill>
              <a:ln w="28575">
                <a:solidFill>
                  <a:schemeClr val="accent3"/>
                </a:solidFill>
              </a:ln>
              <a:effectLst/>
            </c:spPr>
          </c:marker>
          <c:cat>
            <c:strRef>
              <c:f>Blad5!$L$16:$L$20</c:f>
              <c:strCache>
                <c:ptCount val="5"/>
                <c:pt idx="0">
                  <c:v>ÅP 12</c:v>
                </c:pt>
                <c:pt idx="1">
                  <c:v>12-steg 13</c:v>
                </c:pt>
                <c:pt idx="2">
                  <c:v>Stödboende 10</c:v>
                </c:pt>
                <c:pt idx="3">
                  <c:v>KBT 8</c:v>
                </c:pt>
                <c:pt idx="4">
                  <c:v>MI beh 8</c:v>
                </c:pt>
              </c:strCache>
            </c:strRef>
          </c:cat>
          <c:val>
            <c:numRef>
              <c:f>Blad5!$M$16:$M$20</c:f>
              <c:numCache>
                <c:formatCode>0.00</c:formatCode>
                <c:ptCount val="5"/>
                <c:pt idx="0">
                  <c:v>0.27272727272727271</c:v>
                </c:pt>
                <c:pt idx="1">
                  <c:v>0.61538461538461542</c:v>
                </c:pt>
                <c:pt idx="2">
                  <c:v>0.7</c:v>
                </c:pt>
                <c:pt idx="3">
                  <c:v>0.5</c:v>
                </c:pt>
                <c:pt idx="4">
                  <c:v>0.125</c:v>
                </c:pt>
              </c:numCache>
            </c:numRef>
          </c:val>
          <c:smooth val="0"/>
        </c:ser>
        <c:dLbls>
          <c:showLegendKey val="0"/>
          <c:showVal val="0"/>
          <c:showCatName val="0"/>
          <c:showSerName val="0"/>
          <c:showPercent val="0"/>
          <c:showBubbleSize val="0"/>
        </c:dLbls>
        <c:marker val="1"/>
        <c:smooth val="0"/>
        <c:axId val="222851824"/>
        <c:axId val="222848296"/>
      </c:lineChart>
      <c:catAx>
        <c:axId val="22285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48296"/>
        <c:crosses val="autoZero"/>
        <c:auto val="1"/>
        <c:lblAlgn val="ctr"/>
        <c:lblOffset val="100"/>
        <c:noMultiLvlLbl val="0"/>
      </c:catAx>
      <c:valAx>
        <c:axId val="2228482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low"/>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2851824"/>
        <c:crosses val="autoZero"/>
        <c:crossBetween val="between"/>
      </c:valAx>
      <c:spPr>
        <a:noFill/>
        <a:ln>
          <a:solidFill>
            <a:schemeClr val="tx1"/>
          </a:solidFill>
        </a:ln>
        <a:effectLst/>
      </c:spPr>
    </c:plotArea>
    <c:plotVisOnly val="1"/>
    <c:dispBlanksAs val="gap"/>
    <c:showDLblsOverMax val="0"/>
  </c:chart>
  <c:spPr>
    <a:noFill/>
    <a:ln>
      <a:solidFill>
        <a:schemeClr val="tx1"/>
      </a:solidFill>
    </a:ln>
    <a:effectLst/>
  </c:spPr>
  <c:txPr>
    <a:bodyPr/>
    <a:lstStyle/>
    <a:p>
      <a:pPr>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Blad2!$M$2</c:f>
              <c:strCache>
                <c:ptCount val="1"/>
                <c:pt idx="0">
                  <c:v>Narkotika</c:v>
                </c:pt>
              </c:strCache>
            </c:strRef>
          </c:tx>
          <c:spPr>
            <a:solidFill>
              <a:schemeClr val="accent1"/>
            </a:solidFill>
            <a:ln>
              <a:noFill/>
            </a:ln>
            <a:effectLst/>
          </c:spPr>
          <c:invertIfNegative val="0"/>
          <c:cat>
            <c:strRef>
              <c:f>Blad2!$L$3:$L$5</c:f>
              <c:strCache>
                <c:ptCount val="3"/>
                <c:pt idx="0">
                  <c:v>Narkotika 97</c:v>
                </c:pt>
                <c:pt idx="1">
                  <c:v>Alk&amp; Psyk 76</c:v>
                </c:pt>
                <c:pt idx="2">
                  <c:v>Avgr Alk 67</c:v>
                </c:pt>
              </c:strCache>
            </c:strRef>
          </c:cat>
          <c:val>
            <c:numRef>
              <c:f>Blad2!$M$3:$M$5</c:f>
              <c:numCache>
                <c:formatCode>###0.00</c:formatCode>
                <c:ptCount val="3"/>
                <c:pt idx="0">
                  <c:v>6.6701030927835063</c:v>
                </c:pt>
                <c:pt idx="1">
                  <c:v>1.8157894736842102</c:v>
                </c:pt>
                <c:pt idx="2" formatCode="####.00">
                  <c:v>0.94029850746268673</c:v>
                </c:pt>
              </c:numCache>
            </c:numRef>
          </c:val>
        </c:ser>
        <c:ser>
          <c:idx val="1"/>
          <c:order val="1"/>
          <c:tx>
            <c:strRef>
              <c:f>Blad2!$N$2</c:f>
              <c:strCache>
                <c:ptCount val="1"/>
                <c:pt idx="0">
                  <c:v>Kriminalitet</c:v>
                </c:pt>
              </c:strCache>
            </c:strRef>
          </c:tx>
          <c:spPr>
            <a:solidFill>
              <a:schemeClr val="accent2"/>
            </a:solidFill>
            <a:ln>
              <a:noFill/>
            </a:ln>
            <a:effectLst/>
          </c:spPr>
          <c:invertIfNegative val="0"/>
          <c:cat>
            <c:strRef>
              <c:f>Blad2!$L$3:$L$5</c:f>
              <c:strCache>
                <c:ptCount val="3"/>
                <c:pt idx="0">
                  <c:v>Narkotika 97</c:v>
                </c:pt>
                <c:pt idx="1">
                  <c:v>Alk&amp; Psyk 76</c:v>
                </c:pt>
                <c:pt idx="2">
                  <c:v>Avgr Alk 67</c:v>
                </c:pt>
              </c:strCache>
            </c:strRef>
          </c:cat>
          <c:val>
            <c:numRef>
              <c:f>Blad2!$N$3:$N$5</c:f>
              <c:numCache>
                <c:formatCode>###0.00</c:formatCode>
                <c:ptCount val="3"/>
                <c:pt idx="0">
                  <c:v>3.1752577319587632</c:v>
                </c:pt>
                <c:pt idx="1">
                  <c:v>1.5</c:v>
                </c:pt>
                <c:pt idx="2" formatCode="####.00">
                  <c:v>0.61194029850746268</c:v>
                </c:pt>
              </c:numCache>
            </c:numRef>
          </c:val>
        </c:ser>
        <c:ser>
          <c:idx val="2"/>
          <c:order val="2"/>
          <c:tx>
            <c:strRef>
              <c:f>Blad2!$O$2</c:f>
              <c:strCache>
                <c:ptCount val="1"/>
                <c:pt idx="0">
                  <c:v>Alkohol</c:v>
                </c:pt>
              </c:strCache>
            </c:strRef>
          </c:tx>
          <c:spPr>
            <a:solidFill>
              <a:schemeClr val="accent3"/>
            </a:solidFill>
            <a:ln>
              <a:noFill/>
            </a:ln>
            <a:effectLst/>
          </c:spPr>
          <c:invertIfNegative val="0"/>
          <c:cat>
            <c:strRef>
              <c:f>Blad2!$L$3:$L$5</c:f>
              <c:strCache>
                <c:ptCount val="3"/>
                <c:pt idx="0">
                  <c:v>Narkotika 97</c:v>
                </c:pt>
                <c:pt idx="1">
                  <c:v>Alk&amp; Psyk 76</c:v>
                </c:pt>
                <c:pt idx="2">
                  <c:v>Avgr Alk 67</c:v>
                </c:pt>
              </c:strCache>
            </c:strRef>
          </c:cat>
          <c:val>
            <c:numRef>
              <c:f>Blad2!$O$3:$O$5</c:f>
              <c:numCache>
                <c:formatCode>###0.00</c:formatCode>
                <c:ptCount val="3"/>
                <c:pt idx="0">
                  <c:v>2.6597938144329891</c:v>
                </c:pt>
                <c:pt idx="1">
                  <c:v>6.1973684210526319</c:v>
                </c:pt>
                <c:pt idx="2">
                  <c:v>4.8955223880597041</c:v>
                </c:pt>
              </c:numCache>
            </c:numRef>
          </c:val>
        </c:ser>
        <c:ser>
          <c:idx val="3"/>
          <c:order val="3"/>
          <c:tx>
            <c:strRef>
              <c:f>Blad2!$P$2</c:f>
              <c:strCache>
                <c:ptCount val="1"/>
                <c:pt idx="0">
                  <c:v>Familj</c:v>
                </c:pt>
              </c:strCache>
            </c:strRef>
          </c:tx>
          <c:spPr>
            <a:solidFill>
              <a:schemeClr val="accent4"/>
            </a:solidFill>
            <a:ln>
              <a:noFill/>
            </a:ln>
            <a:effectLst/>
          </c:spPr>
          <c:invertIfNegative val="0"/>
          <c:cat>
            <c:strRef>
              <c:f>Blad2!$L$3:$L$5</c:f>
              <c:strCache>
                <c:ptCount val="3"/>
                <c:pt idx="0">
                  <c:v>Narkotika 97</c:v>
                </c:pt>
                <c:pt idx="1">
                  <c:v>Alk&amp; Psyk 76</c:v>
                </c:pt>
                <c:pt idx="2">
                  <c:v>Avgr Alk 67</c:v>
                </c:pt>
              </c:strCache>
            </c:strRef>
          </c:cat>
          <c:val>
            <c:numRef>
              <c:f>Blad2!$P$3:$P$5</c:f>
              <c:numCache>
                <c:formatCode>###0.00</c:formatCode>
                <c:ptCount val="3"/>
                <c:pt idx="0">
                  <c:v>3.7010309278350526</c:v>
                </c:pt>
                <c:pt idx="1">
                  <c:v>4.4078947368421053</c:v>
                </c:pt>
                <c:pt idx="2">
                  <c:v>1.4776119402985073</c:v>
                </c:pt>
              </c:numCache>
            </c:numRef>
          </c:val>
        </c:ser>
        <c:ser>
          <c:idx val="4"/>
          <c:order val="4"/>
          <c:tx>
            <c:strRef>
              <c:f>Blad2!$Q$2</c:f>
              <c:strCache>
                <c:ptCount val="1"/>
                <c:pt idx="0">
                  <c:v>Psykisk hälsa</c:v>
                </c:pt>
              </c:strCache>
            </c:strRef>
          </c:tx>
          <c:spPr>
            <a:solidFill>
              <a:schemeClr val="accent5"/>
            </a:solidFill>
            <a:ln>
              <a:noFill/>
            </a:ln>
            <a:effectLst/>
          </c:spPr>
          <c:invertIfNegative val="0"/>
          <c:cat>
            <c:strRef>
              <c:f>Blad2!$L$3:$L$5</c:f>
              <c:strCache>
                <c:ptCount val="3"/>
                <c:pt idx="0">
                  <c:v>Narkotika 97</c:v>
                </c:pt>
                <c:pt idx="1">
                  <c:v>Alk&amp; Psyk 76</c:v>
                </c:pt>
                <c:pt idx="2">
                  <c:v>Avgr Alk 67</c:v>
                </c:pt>
              </c:strCache>
            </c:strRef>
          </c:cat>
          <c:val>
            <c:numRef>
              <c:f>Blad2!$Q$3:$Q$5</c:f>
              <c:numCache>
                <c:formatCode>###0.00</c:formatCode>
                <c:ptCount val="3"/>
                <c:pt idx="0">
                  <c:v>4.6907216494845363</c:v>
                </c:pt>
                <c:pt idx="1">
                  <c:v>5.5263157894736858</c:v>
                </c:pt>
                <c:pt idx="2">
                  <c:v>2.0149253731343286</c:v>
                </c:pt>
              </c:numCache>
            </c:numRef>
          </c:val>
        </c:ser>
        <c:ser>
          <c:idx val="5"/>
          <c:order val="5"/>
          <c:tx>
            <c:strRef>
              <c:f>Blad2!$R$2</c:f>
              <c:strCache>
                <c:ptCount val="1"/>
                <c:pt idx="0">
                  <c:v>Arbete försörjn</c:v>
                </c:pt>
              </c:strCache>
            </c:strRef>
          </c:tx>
          <c:spPr>
            <a:solidFill>
              <a:schemeClr val="accent6"/>
            </a:solidFill>
            <a:ln>
              <a:noFill/>
            </a:ln>
            <a:effectLst/>
          </c:spPr>
          <c:invertIfNegative val="0"/>
          <c:cat>
            <c:strRef>
              <c:f>Blad2!$L$3:$L$5</c:f>
              <c:strCache>
                <c:ptCount val="3"/>
                <c:pt idx="0">
                  <c:v>Narkotika 97</c:v>
                </c:pt>
                <c:pt idx="1">
                  <c:v>Alk&amp; Psyk 76</c:v>
                </c:pt>
                <c:pt idx="2">
                  <c:v>Avgr Alk 67</c:v>
                </c:pt>
              </c:strCache>
            </c:strRef>
          </c:cat>
          <c:val>
            <c:numRef>
              <c:f>Blad2!$R$3:$R$5</c:f>
              <c:numCache>
                <c:formatCode>###0.00</c:formatCode>
                <c:ptCount val="3"/>
                <c:pt idx="0">
                  <c:v>4.5257731958762868</c:v>
                </c:pt>
                <c:pt idx="1">
                  <c:v>3.8552631578947367</c:v>
                </c:pt>
                <c:pt idx="2">
                  <c:v>1.8805970149253721</c:v>
                </c:pt>
              </c:numCache>
            </c:numRef>
          </c:val>
        </c:ser>
        <c:ser>
          <c:idx val="6"/>
          <c:order val="6"/>
          <c:tx>
            <c:strRef>
              <c:f>Blad2!$S$2</c:f>
              <c:strCache>
                <c:ptCount val="1"/>
                <c:pt idx="0">
                  <c:v>Fysisk hälsa</c:v>
                </c:pt>
              </c:strCache>
            </c:strRef>
          </c:tx>
          <c:spPr>
            <a:solidFill>
              <a:schemeClr val="accent1">
                <a:lumMod val="60000"/>
              </a:schemeClr>
            </a:solidFill>
            <a:ln>
              <a:noFill/>
            </a:ln>
            <a:effectLst/>
          </c:spPr>
          <c:invertIfNegative val="0"/>
          <c:cat>
            <c:strRef>
              <c:f>Blad2!$L$3:$L$5</c:f>
              <c:strCache>
                <c:ptCount val="3"/>
                <c:pt idx="0">
                  <c:v>Narkotika 97</c:v>
                </c:pt>
                <c:pt idx="1">
                  <c:v>Alk&amp; Psyk 76</c:v>
                </c:pt>
                <c:pt idx="2">
                  <c:v>Avgr Alk 67</c:v>
                </c:pt>
              </c:strCache>
            </c:strRef>
          </c:cat>
          <c:val>
            <c:numRef>
              <c:f>Blad2!$S$3:$S$5</c:f>
              <c:numCache>
                <c:formatCode>###0.00</c:formatCode>
                <c:ptCount val="3"/>
                <c:pt idx="0">
                  <c:v>2.154639175257731</c:v>
                </c:pt>
                <c:pt idx="1">
                  <c:v>2.4605263157894739</c:v>
                </c:pt>
                <c:pt idx="2">
                  <c:v>1.3731343283582094</c:v>
                </c:pt>
              </c:numCache>
            </c:numRef>
          </c:val>
        </c:ser>
        <c:dLbls>
          <c:showLegendKey val="0"/>
          <c:showVal val="0"/>
          <c:showCatName val="0"/>
          <c:showSerName val="0"/>
          <c:showPercent val="0"/>
          <c:showBubbleSize val="0"/>
        </c:dLbls>
        <c:gapWidth val="219"/>
        <c:overlap val="-27"/>
        <c:axId val="219755368"/>
        <c:axId val="219758896"/>
      </c:barChart>
      <c:catAx>
        <c:axId val="219755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19758896"/>
        <c:crosses val="autoZero"/>
        <c:auto val="1"/>
        <c:lblAlgn val="ctr"/>
        <c:lblOffset val="100"/>
        <c:noMultiLvlLbl val="0"/>
      </c:catAx>
      <c:valAx>
        <c:axId val="21975889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19755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solidFill>
        <a:schemeClr val="tx1"/>
      </a:solid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Blad1!$C$4</c:f>
              <c:strCache>
                <c:ptCount val="1"/>
                <c:pt idx="0">
                  <c:v>Man</c:v>
                </c:pt>
              </c:strCache>
            </c:strRef>
          </c:tx>
          <c:invertIfNegative val="0"/>
          <c:dPt>
            <c:idx val="0"/>
            <c:invertIfNegative val="0"/>
            <c:bubble3D val="0"/>
            <c:spPr>
              <a:solidFill>
                <a:schemeClr val="accent1">
                  <a:lumMod val="40000"/>
                  <a:lumOff val="60000"/>
                </a:schemeClr>
              </a:solidFill>
            </c:spPr>
          </c:dPt>
          <c:cat>
            <c:strRef>
              <c:f>Blad1!$D$3:$G$3</c:f>
              <c:strCache>
                <c:ptCount val="4"/>
                <c:pt idx="0">
                  <c:v>Alla</c:v>
                </c:pt>
                <c:pt idx="1">
                  <c:v>Narkotika</c:v>
                </c:pt>
                <c:pt idx="2">
                  <c:v>Avgr. alk.</c:v>
                </c:pt>
                <c:pt idx="3">
                  <c:v>Alk/psyk</c:v>
                </c:pt>
              </c:strCache>
            </c:strRef>
          </c:cat>
          <c:val>
            <c:numRef>
              <c:f>Blad1!$D$4:$G$4</c:f>
              <c:numCache>
                <c:formatCode>General</c:formatCode>
                <c:ptCount val="4"/>
                <c:pt idx="0">
                  <c:v>68</c:v>
                </c:pt>
                <c:pt idx="1">
                  <c:v>70</c:v>
                </c:pt>
                <c:pt idx="2">
                  <c:v>75</c:v>
                </c:pt>
                <c:pt idx="3">
                  <c:v>58</c:v>
                </c:pt>
              </c:numCache>
            </c:numRef>
          </c:val>
        </c:ser>
        <c:ser>
          <c:idx val="1"/>
          <c:order val="1"/>
          <c:tx>
            <c:strRef>
              <c:f>Blad1!$C$5</c:f>
              <c:strCache>
                <c:ptCount val="1"/>
                <c:pt idx="0">
                  <c:v>Kvinna</c:v>
                </c:pt>
              </c:strCache>
            </c:strRef>
          </c:tx>
          <c:invertIfNegative val="0"/>
          <c:dPt>
            <c:idx val="0"/>
            <c:invertIfNegative val="0"/>
            <c:bubble3D val="0"/>
            <c:spPr>
              <a:solidFill>
                <a:srgbClr val="FF7C80"/>
              </a:solidFill>
            </c:spPr>
          </c:dPt>
          <c:cat>
            <c:strRef>
              <c:f>Blad1!$D$3:$G$3</c:f>
              <c:strCache>
                <c:ptCount val="4"/>
                <c:pt idx="0">
                  <c:v>Alla</c:v>
                </c:pt>
                <c:pt idx="1">
                  <c:v>Narkotika</c:v>
                </c:pt>
                <c:pt idx="2">
                  <c:v>Avgr. alk.</c:v>
                </c:pt>
                <c:pt idx="3">
                  <c:v>Alk/psyk</c:v>
                </c:pt>
              </c:strCache>
            </c:strRef>
          </c:cat>
          <c:val>
            <c:numRef>
              <c:f>Blad1!$D$5:$G$5</c:f>
              <c:numCache>
                <c:formatCode>General</c:formatCode>
                <c:ptCount val="4"/>
                <c:pt idx="0">
                  <c:v>32</c:v>
                </c:pt>
                <c:pt idx="1">
                  <c:v>30</c:v>
                </c:pt>
                <c:pt idx="2">
                  <c:v>26</c:v>
                </c:pt>
                <c:pt idx="3">
                  <c:v>42</c:v>
                </c:pt>
              </c:numCache>
            </c:numRef>
          </c:val>
        </c:ser>
        <c:dLbls>
          <c:showLegendKey val="0"/>
          <c:showVal val="0"/>
          <c:showCatName val="0"/>
          <c:showSerName val="0"/>
          <c:showPercent val="0"/>
          <c:showBubbleSize val="0"/>
        </c:dLbls>
        <c:gapWidth val="150"/>
        <c:axId val="219755760"/>
        <c:axId val="219762032"/>
      </c:barChart>
      <c:catAx>
        <c:axId val="219755760"/>
        <c:scaling>
          <c:orientation val="minMax"/>
        </c:scaling>
        <c:delete val="0"/>
        <c:axPos val="b"/>
        <c:numFmt formatCode="General" sourceLinked="0"/>
        <c:majorTickMark val="out"/>
        <c:minorTickMark val="none"/>
        <c:tickLblPos val="nextTo"/>
        <c:txPr>
          <a:bodyPr/>
          <a:lstStyle/>
          <a:p>
            <a:pPr>
              <a:defRPr sz="1200"/>
            </a:pPr>
            <a:endParaRPr lang="sv-SE"/>
          </a:p>
        </c:txPr>
        <c:crossAx val="219762032"/>
        <c:crosses val="autoZero"/>
        <c:auto val="1"/>
        <c:lblAlgn val="ctr"/>
        <c:lblOffset val="100"/>
        <c:noMultiLvlLbl val="0"/>
      </c:catAx>
      <c:valAx>
        <c:axId val="219762032"/>
        <c:scaling>
          <c:orientation val="minMax"/>
        </c:scaling>
        <c:delete val="0"/>
        <c:axPos val="l"/>
        <c:majorGridlines/>
        <c:numFmt formatCode="General" sourceLinked="1"/>
        <c:majorTickMark val="out"/>
        <c:minorTickMark val="none"/>
        <c:tickLblPos val="nextTo"/>
        <c:txPr>
          <a:bodyPr/>
          <a:lstStyle/>
          <a:p>
            <a:pPr>
              <a:defRPr sz="1200"/>
            </a:pPr>
            <a:endParaRPr lang="sv-SE"/>
          </a:p>
        </c:txPr>
        <c:crossAx val="219755760"/>
        <c:crosses val="autoZero"/>
        <c:crossBetween val="between"/>
      </c:valAx>
    </c:plotArea>
    <c:legend>
      <c:legendPos val="r"/>
      <c:layout/>
      <c:overlay val="0"/>
      <c:txPr>
        <a:bodyPr/>
        <a:lstStyle/>
        <a:p>
          <a:pPr>
            <a:defRPr sz="1200"/>
          </a:pPr>
          <a:endParaRPr lang="sv-SE"/>
        </a:p>
      </c:txPr>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Blad1!$C$8</c:f>
              <c:strCache>
                <c:ptCount val="1"/>
                <c:pt idx="0">
                  <c:v>Ålder</c:v>
                </c:pt>
              </c:strCache>
            </c:strRef>
          </c:tx>
          <c:invertIfNegative val="0"/>
          <c:dPt>
            <c:idx val="0"/>
            <c:invertIfNegative val="0"/>
            <c:bubble3D val="0"/>
            <c:spPr>
              <a:solidFill>
                <a:schemeClr val="accent1">
                  <a:lumMod val="40000"/>
                  <a:lumOff val="60000"/>
                </a:schemeClr>
              </a:solidFill>
            </c:spPr>
          </c:dPt>
          <c:cat>
            <c:strRef>
              <c:f>Blad1!$D$7:$G$7</c:f>
              <c:strCache>
                <c:ptCount val="4"/>
                <c:pt idx="0">
                  <c:v>Alla</c:v>
                </c:pt>
                <c:pt idx="1">
                  <c:v>Narkotika</c:v>
                </c:pt>
                <c:pt idx="2">
                  <c:v>Avgr. Alk.</c:v>
                </c:pt>
                <c:pt idx="3">
                  <c:v>Alk/psyk</c:v>
                </c:pt>
              </c:strCache>
            </c:strRef>
          </c:cat>
          <c:val>
            <c:numRef>
              <c:f>Blad1!$D$8:$G$8</c:f>
              <c:numCache>
                <c:formatCode>General</c:formatCode>
                <c:ptCount val="4"/>
                <c:pt idx="0">
                  <c:v>37</c:v>
                </c:pt>
                <c:pt idx="1">
                  <c:v>29</c:v>
                </c:pt>
                <c:pt idx="2">
                  <c:v>45</c:v>
                </c:pt>
                <c:pt idx="3">
                  <c:v>40</c:v>
                </c:pt>
              </c:numCache>
            </c:numRef>
          </c:val>
        </c:ser>
        <c:dLbls>
          <c:showLegendKey val="0"/>
          <c:showVal val="0"/>
          <c:showCatName val="0"/>
          <c:showSerName val="0"/>
          <c:showPercent val="0"/>
          <c:showBubbleSize val="0"/>
        </c:dLbls>
        <c:gapWidth val="150"/>
        <c:axId val="219756152"/>
        <c:axId val="219759288"/>
      </c:barChart>
      <c:catAx>
        <c:axId val="219756152"/>
        <c:scaling>
          <c:orientation val="minMax"/>
        </c:scaling>
        <c:delete val="0"/>
        <c:axPos val="b"/>
        <c:numFmt formatCode="General" sourceLinked="0"/>
        <c:majorTickMark val="out"/>
        <c:minorTickMark val="none"/>
        <c:tickLblPos val="nextTo"/>
        <c:txPr>
          <a:bodyPr/>
          <a:lstStyle/>
          <a:p>
            <a:pPr>
              <a:defRPr sz="1200"/>
            </a:pPr>
            <a:endParaRPr lang="sv-SE"/>
          </a:p>
        </c:txPr>
        <c:crossAx val="219759288"/>
        <c:crosses val="autoZero"/>
        <c:auto val="1"/>
        <c:lblAlgn val="ctr"/>
        <c:lblOffset val="100"/>
        <c:noMultiLvlLbl val="0"/>
      </c:catAx>
      <c:valAx>
        <c:axId val="219759288"/>
        <c:scaling>
          <c:orientation val="minMax"/>
          <c:min val="18"/>
        </c:scaling>
        <c:delete val="0"/>
        <c:axPos val="l"/>
        <c:majorGridlines/>
        <c:numFmt formatCode="General" sourceLinked="1"/>
        <c:majorTickMark val="out"/>
        <c:minorTickMark val="none"/>
        <c:tickLblPos val="nextTo"/>
        <c:crossAx val="219756152"/>
        <c:crosses val="autoZero"/>
        <c:crossBetween val="between"/>
      </c:valAx>
    </c:plotArea>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Blad2!$B$36:$B$45</c:f>
              <c:strCache>
                <c:ptCount val="10"/>
                <c:pt idx="0">
                  <c:v>1</c:v>
                </c:pt>
                <c:pt idx="1">
                  <c:v>2</c:v>
                </c:pt>
                <c:pt idx="2">
                  <c:v>3</c:v>
                </c:pt>
                <c:pt idx="3">
                  <c:v>4</c:v>
                </c:pt>
                <c:pt idx="4">
                  <c:v>5</c:v>
                </c:pt>
                <c:pt idx="5">
                  <c:v>6</c:v>
                </c:pt>
                <c:pt idx="6">
                  <c:v>7</c:v>
                </c:pt>
                <c:pt idx="7">
                  <c:v>8</c:v>
                </c:pt>
                <c:pt idx="8">
                  <c:v>9</c:v>
                </c:pt>
                <c:pt idx="9">
                  <c:v>10</c:v>
                </c:pt>
              </c:strCache>
            </c:strRef>
          </c:cat>
          <c:val>
            <c:numRef>
              <c:f>Blad2!$C$36:$C$45</c:f>
              <c:numCache>
                <c:formatCode>0.00</c:formatCode>
                <c:ptCount val="10"/>
                <c:pt idx="0">
                  <c:v>0.55635491606714638</c:v>
                </c:pt>
                <c:pt idx="1">
                  <c:v>0.18944844124700247</c:v>
                </c:pt>
                <c:pt idx="2">
                  <c:v>9.1127098321342956E-2</c:v>
                </c:pt>
                <c:pt idx="3">
                  <c:v>5.0359712230215833E-2</c:v>
                </c:pt>
                <c:pt idx="4">
                  <c:v>2.3980815347721826E-2</c:v>
                </c:pt>
                <c:pt idx="5">
                  <c:v>2.1582733812949641E-2</c:v>
                </c:pt>
                <c:pt idx="6">
                  <c:v>1.918465227817746E-2</c:v>
                </c:pt>
                <c:pt idx="7">
                  <c:v>1.6786570743405282E-2</c:v>
                </c:pt>
                <c:pt idx="8">
                  <c:v>7.194244604316548E-3</c:v>
                </c:pt>
                <c:pt idx="9">
                  <c:v>7.194244604316548E-3</c:v>
                </c:pt>
              </c:numCache>
            </c:numRef>
          </c:val>
        </c:ser>
        <c:dLbls>
          <c:showLegendKey val="0"/>
          <c:showVal val="0"/>
          <c:showCatName val="0"/>
          <c:showSerName val="0"/>
          <c:showPercent val="0"/>
          <c:showBubbleSize val="0"/>
        </c:dLbls>
        <c:gapWidth val="219"/>
        <c:overlap val="-27"/>
        <c:axId val="219758112"/>
        <c:axId val="219760856"/>
      </c:barChart>
      <c:catAx>
        <c:axId val="21975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19760856"/>
        <c:crosses val="autoZero"/>
        <c:auto val="1"/>
        <c:lblAlgn val="ctr"/>
        <c:lblOffset val="100"/>
        <c:noMultiLvlLbl val="0"/>
      </c:catAx>
      <c:valAx>
        <c:axId val="2197608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219758112"/>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a:pPr>
      <a:endParaRPr lang="sv-S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274424030329539E-2"/>
          <c:y val="3.6766098176233435E-2"/>
          <c:w val="0.93520705745115262"/>
          <c:h val="0.87771552706020795"/>
        </c:manualLayout>
      </c:layout>
      <c:barChart>
        <c:barDir val="col"/>
        <c:grouping val="clustered"/>
        <c:varyColors val="0"/>
        <c:ser>
          <c:idx val="0"/>
          <c:order val="0"/>
          <c:invertIfNegative val="0"/>
          <c:cat>
            <c:strRef>
              <c:f>Blad1!$H$32:$H$36</c:f>
              <c:strCache>
                <c:ptCount val="5"/>
                <c:pt idx="0">
                  <c:v>Kommun</c:v>
                </c:pt>
                <c:pt idx="1">
                  <c:v>Privat</c:v>
                </c:pt>
                <c:pt idx="2">
                  <c:v>Statlig</c:v>
                </c:pt>
                <c:pt idx="3">
                  <c:v>Landsting</c:v>
                </c:pt>
                <c:pt idx="4">
                  <c:v>HVB-hem</c:v>
                </c:pt>
              </c:strCache>
            </c:strRef>
          </c:cat>
          <c:val>
            <c:numRef>
              <c:f>Blad1!$I$32:$I$36</c:f>
              <c:numCache>
                <c:formatCode>General</c:formatCode>
                <c:ptCount val="5"/>
                <c:pt idx="0">
                  <c:v>54</c:v>
                </c:pt>
                <c:pt idx="1">
                  <c:v>36</c:v>
                </c:pt>
                <c:pt idx="2">
                  <c:v>2</c:v>
                </c:pt>
                <c:pt idx="3">
                  <c:v>1</c:v>
                </c:pt>
                <c:pt idx="4">
                  <c:v>31</c:v>
                </c:pt>
              </c:numCache>
            </c:numRef>
          </c:val>
        </c:ser>
        <c:dLbls>
          <c:showLegendKey val="0"/>
          <c:showVal val="0"/>
          <c:showCatName val="0"/>
          <c:showSerName val="0"/>
          <c:showPercent val="0"/>
          <c:showBubbleSize val="0"/>
        </c:dLbls>
        <c:gapWidth val="150"/>
        <c:axId val="219761248"/>
        <c:axId val="219756544"/>
      </c:barChart>
      <c:catAx>
        <c:axId val="219761248"/>
        <c:scaling>
          <c:orientation val="minMax"/>
        </c:scaling>
        <c:delete val="0"/>
        <c:axPos val="b"/>
        <c:numFmt formatCode="General" sourceLinked="0"/>
        <c:majorTickMark val="out"/>
        <c:minorTickMark val="none"/>
        <c:tickLblPos val="nextTo"/>
        <c:txPr>
          <a:bodyPr/>
          <a:lstStyle/>
          <a:p>
            <a:pPr>
              <a:defRPr sz="1400" baseline="0"/>
            </a:pPr>
            <a:endParaRPr lang="sv-SE"/>
          </a:p>
        </c:txPr>
        <c:crossAx val="219756544"/>
        <c:crosses val="autoZero"/>
        <c:auto val="1"/>
        <c:lblAlgn val="ctr"/>
        <c:lblOffset val="100"/>
        <c:noMultiLvlLbl val="0"/>
      </c:catAx>
      <c:valAx>
        <c:axId val="219756544"/>
        <c:scaling>
          <c:orientation val="minMax"/>
          <c:max val="100"/>
        </c:scaling>
        <c:delete val="0"/>
        <c:axPos val="l"/>
        <c:majorGridlines/>
        <c:numFmt formatCode="General" sourceLinked="1"/>
        <c:majorTickMark val="out"/>
        <c:minorTickMark val="none"/>
        <c:tickLblPos val="nextTo"/>
        <c:crossAx val="21976124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337243707615302E-2"/>
          <c:y val="3.4614370637895596E-2"/>
          <c:w val="0.93706651641881245"/>
          <c:h val="0.82876317922959364"/>
        </c:manualLayout>
      </c:layout>
      <c:barChart>
        <c:barDir val="col"/>
        <c:grouping val="clustered"/>
        <c:varyColors val="0"/>
        <c:ser>
          <c:idx val="0"/>
          <c:order val="0"/>
          <c:spPr>
            <a:solidFill>
              <a:schemeClr val="accent1"/>
            </a:solidFill>
            <a:ln>
              <a:noFill/>
            </a:ln>
            <a:effectLst/>
          </c:spPr>
          <c:invertIfNegative val="0"/>
          <c:cat>
            <c:strRef>
              <c:f>Blad1!$I$3:$I$7</c:f>
              <c:strCache>
                <c:ptCount val="5"/>
                <c:pt idx="0">
                  <c:v>Psykosocial behandling n419</c:v>
                </c:pt>
                <c:pt idx="1">
                  <c:v>Stöd n302</c:v>
                </c:pt>
                <c:pt idx="2">
                  <c:v>Utredning n185</c:v>
                </c:pt>
                <c:pt idx="3">
                  <c:v>Medicinsk behandling n40</c:v>
                </c:pt>
                <c:pt idx="4">
                  <c:v>Funktionsträning n14</c:v>
                </c:pt>
              </c:strCache>
            </c:strRef>
          </c:cat>
          <c:val>
            <c:numRef>
              <c:f>Blad1!$J$3:$J$7</c:f>
              <c:numCache>
                <c:formatCode>###0.0</c:formatCode>
                <c:ptCount val="5"/>
                <c:pt idx="0">
                  <c:v>43.645833333333336</c:v>
                </c:pt>
                <c:pt idx="1">
                  <c:v>31.458333333333183</c:v>
                </c:pt>
                <c:pt idx="2">
                  <c:v>19.27083333333324</c:v>
                </c:pt>
                <c:pt idx="3">
                  <c:v>4.1666666666666661</c:v>
                </c:pt>
                <c:pt idx="4">
                  <c:v>1.4583333333333333</c:v>
                </c:pt>
              </c:numCache>
            </c:numRef>
          </c:val>
        </c:ser>
        <c:dLbls>
          <c:showLegendKey val="0"/>
          <c:showVal val="0"/>
          <c:showCatName val="0"/>
          <c:showSerName val="0"/>
          <c:showPercent val="0"/>
          <c:showBubbleSize val="0"/>
        </c:dLbls>
        <c:gapWidth val="219"/>
        <c:overlap val="-27"/>
        <c:axId val="219759680"/>
        <c:axId val="219761640"/>
      </c:barChart>
      <c:catAx>
        <c:axId val="219759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sv-SE"/>
          </a:p>
        </c:txPr>
        <c:crossAx val="219761640"/>
        <c:crosses val="autoZero"/>
        <c:auto val="1"/>
        <c:lblAlgn val="ctr"/>
        <c:lblOffset val="100"/>
        <c:noMultiLvlLbl val="0"/>
      </c:catAx>
      <c:valAx>
        <c:axId val="2197616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sv-SE"/>
          </a:p>
        </c:txPr>
        <c:crossAx val="219759680"/>
        <c:crosses val="autoZero"/>
        <c:crossBetween val="between"/>
      </c:valAx>
      <c:spPr>
        <a:noFill/>
        <a:ln>
          <a:noFill/>
        </a:ln>
        <a:effectLst/>
      </c:spPr>
    </c:plotArea>
    <c:plotVisOnly val="1"/>
    <c:dispBlanksAs val="gap"/>
    <c:showDLblsOverMax val="0"/>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0.1913</cdr:x>
      <cdr:y>0.03679</cdr:y>
    </cdr:from>
    <cdr:to>
      <cdr:x>0.68375</cdr:x>
      <cdr:y>0.11769</cdr:y>
    </cdr:to>
    <cdr:sp macro="" textlink="">
      <cdr:nvSpPr>
        <cdr:cNvPr id="2" name="textruta 1"/>
        <cdr:cNvSpPr txBox="1"/>
      </cdr:nvSpPr>
      <cdr:spPr>
        <a:xfrm xmlns:a="http://schemas.openxmlformats.org/drawingml/2006/main">
          <a:off x="1574322" y="166511"/>
          <a:ext cx="4052646" cy="36614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b="1" dirty="0"/>
        </a:p>
      </cdr:txBody>
    </cdr:sp>
  </cdr:relSizeAnchor>
  <cdr:relSizeAnchor xmlns:cdr="http://schemas.openxmlformats.org/drawingml/2006/chartDrawing">
    <cdr:from>
      <cdr:x>0.04154</cdr:x>
      <cdr:y>0.03344</cdr:y>
    </cdr:from>
    <cdr:to>
      <cdr:x>0.13992</cdr:x>
      <cdr:y>0.20735</cdr:y>
    </cdr:to>
    <cdr:sp macro="" textlink="">
      <cdr:nvSpPr>
        <cdr:cNvPr id="3" name="textruta 2"/>
        <cdr:cNvSpPr txBox="1"/>
      </cdr:nvSpPr>
      <cdr:spPr>
        <a:xfrm xmlns:a="http://schemas.openxmlformats.org/drawingml/2006/main">
          <a:off x="386080" y="203200"/>
          <a:ext cx="914400" cy="10566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dr:relSizeAnchor xmlns:cdr="http://schemas.openxmlformats.org/drawingml/2006/chartDrawing">
    <cdr:from>
      <cdr:x>0.03626</cdr:x>
      <cdr:y>0</cdr:y>
    </cdr:from>
    <cdr:to>
      <cdr:x>0.08001</cdr:x>
      <cdr:y>0.05405</cdr:y>
    </cdr:to>
    <cdr:sp macro="" textlink="">
      <cdr:nvSpPr>
        <cdr:cNvPr id="4" name="textruta 3"/>
        <cdr:cNvSpPr txBox="1"/>
      </cdr:nvSpPr>
      <cdr:spPr>
        <a:xfrm xmlns:a="http://schemas.openxmlformats.org/drawingml/2006/main">
          <a:off x="298376" y="0"/>
          <a:ext cx="360040" cy="2446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a:t>%</a:t>
          </a:r>
        </a:p>
      </cdr:txBody>
    </cdr:sp>
  </cdr:relSizeAnchor>
</c:userShapes>
</file>

<file path=ppt/drawings/drawing10.xml><?xml version="1.0" encoding="utf-8"?>
<c:userShapes xmlns:c="http://schemas.openxmlformats.org/drawingml/2006/chart">
  <cdr:relSizeAnchor xmlns:cdr="http://schemas.openxmlformats.org/drawingml/2006/chartDrawing">
    <cdr:from>
      <cdr:x>0.0293</cdr:x>
      <cdr:y>0.04409</cdr:y>
    </cdr:from>
    <cdr:to>
      <cdr:x>0.09766</cdr:x>
      <cdr:y>0.08817</cdr:y>
    </cdr:to>
    <cdr:sp macro="" textlink="">
      <cdr:nvSpPr>
        <cdr:cNvPr id="2" name="textruta 1"/>
        <cdr:cNvSpPr txBox="1"/>
      </cdr:nvSpPr>
      <cdr:spPr>
        <a:xfrm xmlns:a="http://schemas.openxmlformats.org/drawingml/2006/main">
          <a:off x="216024" y="216024"/>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11.xml><?xml version="1.0" encoding="utf-8"?>
<c:userShapes xmlns:c="http://schemas.openxmlformats.org/drawingml/2006/chart">
  <cdr:relSizeAnchor xmlns:cdr="http://schemas.openxmlformats.org/drawingml/2006/chartDrawing">
    <cdr:from>
      <cdr:x>0.02727</cdr:x>
      <cdr:y>0.04348</cdr:y>
    </cdr:from>
    <cdr:to>
      <cdr:x>0.09091</cdr:x>
      <cdr:y>0.08696</cdr:y>
    </cdr:to>
    <cdr:sp macro="" textlink="">
      <cdr:nvSpPr>
        <cdr:cNvPr id="2" name="textruta 1"/>
        <cdr:cNvSpPr txBox="1"/>
      </cdr:nvSpPr>
      <cdr:spPr>
        <a:xfrm xmlns:a="http://schemas.openxmlformats.org/drawingml/2006/main">
          <a:off x="216024" y="216024"/>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12.xml><?xml version="1.0" encoding="utf-8"?>
<c:userShapes xmlns:c="http://schemas.openxmlformats.org/drawingml/2006/chart">
  <cdr:relSizeAnchor xmlns:cdr="http://schemas.openxmlformats.org/drawingml/2006/chartDrawing">
    <cdr:from>
      <cdr:x>0.0293</cdr:x>
      <cdr:y>0.04409</cdr:y>
    </cdr:from>
    <cdr:to>
      <cdr:x>0.09766</cdr:x>
      <cdr:y>0.08817</cdr:y>
    </cdr:to>
    <cdr:sp macro="" textlink="">
      <cdr:nvSpPr>
        <cdr:cNvPr id="2" name="textruta 1"/>
        <cdr:cNvSpPr txBox="1"/>
      </cdr:nvSpPr>
      <cdr:spPr>
        <a:xfrm xmlns:a="http://schemas.openxmlformats.org/drawingml/2006/main">
          <a:off x="216024" y="216024"/>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13.xml><?xml version="1.0" encoding="utf-8"?>
<c:userShapes xmlns:c="http://schemas.openxmlformats.org/drawingml/2006/chart">
  <cdr:relSizeAnchor xmlns:cdr="http://schemas.openxmlformats.org/drawingml/2006/chartDrawing">
    <cdr:from>
      <cdr:x>0.02857</cdr:x>
      <cdr:y>0.0597</cdr:y>
    </cdr:from>
    <cdr:to>
      <cdr:x>0.09524</cdr:x>
      <cdr:y>0.10448</cdr:y>
    </cdr:to>
    <cdr:sp macro="" textlink="">
      <cdr:nvSpPr>
        <cdr:cNvPr id="2" name="textruta 1"/>
        <cdr:cNvSpPr txBox="1"/>
      </cdr:nvSpPr>
      <cdr:spPr>
        <a:xfrm xmlns:a="http://schemas.openxmlformats.org/drawingml/2006/main">
          <a:off x="216024" y="288033"/>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14.xml><?xml version="1.0" encoding="utf-8"?>
<c:userShapes xmlns:c="http://schemas.openxmlformats.org/drawingml/2006/chart">
  <cdr:relSizeAnchor xmlns:cdr="http://schemas.openxmlformats.org/drawingml/2006/chartDrawing">
    <cdr:from>
      <cdr:x>0.02857</cdr:x>
      <cdr:y>0.0597</cdr:y>
    </cdr:from>
    <cdr:to>
      <cdr:x>0.09524</cdr:x>
      <cdr:y>0.10448</cdr:y>
    </cdr:to>
    <cdr:sp macro="" textlink="">
      <cdr:nvSpPr>
        <cdr:cNvPr id="2" name="textruta 1"/>
        <cdr:cNvSpPr txBox="1"/>
      </cdr:nvSpPr>
      <cdr:spPr>
        <a:xfrm xmlns:a="http://schemas.openxmlformats.org/drawingml/2006/main">
          <a:off x="216024" y="288033"/>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0.04318</cdr:x>
      <cdr:y>0.08612</cdr:y>
    </cdr:from>
    <cdr:to>
      <cdr:x>0.0481</cdr:x>
      <cdr:y>0.09364</cdr:y>
    </cdr:to>
    <cdr:sp macro="" textlink="">
      <cdr:nvSpPr>
        <cdr:cNvPr id="2" name="textruta 1"/>
        <cdr:cNvSpPr txBox="1"/>
      </cdr:nvSpPr>
      <cdr:spPr>
        <a:xfrm xmlns:a="http://schemas.openxmlformats.org/drawingml/2006/main">
          <a:off x="401321" y="523241"/>
          <a:ext cx="45719" cy="457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sz="1100"/>
            <a:t>Medelvä</a:t>
          </a:r>
        </a:p>
      </cdr:txBody>
    </cdr:sp>
  </cdr:relSizeAnchor>
  <cdr:relSizeAnchor xmlns:cdr="http://schemas.openxmlformats.org/drawingml/2006/chartDrawing">
    <cdr:from>
      <cdr:x>0.05376</cdr:x>
      <cdr:y>0.03814</cdr:y>
    </cdr:from>
    <cdr:to>
      <cdr:x>0.22</cdr:x>
      <cdr:y>0.08587</cdr:y>
    </cdr:to>
    <cdr:sp macro="" textlink="">
      <cdr:nvSpPr>
        <cdr:cNvPr id="4" name="textruta 3"/>
        <cdr:cNvSpPr txBox="1"/>
      </cdr:nvSpPr>
      <cdr:spPr>
        <a:xfrm xmlns:a="http://schemas.openxmlformats.org/drawingml/2006/main">
          <a:off x="442392" y="172617"/>
          <a:ext cx="1368152"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sv-SE" dirty="0" smtClean="0"/>
            <a:t>M</a:t>
          </a:r>
          <a:r>
            <a:rPr lang="sv-SE" sz="1100" dirty="0" smtClean="0"/>
            <a:t>edelålder</a:t>
          </a:r>
          <a:endParaRPr lang="sv-SE"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0.14429</cdr:x>
      <cdr:y>0.05351</cdr:y>
    </cdr:from>
    <cdr:to>
      <cdr:x>0.24268</cdr:x>
      <cdr:y>0.204</cdr:y>
    </cdr:to>
    <cdr:sp macro="" textlink="">
      <cdr:nvSpPr>
        <cdr:cNvPr id="2" name="textruta 1"/>
        <cdr:cNvSpPr txBox="1"/>
      </cdr:nvSpPr>
      <cdr:spPr>
        <a:xfrm xmlns:a="http://schemas.openxmlformats.org/drawingml/2006/main">
          <a:off x="1341120" y="3251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dr:relSizeAnchor xmlns:cdr="http://schemas.openxmlformats.org/drawingml/2006/chartDrawing">
    <cdr:from>
      <cdr:x>0.20332</cdr:x>
      <cdr:y>0.05184</cdr:y>
    </cdr:from>
    <cdr:to>
      <cdr:x>0.3017</cdr:x>
      <cdr:y>0.20233</cdr:y>
    </cdr:to>
    <cdr:sp macro="" textlink="">
      <cdr:nvSpPr>
        <cdr:cNvPr id="3" name="textruta 2"/>
        <cdr:cNvSpPr txBox="1"/>
      </cdr:nvSpPr>
      <cdr:spPr>
        <a:xfrm xmlns:a="http://schemas.openxmlformats.org/drawingml/2006/main">
          <a:off x="1889760" y="3149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userShapes>
</file>

<file path=ppt/drawings/drawing4.xml><?xml version="1.0" encoding="utf-8"?>
<c:userShapes xmlns:c="http://schemas.openxmlformats.org/drawingml/2006/chart">
  <cdr:relSizeAnchor xmlns:cdr="http://schemas.openxmlformats.org/drawingml/2006/chartDrawing">
    <cdr:from>
      <cdr:x>0.14429</cdr:x>
      <cdr:y>0.06521</cdr:y>
    </cdr:from>
    <cdr:to>
      <cdr:x>0.24268</cdr:x>
      <cdr:y>0.21571</cdr:y>
    </cdr:to>
    <cdr:sp macro="" textlink="">
      <cdr:nvSpPr>
        <cdr:cNvPr id="2" name="textruta 1"/>
        <cdr:cNvSpPr txBox="1"/>
      </cdr:nvSpPr>
      <cdr:spPr>
        <a:xfrm xmlns:a="http://schemas.openxmlformats.org/drawingml/2006/main">
          <a:off x="1341120" y="3962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a:p>
      </cdr:txBody>
    </cdr:sp>
  </cdr:relSizeAnchor>
</c:userShapes>
</file>

<file path=ppt/drawings/drawing5.xml><?xml version="1.0" encoding="utf-8"?>
<c:userShapes xmlns:c="http://schemas.openxmlformats.org/drawingml/2006/chart">
  <cdr:relSizeAnchor xmlns:cdr="http://schemas.openxmlformats.org/drawingml/2006/chartDrawing">
    <cdr:from>
      <cdr:x>0.14429</cdr:x>
      <cdr:y>0.102</cdr:y>
    </cdr:from>
    <cdr:to>
      <cdr:x>0.24268</cdr:x>
      <cdr:y>0.2525</cdr:y>
    </cdr:to>
    <cdr:sp macro="" textlink="">
      <cdr:nvSpPr>
        <cdr:cNvPr id="2" name="textruta 1"/>
        <cdr:cNvSpPr txBox="1"/>
      </cdr:nvSpPr>
      <cdr:spPr>
        <a:xfrm xmlns:a="http://schemas.openxmlformats.org/drawingml/2006/main">
          <a:off x="1341120" y="61976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sv-SE"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0.0625</cdr:x>
      <cdr:y>0.0125</cdr:y>
    </cdr:from>
    <cdr:to>
      <cdr:x>0.10587</cdr:x>
      <cdr:y>0.07661</cdr:y>
    </cdr:to>
    <cdr:sp macro="" textlink="">
      <cdr:nvSpPr>
        <cdr:cNvPr id="2" name="textruta 1"/>
        <cdr:cNvSpPr txBox="1"/>
      </cdr:nvSpPr>
      <cdr:spPr>
        <a:xfrm xmlns:a="http://schemas.openxmlformats.org/drawingml/2006/main">
          <a:off x="504056" y="72008"/>
          <a:ext cx="349776"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sv-SE" dirty="0" smtClean="0"/>
            <a:t>%</a:t>
          </a:r>
          <a:endParaRPr lang="sv-SE" dirty="0"/>
        </a:p>
      </cdr:txBody>
    </cdr:sp>
  </cdr:relSizeAnchor>
</c:userShapes>
</file>

<file path=ppt/drawings/drawing7.xml><?xml version="1.0" encoding="utf-8"?>
<c:userShapes xmlns:c="http://schemas.openxmlformats.org/drawingml/2006/chart">
  <cdr:relSizeAnchor xmlns:cdr="http://schemas.openxmlformats.org/drawingml/2006/chartDrawing">
    <cdr:from>
      <cdr:x>0.02804</cdr:x>
      <cdr:y>0.05556</cdr:y>
    </cdr:from>
    <cdr:to>
      <cdr:x>0.09346</cdr:x>
      <cdr:y>0.09722</cdr:y>
    </cdr:to>
    <cdr:sp macro="" textlink="">
      <cdr:nvSpPr>
        <cdr:cNvPr id="3" name="textruta 1"/>
        <cdr:cNvSpPr txBox="1"/>
      </cdr:nvSpPr>
      <cdr:spPr>
        <a:xfrm xmlns:a="http://schemas.openxmlformats.org/drawingml/2006/main">
          <a:off x="216024" y="288032"/>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0.02804</cdr:x>
      <cdr:y>0.05556</cdr:y>
    </cdr:from>
    <cdr:to>
      <cdr:x>0.09346</cdr:x>
      <cdr:y>0.09722</cdr:y>
    </cdr:to>
    <cdr:sp macro="" textlink="">
      <cdr:nvSpPr>
        <cdr:cNvPr id="3" name="textruta 1"/>
        <cdr:cNvSpPr txBox="1"/>
      </cdr:nvSpPr>
      <cdr:spPr>
        <a:xfrm xmlns:a="http://schemas.openxmlformats.org/drawingml/2006/main">
          <a:off x="216024" y="288032"/>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0.02727</cdr:x>
      <cdr:y>0.04348</cdr:y>
    </cdr:from>
    <cdr:to>
      <cdr:x>0.09091</cdr:x>
      <cdr:y>0.08696</cdr:y>
    </cdr:to>
    <cdr:sp macro="" textlink="">
      <cdr:nvSpPr>
        <cdr:cNvPr id="2" name="textruta 1"/>
        <cdr:cNvSpPr txBox="1"/>
      </cdr:nvSpPr>
      <cdr:spPr>
        <a:xfrm xmlns:a="http://schemas.openxmlformats.org/drawingml/2006/main">
          <a:off x="216024" y="216024"/>
          <a:ext cx="504056" cy="21602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a:t>
          </a:r>
          <a:endParaRPr lang="sv-SE"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E1876-872F-4A75-B3E4-B01D0BA46A0A}" type="datetimeFigureOut">
              <a:rPr lang="sv-SE" smtClean="0"/>
              <a:pPr/>
              <a:t>2015-02-22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D14321-8070-4462-8A64-A71694B93895}" type="slidenum">
              <a:rPr lang="sv-SE" smtClean="0"/>
              <a:pPr/>
              <a:t>‹#›</a:t>
            </a:fld>
            <a:endParaRPr lang="sv-SE"/>
          </a:p>
        </p:txBody>
      </p:sp>
    </p:spTree>
    <p:extLst>
      <p:ext uri="{BB962C8B-B14F-4D97-AF65-F5344CB8AC3E}">
        <p14:creationId xmlns:p14="http://schemas.microsoft.com/office/powerpoint/2010/main" val="358334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8</a:t>
            </a:fld>
            <a:endParaRPr lang="sv-SE"/>
          </a:p>
        </p:txBody>
      </p:sp>
    </p:spTree>
    <p:extLst>
      <p:ext uri="{BB962C8B-B14F-4D97-AF65-F5344CB8AC3E}">
        <p14:creationId xmlns:p14="http://schemas.microsoft.com/office/powerpoint/2010/main" val="209457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Vanligast med 12-steg för alkoholprofilerna. Vanligast med KBT</a:t>
            </a:r>
            <a:r>
              <a:rPr lang="sv-SE" baseline="0" dirty="0" smtClean="0"/>
              <a:t> för Narkotikaprofilen</a:t>
            </a:r>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44</a:t>
            </a:fld>
            <a:endParaRPr lang="sv-SE"/>
          </a:p>
        </p:txBody>
      </p:sp>
    </p:spTree>
    <p:extLst>
      <p:ext uri="{BB962C8B-B14F-4D97-AF65-F5344CB8AC3E}">
        <p14:creationId xmlns:p14="http://schemas.microsoft.com/office/powerpoint/2010/main" val="2890965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I Narkotikaproflen</a:t>
            </a:r>
            <a:r>
              <a:rPr lang="sv-SE" baseline="0" dirty="0" smtClean="0"/>
              <a:t> är det relativt många som har problem med Alkohol före och bara Stödboende ökar andelen problemfria till närmare 50%. För flera åtgärder sker ingen ökning av andelen problemfria utan snarare minskar den till uppföljningen.</a:t>
            </a:r>
            <a:endParaRPr lang="sv-SE" dirty="0" smtClean="0"/>
          </a:p>
          <a:p>
            <a:r>
              <a:rPr lang="sv-SE" baseline="0" dirty="0" smtClean="0"/>
              <a:t>Förbättring sker mest för ÅP (60%) men även för Stödboende och 12-steg minskar problemen för 40-50%. </a:t>
            </a:r>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45</a:t>
            </a:fld>
            <a:endParaRPr lang="sv-SE"/>
          </a:p>
        </p:txBody>
      </p:sp>
    </p:spTree>
    <p:extLst>
      <p:ext uri="{BB962C8B-B14F-4D97-AF65-F5344CB8AC3E}">
        <p14:creationId xmlns:p14="http://schemas.microsoft.com/office/powerpoint/2010/main" val="209540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Narkotikaprofilen har</a:t>
            </a:r>
            <a:r>
              <a:rPr lang="sv-SE" baseline="0" dirty="0" smtClean="0"/>
              <a:t> inga problemfria före (per definition). Efter har det gått upp lite grand, högst 10 % är problemfria. Stor förbättring sker för ÅP och Stödboende med 70-90 %. Mi och KBT har också förbättring för ca 40 %.</a:t>
            </a:r>
          </a:p>
          <a:p>
            <a:r>
              <a:rPr lang="sv-SE" baseline="0" dirty="0" smtClean="0"/>
              <a:t>12-steg verkar inte så bra för narkotika i Narkotikaprofilen. </a:t>
            </a:r>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46</a:t>
            </a:fld>
            <a:endParaRPr lang="sv-SE"/>
          </a:p>
        </p:txBody>
      </p:sp>
    </p:spTree>
    <p:extLst>
      <p:ext uri="{BB962C8B-B14F-4D97-AF65-F5344CB8AC3E}">
        <p14:creationId xmlns:p14="http://schemas.microsoft.com/office/powerpoint/2010/main" val="81977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47</a:t>
            </a:fld>
            <a:endParaRPr lang="sv-SE"/>
          </a:p>
        </p:txBody>
      </p:sp>
    </p:spTree>
    <p:extLst>
      <p:ext uri="{BB962C8B-B14F-4D97-AF65-F5344CB8AC3E}">
        <p14:creationId xmlns:p14="http://schemas.microsoft.com/office/powerpoint/2010/main" val="12381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Alkoholprofilerna</a:t>
            </a:r>
            <a:r>
              <a:rPr lang="sv-SE" baseline="0" dirty="0" smtClean="0"/>
              <a:t> har inga problemfria före (per definition). Andelen problemfria i Avgränsade Alkoholproblem ökar förvånansvärt lite, mest för ÅP som når upp till 30 %. Förändring sker mest för de som fått ÅP och 12-steg där nästan 60-70 har förbättrats.</a:t>
            </a:r>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48</a:t>
            </a:fld>
            <a:endParaRPr lang="sv-SE"/>
          </a:p>
        </p:txBody>
      </p:sp>
    </p:spTree>
    <p:extLst>
      <p:ext uri="{BB962C8B-B14F-4D97-AF65-F5344CB8AC3E}">
        <p14:creationId xmlns:p14="http://schemas.microsoft.com/office/powerpoint/2010/main" val="312270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Avgränsade </a:t>
            </a:r>
            <a:r>
              <a:rPr lang="sv-SE" dirty="0" err="1" smtClean="0"/>
              <a:t>Alk</a:t>
            </a:r>
            <a:r>
              <a:rPr lang="sv-SE" dirty="0" smtClean="0"/>
              <a:t> har väldigt lite problem med narkotika.</a:t>
            </a:r>
            <a:r>
              <a:rPr lang="sv-SE" baseline="0" dirty="0" smtClean="0"/>
              <a:t> Drygt hälften var problemfria före, med 100 procent för 12-steg. Vid uppföljning är nästan alla problemfria. Utrymmet för förändring är begränsat så det kan inte bli så stor andel som minskar minst 2 skalsteg. Ingen skillnad mellan åtgärder när det gäller vare sig när det gäller problemfria eller förbättring. </a:t>
            </a:r>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49</a:t>
            </a:fld>
            <a:endParaRPr lang="sv-SE"/>
          </a:p>
        </p:txBody>
      </p:sp>
    </p:spTree>
    <p:extLst>
      <p:ext uri="{BB962C8B-B14F-4D97-AF65-F5344CB8AC3E}">
        <p14:creationId xmlns:p14="http://schemas.microsoft.com/office/powerpoint/2010/main" val="3331987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a:t>
            </a:r>
            <a:r>
              <a:rPr lang="sv-SE" dirty="0" err="1" smtClean="0"/>
              <a:t>Alk</a:t>
            </a:r>
            <a:r>
              <a:rPr lang="sv-SE" dirty="0" smtClean="0"/>
              <a:t> &amp; Psyk får alla förbättringar</a:t>
            </a:r>
            <a:r>
              <a:rPr lang="sv-SE" baseline="0" dirty="0" smtClean="0"/>
              <a:t> av sina alkoholproblem. För ÅP och 12-steg som också är de vanligast åtgärderna är alla förbättrade minst 2 skalsteg, mer än hälften är också problemfria efter åtgärden. Även för MI är det nästan 90 % förbättrade. Även för KBT och Stödboende har mer än hälften fått en förbättring av sina alkoholproblem.</a:t>
            </a:r>
            <a:endParaRPr lang="sv-SE" dirty="0"/>
          </a:p>
        </p:txBody>
      </p:sp>
      <p:sp>
        <p:nvSpPr>
          <p:cNvPr id="4" name="Platshållare för bildnummer 3"/>
          <p:cNvSpPr>
            <a:spLocks noGrp="1"/>
          </p:cNvSpPr>
          <p:nvPr>
            <p:ph type="sldNum" sz="quarter" idx="10"/>
          </p:nvPr>
        </p:nvSpPr>
        <p:spPr/>
        <p:txBody>
          <a:bodyPr/>
          <a:lstStyle/>
          <a:p>
            <a:fld id="{63D14321-8070-4462-8A64-A71694B93895}" type="slidenum">
              <a:rPr lang="sv-SE" smtClean="0"/>
              <a:pPr/>
              <a:t>51</a:t>
            </a:fld>
            <a:endParaRPr lang="sv-SE"/>
          </a:p>
        </p:txBody>
      </p:sp>
    </p:spTree>
    <p:extLst>
      <p:ext uri="{BB962C8B-B14F-4D97-AF65-F5344CB8AC3E}">
        <p14:creationId xmlns:p14="http://schemas.microsoft.com/office/powerpoint/2010/main" val="33333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1358088-64B9-4C8A-B914-48692C2415E1}" type="datetimeFigureOut">
              <a:rPr lang="sv-SE" smtClean="0"/>
              <a:pPr/>
              <a:t>2015-02-22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D615582-D613-45CC-8AE6-F7C636F85E4F}"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58088-64B9-4C8A-B914-48692C2415E1}" type="datetimeFigureOut">
              <a:rPr lang="sv-SE" smtClean="0"/>
              <a:pPr/>
              <a:t>2015-02-22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15582-D613-45CC-8AE6-F7C636F85E4F}"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rabekobberstad.se/"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ubat.rabekobberstad.s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ubat.rabekobberstad.s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28.xml"/></Relationships>
</file>

<file path=ppt/slides/_rels/slide4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umu.diva-portal.org/smash/record.jsf?searchId=1&amp;pid=diva2:50671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umu.diva-portal.org/smash/record.jsf?searchId=1&amp;pid=diva2:723200" TargetMode="External"/><Relationship Id="rId4" Type="http://schemas.openxmlformats.org/officeDocument/2006/relationships/hyperlink" Target="http://umu.diva-portal.org/smash/record.jsf?searchId=1&amp;pid=diva2:699756" TargetMode="Externa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b="1" dirty="0" smtClean="0"/>
              <a:t>ASI och Ubåt - ett system för att följa upp och utvärdera insatser i missbruksvård </a:t>
            </a:r>
            <a:br>
              <a:rPr lang="sv-SE" b="1" dirty="0" smtClean="0"/>
            </a:br>
            <a:endParaRPr lang="sv-SE"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Profilerna är olika avseende kön</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29108591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8109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274638"/>
            <a:ext cx="8291264" cy="1354162"/>
          </a:xfrm>
        </p:spPr>
        <p:txBody>
          <a:bodyPr>
            <a:noAutofit/>
          </a:bodyPr>
          <a:lstStyle/>
          <a:p>
            <a:r>
              <a:rPr lang="sv-SE" sz="3600" dirty="0" smtClean="0"/>
              <a:t>Profilerna är olika avseende ålder</a:t>
            </a:r>
            <a:endParaRPr lang="sv-SE" sz="3600" dirty="0"/>
          </a:p>
        </p:txBody>
      </p:sp>
      <p:graphicFrame>
        <p:nvGraphicFramePr>
          <p:cNvPr id="4" name="Platshållare för innehåll 3"/>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6510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Frågeställningar i projektet</a:t>
            </a:r>
            <a:endParaRPr lang="sv-SE" dirty="0"/>
          </a:p>
        </p:txBody>
      </p:sp>
      <p:sp>
        <p:nvSpPr>
          <p:cNvPr id="3" name="Platshållare för innehåll 2"/>
          <p:cNvSpPr>
            <a:spLocks noGrp="1"/>
          </p:cNvSpPr>
          <p:nvPr>
            <p:ph idx="1"/>
          </p:nvPr>
        </p:nvSpPr>
        <p:spPr/>
        <p:txBody>
          <a:bodyPr>
            <a:normAutofit/>
          </a:bodyPr>
          <a:lstStyle/>
          <a:p>
            <a:r>
              <a:rPr lang="sv-SE" dirty="0" smtClean="0"/>
              <a:t>Resultaten visar att profilerna har väldigt olika behov av hjälp och behandling.</a:t>
            </a:r>
          </a:p>
          <a:p>
            <a:r>
              <a:rPr lang="sv-SE" dirty="0" smtClean="0"/>
              <a:t>En fråga i projektet är om behoven tillgodoses i form av olika åtgärder. </a:t>
            </a:r>
          </a:p>
          <a:p>
            <a:r>
              <a:rPr lang="sv-SE" dirty="0" smtClean="0"/>
              <a:t>En annan fråga är om hjälpen är effektiv.</a:t>
            </a:r>
          </a:p>
        </p:txBody>
      </p:sp>
    </p:spTree>
    <p:extLst>
      <p:ext uri="{BB962C8B-B14F-4D97-AF65-F5344CB8AC3E}">
        <p14:creationId xmlns:p14="http://schemas.microsoft.com/office/powerpoint/2010/main" val="375119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besvaras frågorna? </a:t>
            </a:r>
            <a:endParaRPr lang="sv-SE" dirty="0"/>
          </a:p>
        </p:txBody>
      </p:sp>
      <p:sp>
        <p:nvSpPr>
          <p:cNvPr id="3" name="Platshållare för innehåll 2"/>
          <p:cNvSpPr>
            <a:spLocks noGrp="1"/>
          </p:cNvSpPr>
          <p:nvPr>
            <p:ph idx="1"/>
          </p:nvPr>
        </p:nvSpPr>
        <p:spPr/>
        <p:txBody>
          <a:bodyPr/>
          <a:lstStyle/>
          <a:p>
            <a:r>
              <a:rPr lang="sv-SE" dirty="0" smtClean="0"/>
              <a:t>Tillgodoses behoven? </a:t>
            </a:r>
            <a:br>
              <a:rPr lang="sv-SE" dirty="0" smtClean="0"/>
            </a:br>
            <a:r>
              <a:rPr lang="sv-SE" dirty="0" smtClean="0"/>
              <a:t>	Undersöks genom att se vilka åtgärder 	klienter i de olika profilerna får</a:t>
            </a:r>
          </a:p>
          <a:p>
            <a:r>
              <a:rPr lang="sv-SE" dirty="0" smtClean="0"/>
              <a:t>Är åtgärderna effektiva?</a:t>
            </a:r>
            <a:br>
              <a:rPr lang="sv-SE" dirty="0" smtClean="0"/>
            </a:br>
            <a:r>
              <a:rPr lang="sv-SE" dirty="0" smtClean="0"/>
              <a:t>	Undersöks genom att se hur klienternas 	problem förändras när de fått en åtgärd</a:t>
            </a:r>
            <a:endParaRPr lang="sv-SE" dirty="0"/>
          </a:p>
        </p:txBody>
      </p:sp>
    </p:spTree>
    <p:extLst>
      <p:ext uri="{BB962C8B-B14F-4D97-AF65-F5344CB8AC3E}">
        <p14:creationId xmlns:p14="http://schemas.microsoft.com/office/powerpoint/2010/main" val="2035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Net-analys: En automatiserad rapport baserad på ASI; kartläggning och förändring</a:t>
            </a:r>
            <a:endParaRPr lang="sv-SE" sz="3200" dirty="0"/>
          </a:p>
        </p:txBody>
      </p:sp>
      <p:sp>
        <p:nvSpPr>
          <p:cNvPr id="4" name="Platshållare för innehåll 3"/>
          <p:cNvSpPr>
            <a:spLocks noGrp="1"/>
          </p:cNvSpPr>
          <p:nvPr>
            <p:ph sz="half" idx="2"/>
          </p:nvPr>
        </p:nvSpPr>
        <p:spPr>
          <a:noFill/>
          <a:ln>
            <a:solidFill>
              <a:schemeClr val="accent1"/>
            </a:solidFill>
          </a:ln>
        </p:spPr>
        <p:txBody>
          <a:bodyPr/>
          <a:lstStyle/>
          <a:p>
            <a:pPr marL="0" indent="0">
              <a:buNone/>
            </a:pPr>
            <a:r>
              <a:rPr lang="sv-SE" dirty="0" smtClean="0"/>
              <a:t>Tre varianter:</a:t>
            </a:r>
          </a:p>
          <a:p>
            <a:r>
              <a:rPr lang="sv-SE" dirty="0" smtClean="0"/>
              <a:t>Egen enhet jmf med Övriga</a:t>
            </a:r>
          </a:p>
          <a:p>
            <a:r>
              <a:rPr lang="sv-SE" dirty="0" smtClean="0"/>
              <a:t>Egen enhet jmf med Övriga av viss storlek</a:t>
            </a:r>
          </a:p>
          <a:p>
            <a:r>
              <a:rPr lang="sv-SE" dirty="0" smtClean="0"/>
              <a:t>Egen enhet jmf mellan två tidsperioder</a:t>
            </a:r>
            <a:endParaRPr lang="sv-SE" dirty="0"/>
          </a:p>
        </p:txBody>
      </p:sp>
      <p:sp>
        <p:nvSpPr>
          <p:cNvPr id="6" name="Platshållare för innehåll 5"/>
          <p:cNvSpPr>
            <a:spLocks noGrp="1"/>
          </p:cNvSpPr>
          <p:nvPr>
            <p:ph sz="quarter" idx="4"/>
          </p:nvPr>
        </p:nvSpPr>
        <p:spPr>
          <a:ln>
            <a:solidFill>
              <a:schemeClr val="accent1"/>
            </a:solidFill>
          </a:ln>
        </p:spPr>
        <p:txBody>
          <a:bodyPr/>
          <a:lstStyle/>
          <a:p>
            <a:pPr marL="0" indent="0">
              <a:buNone/>
            </a:pPr>
            <a:r>
              <a:rPr lang="sv-SE" dirty="0" smtClean="0"/>
              <a:t>CAD-roll</a:t>
            </a:r>
          </a:p>
          <a:p>
            <a:r>
              <a:rPr lang="sv-SE" dirty="0" smtClean="0"/>
              <a:t>Genom avtal kan två/flera enheter dela data och göra jämförelser, ex stadsdelar i Stockholm.</a:t>
            </a:r>
            <a:endParaRPr lang="sv-SE" dirty="0"/>
          </a:p>
        </p:txBody>
      </p:sp>
    </p:spTree>
    <p:extLst>
      <p:ext uri="{BB962C8B-B14F-4D97-AF65-F5344CB8AC3E}">
        <p14:creationId xmlns:p14="http://schemas.microsoft.com/office/powerpoint/2010/main" val="208504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Men vilka åtgärderna är vet vi inte från ASI.</a:t>
            </a:r>
            <a:endParaRPr lang="sv-SE" dirty="0"/>
          </a:p>
        </p:txBody>
      </p:sp>
      <p:sp>
        <p:nvSpPr>
          <p:cNvPr id="3" name="Platshållare för innehåll 2"/>
          <p:cNvSpPr>
            <a:spLocks noGrp="1"/>
          </p:cNvSpPr>
          <p:nvPr>
            <p:ph idx="1"/>
          </p:nvPr>
        </p:nvSpPr>
        <p:spPr/>
        <p:txBody>
          <a:bodyPr/>
          <a:lstStyle/>
          <a:p>
            <a:r>
              <a:rPr lang="sv-SE" dirty="0" smtClean="0"/>
              <a:t>Hur beskriver vi vad som görs för missbrukarna?</a:t>
            </a:r>
          </a:p>
          <a:p>
            <a:r>
              <a:rPr lang="sv-SE" dirty="0" smtClean="0"/>
              <a:t>Det finns inget etablerat system för att beskriva åtgärder i missbruksvård </a:t>
            </a:r>
          </a:p>
          <a:p>
            <a:r>
              <a:rPr lang="sv-SE" dirty="0" smtClean="0"/>
              <a:t>ASI räcker inte till och därför skapade vi UBÅT</a:t>
            </a:r>
          </a:p>
          <a:p>
            <a:endParaRPr lang="sv-SE" dirty="0"/>
          </a:p>
        </p:txBody>
      </p:sp>
    </p:spTree>
    <p:extLst>
      <p:ext uri="{BB962C8B-B14F-4D97-AF65-F5344CB8AC3E}">
        <p14:creationId xmlns:p14="http://schemas.microsoft.com/office/powerpoint/2010/main" val="618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1187624" y="2204864"/>
            <a:ext cx="6853351" cy="584775"/>
          </a:xfrm>
          <a:prstGeom prst="rect">
            <a:avLst/>
          </a:prstGeom>
          <a:noFill/>
        </p:spPr>
        <p:txBody>
          <a:bodyPr wrap="none" rtlCol="0">
            <a:spAutoFit/>
          </a:bodyPr>
          <a:lstStyle/>
          <a:p>
            <a:r>
              <a:rPr lang="sv-SE" sz="3200" u="sng" dirty="0" smtClean="0"/>
              <a:t>U</a:t>
            </a:r>
            <a:r>
              <a:rPr lang="sv-SE" sz="3200" dirty="0" smtClean="0"/>
              <a:t>ppföljning och </a:t>
            </a:r>
            <a:r>
              <a:rPr lang="sv-SE" sz="3200" u="sng" dirty="0" smtClean="0"/>
              <a:t>B</a:t>
            </a:r>
            <a:r>
              <a:rPr lang="sv-SE" sz="3200" dirty="0" smtClean="0"/>
              <a:t>eskrivning av </a:t>
            </a:r>
            <a:r>
              <a:rPr lang="sv-SE" sz="3200" u="sng" dirty="0" err="1" smtClean="0"/>
              <a:t>ÅT</a:t>
            </a:r>
            <a:r>
              <a:rPr lang="sv-SE" sz="3200" dirty="0" err="1" smtClean="0"/>
              <a:t>gärder</a:t>
            </a:r>
            <a:endParaRPr lang="sv-SE" sz="3200" dirty="0"/>
          </a:p>
        </p:txBody>
      </p:sp>
      <p:sp>
        <p:nvSpPr>
          <p:cNvPr id="4" name="textruta 3"/>
          <p:cNvSpPr txBox="1"/>
          <p:nvPr/>
        </p:nvSpPr>
        <p:spPr>
          <a:xfrm>
            <a:off x="1337935" y="3609334"/>
            <a:ext cx="6552728" cy="646331"/>
          </a:xfrm>
          <a:prstGeom prst="rect">
            <a:avLst/>
          </a:prstGeom>
          <a:noFill/>
        </p:spPr>
        <p:txBody>
          <a:bodyPr wrap="square" rtlCol="0">
            <a:spAutoFit/>
          </a:bodyPr>
          <a:lstStyle/>
          <a:p>
            <a:r>
              <a:rPr lang="sv-SE" dirty="0" smtClean="0"/>
              <a:t>Bygger på Socialstyrelsens och Psykiatriska föreningens arbete med att kategorisera åtgärder</a:t>
            </a:r>
            <a:endParaRPr lang="sv-SE" dirty="0"/>
          </a:p>
        </p:txBody>
      </p:sp>
      <p:pic>
        <p:nvPicPr>
          <p:cNvPr id="16386" name="Picture 2" descr="C:\Users\bear0002\Pictures\UBATtxt_sto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797152"/>
            <a:ext cx="1614050" cy="1272213"/>
          </a:xfrm>
          <a:prstGeom prst="rect">
            <a:avLst/>
          </a:prstGeom>
          <a:noFill/>
          <a:extLst>
            <a:ext uri="{909E8E84-426E-40DD-AFC4-6F175D3DCCD1}">
              <a14:hiddenFill xmlns:a14="http://schemas.microsoft.com/office/drawing/2010/main">
                <a:solidFill>
                  <a:srgbClr val="FFFFFF"/>
                </a:solidFill>
              </a14:hiddenFill>
            </a:ext>
          </a:extLst>
        </p:spPr>
      </p:pic>
      <p:sp>
        <p:nvSpPr>
          <p:cNvPr id="5" name="Rektangel 4"/>
          <p:cNvSpPr/>
          <p:nvPr/>
        </p:nvSpPr>
        <p:spPr>
          <a:xfrm>
            <a:off x="2760168" y="764704"/>
            <a:ext cx="2521459" cy="1323439"/>
          </a:xfrm>
          <a:prstGeom prst="rect">
            <a:avLst/>
          </a:prstGeom>
          <a:noFill/>
        </p:spPr>
        <p:txBody>
          <a:bodyPr wrap="none" lIns="91440" tIns="45720" rIns="91440" bIns="45720">
            <a:spAutoFit/>
          </a:bodyPr>
          <a:lstStyle/>
          <a:p>
            <a:pPr algn="ctr"/>
            <a:r>
              <a:rPr lang="sv-SE" sz="80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UBÅT</a:t>
            </a:r>
            <a:endParaRPr lang="sv-SE" sz="80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544146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Ta en tur med Ubåt på </a:t>
            </a:r>
            <a:r>
              <a:rPr lang="sv-SE" dirty="0" smtClean="0">
                <a:hlinkClick r:id="rId2"/>
              </a:rPr>
              <a:t>nätet</a:t>
            </a:r>
            <a:endParaRPr lang="sv-SE" dirty="0"/>
          </a:p>
        </p:txBody>
      </p:sp>
    </p:spTree>
    <p:extLst>
      <p:ext uri="{BB962C8B-B14F-4D97-AF65-F5344CB8AC3E}">
        <p14:creationId xmlns:p14="http://schemas.microsoft.com/office/powerpoint/2010/main" val="4192344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3"/>
          <p:cNvSpPr/>
          <p:nvPr/>
        </p:nvSpPr>
        <p:spPr>
          <a:xfrm>
            <a:off x="827584" y="3573016"/>
            <a:ext cx="1944216" cy="12961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black"/>
                </a:solidFill>
              </a:rPr>
              <a:t>ASI-Grund</a:t>
            </a:r>
          </a:p>
          <a:p>
            <a:r>
              <a:rPr lang="sv-SE" sz="1400" dirty="0" smtClean="0">
                <a:solidFill>
                  <a:prstClr val="black"/>
                </a:solidFill>
              </a:rPr>
              <a:t>Kartläggning</a:t>
            </a:r>
          </a:p>
          <a:p>
            <a:r>
              <a:rPr lang="sv-SE" sz="1100" dirty="0" smtClean="0">
                <a:solidFill>
                  <a:prstClr val="black"/>
                </a:solidFill>
              </a:rPr>
              <a:t>Bakgrund 	Problem</a:t>
            </a:r>
          </a:p>
          <a:p>
            <a:endParaRPr lang="sv-SE" sz="1100" dirty="0" smtClean="0">
              <a:solidFill>
                <a:prstClr val="black"/>
              </a:solidFill>
            </a:endParaRPr>
          </a:p>
        </p:txBody>
      </p:sp>
      <p:sp>
        <p:nvSpPr>
          <p:cNvPr id="5" name="Rektangel med rundade hörn 4"/>
          <p:cNvSpPr/>
          <p:nvPr/>
        </p:nvSpPr>
        <p:spPr>
          <a:xfrm>
            <a:off x="5580112" y="3573016"/>
            <a:ext cx="2016224"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black"/>
                </a:solidFill>
              </a:rPr>
              <a:t>ASI-Uppföljning</a:t>
            </a:r>
          </a:p>
          <a:p>
            <a:r>
              <a:rPr lang="sv-SE" sz="1400" dirty="0" smtClean="0">
                <a:solidFill>
                  <a:prstClr val="black"/>
                </a:solidFill>
              </a:rPr>
              <a:t>	</a:t>
            </a:r>
            <a:r>
              <a:rPr lang="sv-SE" sz="1100" dirty="0" smtClean="0">
                <a:solidFill>
                  <a:prstClr val="black"/>
                </a:solidFill>
              </a:rPr>
              <a:t>Problem</a:t>
            </a:r>
          </a:p>
          <a:p>
            <a:r>
              <a:rPr lang="sv-SE" sz="1100" dirty="0" smtClean="0">
                <a:solidFill>
                  <a:prstClr val="black"/>
                </a:solidFill>
              </a:rPr>
              <a:t>	</a:t>
            </a:r>
          </a:p>
        </p:txBody>
      </p:sp>
      <p:sp>
        <p:nvSpPr>
          <p:cNvPr id="6" name="Rektangel med rundade hörn 5"/>
          <p:cNvSpPr/>
          <p:nvPr/>
        </p:nvSpPr>
        <p:spPr>
          <a:xfrm>
            <a:off x="3101685" y="1722800"/>
            <a:ext cx="1800200" cy="10441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prstClr val="black"/>
                </a:solidFill>
              </a:rPr>
              <a:t>UBÅT</a:t>
            </a:r>
          </a:p>
          <a:p>
            <a:pPr algn="ctr"/>
            <a:r>
              <a:rPr lang="sv-SE" sz="1200" dirty="0" smtClean="0">
                <a:solidFill>
                  <a:prstClr val="black"/>
                </a:solidFill>
              </a:rPr>
              <a:t>Uppföljning och beskrivning av åtgärder Ex. 12-steg</a:t>
            </a:r>
            <a:endParaRPr lang="sv-SE" sz="1200" dirty="0">
              <a:solidFill>
                <a:prstClr val="black"/>
              </a:solidFill>
            </a:endParaRPr>
          </a:p>
        </p:txBody>
      </p:sp>
      <p:cxnSp>
        <p:nvCxnSpPr>
          <p:cNvPr id="8" name="Rak 7"/>
          <p:cNvCxnSpPr/>
          <p:nvPr/>
        </p:nvCxnSpPr>
        <p:spPr>
          <a:xfrm>
            <a:off x="3131840" y="4185084"/>
            <a:ext cx="2232248" cy="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flipH="1">
            <a:off x="1907704" y="2708920"/>
            <a:ext cx="1080120" cy="72008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5112060" y="2708920"/>
            <a:ext cx="1260140" cy="720080"/>
          </a:xfrm>
          <a:prstGeom prst="line">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1144033" y="2766917"/>
            <a:ext cx="1552413" cy="307777"/>
          </a:xfrm>
          <a:prstGeom prst="rect">
            <a:avLst/>
          </a:prstGeom>
          <a:noFill/>
        </p:spPr>
        <p:txBody>
          <a:bodyPr wrap="none" rtlCol="0">
            <a:spAutoFit/>
          </a:bodyPr>
          <a:lstStyle/>
          <a:p>
            <a:r>
              <a:rPr lang="sv-SE" sz="1400" dirty="0" smtClean="0">
                <a:solidFill>
                  <a:prstClr val="black"/>
                </a:solidFill>
              </a:rPr>
              <a:t>Vilka får åtgärden?</a:t>
            </a:r>
            <a:endParaRPr lang="sv-SE" sz="1400" dirty="0">
              <a:solidFill>
                <a:prstClr val="black"/>
              </a:solidFill>
            </a:endParaRPr>
          </a:p>
        </p:txBody>
      </p:sp>
      <p:sp>
        <p:nvSpPr>
          <p:cNvPr id="17" name="textruta 16"/>
          <p:cNvSpPr txBox="1"/>
          <p:nvPr/>
        </p:nvSpPr>
        <p:spPr>
          <a:xfrm>
            <a:off x="5742130" y="2822158"/>
            <a:ext cx="2197333" cy="307777"/>
          </a:xfrm>
          <a:prstGeom prst="rect">
            <a:avLst/>
          </a:prstGeom>
          <a:noFill/>
        </p:spPr>
        <p:txBody>
          <a:bodyPr wrap="none" rtlCol="0">
            <a:spAutoFit/>
          </a:bodyPr>
          <a:lstStyle/>
          <a:p>
            <a:r>
              <a:rPr lang="sv-SE" sz="1400" dirty="0" smtClean="0">
                <a:solidFill>
                  <a:prstClr val="black"/>
                </a:solidFill>
              </a:rPr>
              <a:t>Vilka resultat har åtgärden?</a:t>
            </a:r>
            <a:endParaRPr lang="sv-SE" sz="1400" dirty="0">
              <a:solidFill>
                <a:prstClr val="black"/>
              </a:solidFill>
            </a:endParaRPr>
          </a:p>
        </p:txBody>
      </p:sp>
      <p:sp>
        <p:nvSpPr>
          <p:cNvPr id="18" name="textruta 17"/>
          <p:cNvSpPr txBox="1"/>
          <p:nvPr/>
        </p:nvSpPr>
        <p:spPr>
          <a:xfrm>
            <a:off x="1347626" y="180904"/>
            <a:ext cx="5445761" cy="1138773"/>
          </a:xfrm>
          <a:prstGeom prst="rect">
            <a:avLst/>
          </a:prstGeom>
          <a:noFill/>
        </p:spPr>
        <p:txBody>
          <a:bodyPr wrap="square" rtlCol="0">
            <a:spAutoFit/>
          </a:bodyPr>
          <a:lstStyle/>
          <a:p>
            <a:pPr algn="ctr"/>
            <a:r>
              <a:rPr lang="sv-SE" sz="3200" dirty="0" smtClean="0">
                <a:solidFill>
                  <a:prstClr val="black"/>
                </a:solidFill>
              </a:rPr>
              <a:t>ASI och UBÅT</a:t>
            </a:r>
          </a:p>
          <a:p>
            <a:pPr algn="ctr"/>
            <a:r>
              <a:rPr lang="sv-SE" dirty="0" smtClean="0">
                <a:solidFill>
                  <a:prstClr val="black"/>
                </a:solidFill>
              </a:rPr>
              <a:t> </a:t>
            </a:r>
            <a:r>
              <a:rPr lang="sv-SE" dirty="0">
                <a:solidFill>
                  <a:prstClr val="black"/>
                </a:solidFill>
              </a:rPr>
              <a:t>E</a:t>
            </a:r>
            <a:r>
              <a:rPr lang="sv-SE" dirty="0" smtClean="0">
                <a:solidFill>
                  <a:prstClr val="black"/>
                </a:solidFill>
              </a:rPr>
              <a:t>tt system för kartläggning, uppföljning och utvärdering</a:t>
            </a:r>
          </a:p>
          <a:p>
            <a:pPr algn="ctr"/>
            <a:endParaRPr lang="sv-SE" dirty="0">
              <a:solidFill>
                <a:prstClr val="black"/>
              </a:solidFill>
            </a:endParaRPr>
          </a:p>
        </p:txBody>
      </p:sp>
      <p:sp>
        <p:nvSpPr>
          <p:cNvPr id="19" name="textruta 18"/>
          <p:cNvSpPr txBox="1"/>
          <p:nvPr/>
        </p:nvSpPr>
        <p:spPr>
          <a:xfrm>
            <a:off x="3203848" y="3682479"/>
            <a:ext cx="2497699" cy="338554"/>
          </a:xfrm>
          <a:prstGeom prst="rect">
            <a:avLst/>
          </a:prstGeom>
          <a:noFill/>
        </p:spPr>
        <p:txBody>
          <a:bodyPr wrap="square" rtlCol="0">
            <a:spAutoFit/>
          </a:bodyPr>
          <a:lstStyle/>
          <a:p>
            <a:r>
              <a:rPr lang="sv-SE" sz="1600" dirty="0" smtClean="0">
                <a:solidFill>
                  <a:prstClr val="black"/>
                </a:solidFill>
              </a:rPr>
              <a:t>Förändring av problem</a:t>
            </a:r>
            <a:endParaRPr lang="sv-SE" sz="1600" dirty="0">
              <a:solidFill>
                <a:prstClr val="black"/>
              </a:solidFill>
            </a:endParaRPr>
          </a:p>
        </p:txBody>
      </p:sp>
      <p:sp>
        <p:nvSpPr>
          <p:cNvPr id="3" name="textruta 2"/>
          <p:cNvSpPr txBox="1"/>
          <p:nvPr/>
        </p:nvSpPr>
        <p:spPr>
          <a:xfrm>
            <a:off x="5369889" y="1863122"/>
            <a:ext cx="1135247" cy="415498"/>
          </a:xfrm>
          <a:prstGeom prst="rect">
            <a:avLst/>
          </a:prstGeom>
          <a:noFill/>
        </p:spPr>
        <p:txBody>
          <a:bodyPr wrap="none" rtlCol="0">
            <a:spAutoFit/>
          </a:bodyPr>
          <a:lstStyle/>
          <a:p>
            <a:r>
              <a:rPr lang="sv-SE" sz="1050" dirty="0" smtClean="0"/>
              <a:t>Brukarupplevelse</a:t>
            </a:r>
            <a:br>
              <a:rPr lang="sv-SE" sz="1050" dirty="0" smtClean="0"/>
            </a:br>
            <a:r>
              <a:rPr lang="sv-SE" sz="1050" dirty="0" smtClean="0"/>
              <a:t>kvalitet</a:t>
            </a:r>
            <a:endParaRPr lang="sv-SE" sz="1050" dirty="0"/>
          </a:p>
        </p:txBody>
      </p:sp>
      <p:sp>
        <p:nvSpPr>
          <p:cNvPr id="13" name="Uppåtböjd 12"/>
          <p:cNvSpPr/>
          <p:nvPr/>
        </p:nvSpPr>
        <p:spPr>
          <a:xfrm rot="10800000">
            <a:off x="4572000" y="1484784"/>
            <a:ext cx="1170130" cy="23801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14" name="Ellips 13"/>
          <p:cNvSpPr/>
          <p:nvPr/>
        </p:nvSpPr>
        <p:spPr>
          <a:xfrm>
            <a:off x="6228184" y="1603791"/>
            <a:ext cx="936104" cy="55900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p:cNvSpPr txBox="1"/>
          <p:nvPr/>
        </p:nvSpPr>
        <p:spPr>
          <a:xfrm>
            <a:off x="6290331" y="1736164"/>
            <a:ext cx="873957" cy="253916"/>
          </a:xfrm>
          <a:prstGeom prst="rect">
            <a:avLst/>
          </a:prstGeom>
          <a:noFill/>
        </p:spPr>
        <p:txBody>
          <a:bodyPr wrap="none" rtlCol="0">
            <a:spAutoFit/>
          </a:bodyPr>
          <a:lstStyle/>
          <a:p>
            <a:r>
              <a:rPr lang="sv-SE" sz="1050" dirty="0" smtClean="0"/>
              <a:t>Handläggare</a:t>
            </a:r>
            <a:endParaRPr lang="sv-SE" sz="1050" dirty="0"/>
          </a:p>
        </p:txBody>
      </p:sp>
      <p:sp>
        <p:nvSpPr>
          <p:cNvPr id="2" name="Ellips 1"/>
          <p:cNvSpPr/>
          <p:nvPr/>
        </p:nvSpPr>
        <p:spPr>
          <a:xfrm>
            <a:off x="5364088" y="1722800"/>
            <a:ext cx="1095724" cy="626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Uppåtböjd 19"/>
          <p:cNvSpPr/>
          <p:nvPr/>
        </p:nvSpPr>
        <p:spPr>
          <a:xfrm rot="10800000">
            <a:off x="4644008" y="1357558"/>
            <a:ext cx="1944216" cy="36524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7" name="textruta 6"/>
          <p:cNvSpPr txBox="1"/>
          <p:nvPr/>
        </p:nvSpPr>
        <p:spPr>
          <a:xfrm>
            <a:off x="3620843" y="4283729"/>
            <a:ext cx="1232069" cy="523220"/>
          </a:xfrm>
          <a:prstGeom prst="rect">
            <a:avLst/>
          </a:prstGeom>
          <a:noFill/>
        </p:spPr>
        <p:txBody>
          <a:bodyPr wrap="none" rtlCol="0">
            <a:spAutoFit/>
          </a:bodyPr>
          <a:lstStyle/>
          <a:p>
            <a:r>
              <a:rPr lang="sv-SE" sz="1400" dirty="0" smtClean="0"/>
              <a:t>Bättre - Sämre</a:t>
            </a:r>
          </a:p>
          <a:p>
            <a:r>
              <a:rPr lang="sv-SE" sz="1400" dirty="0" smtClean="0"/>
              <a:t>Problemfri</a:t>
            </a:r>
            <a:endParaRPr lang="sv-SE" sz="1400" dirty="0"/>
          </a:p>
        </p:txBody>
      </p:sp>
      <p:sp>
        <p:nvSpPr>
          <p:cNvPr id="22" name="Rektangel med rundade hörn 21"/>
          <p:cNvSpPr/>
          <p:nvPr/>
        </p:nvSpPr>
        <p:spPr>
          <a:xfrm>
            <a:off x="3101685" y="5455812"/>
            <a:ext cx="2016224" cy="1224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100" dirty="0" smtClean="0"/>
              <a:t>Sker </a:t>
            </a:r>
            <a:r>
              <a:rPr lang="sv-SE" sz="1100" dirty="0"/>
              <a:t>genom </a:t>
            </a:r>
            <a:r>
              <a:rPr lang="sv-SE" sz="1100" dirty="0" smtClean="0"/>
              <a:t>ed </a:t>
            </a:r>
            <a:r>
              <a:rPr lang="sv-SE" sz="1100" dirty="0"/>
              <a:t>de som inte fått åtgärden eller andra åtgärder</a:t>
            </a:r>
          </a:p>
        </p:txBody>
      </p:sp>
      <p:sp>
        <p:nvSpPr>
          <p:cNvPr id="21" name="textruta 20"/>
          <p:cNvSpPr txBox="1"/>
          <p:nvPr/>
        </p:nvSpPr>
        <p:spPr>
          <a:xfrm>
            <a:off x="3282694" y="5592666"/>
            <a:ext cx="1930539" cy="1015663"/>
          </a:xfrm>
          <a:prstGeom prst="rect">
            <a:avLst/>
          </a:prstGeom>
          <a:noFill/>
        </p:spPr>
        <p:txBody>
          <a:bodyPr wrap="square" rtlCol="0">
            <a:spAutoFit/>
          </a:bodyPr>
          <a:lstStyle/>
          <a:p>
            <a:r>
              <a:rPr lang="sv-SE" dirty="0" smtClean="0"/>
              <a:t>Utvärdering</a:t>
            </a:r>
          </a:p>
          <a:p>
            <a:r>
              <a:rPr lang="sv-SE" sz="1400" dirty="0" smtClean="0"/>
              <a:t>Jämförelser</a:t>
            </a:r>
            <a:r>
              <a:rPr lang="sv-SE" sz="1400" dirty="0"/>
              <a:t> </a:t>
            </a:r>
            <a:r>
              <a:rPr lang="sv-SE" sz="1400" dirty="0" smtClean="0"/>
              <a:t>mellan åtgärder, ex 12-steg vs KBT</a:t>
            </a:r>
          </a:p>
        </p:txBody>
      </p:sp>
      <p:cxnSp>
        <p:nvCxnSpPr>
          <p:cNvPr id="29" name="Rak pil 28"/>
          <p:cNvCxnSpPr/>
          <p:nvPr/>
        </p:nvCxnSpPr>
        <p:spPr>
          <a:xfrm>
            <a:off x="1907704" y="5022393"/>
            <a:ext cx="1080120" cy="10011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flipH="1">
            <a:off x="5298918" y="4941168"/>
            <a:ext cx="1073282" cy="10823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30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6" grpId="0"/>
      <p:bldP spid="17" grpId="0"/>
      <p:bldP spid="19" grpId="0"/>
      <p:bldP spid="3" grpId="0"/>
      <p:bldP spid="13" grpId="0" animBg="1"/>
      <p:bldP spid="14" grpId="0" animBg="1"/>
      <p:bldP spid="15" grpId="0"/>
      <p:bldP spid="2" grpId="0" animBg="1"/>
      <p:bldP spid="20" grpId="0" animBg="1"/>
      <p:bldP spid="7" grpId="0"/>
      <p:bldP spid="22" grpId="0" animBg="1"/>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1268760"/>
            <a:ext cx="7772400" cy="1470025"/>
          </a:xfrm>
        </p:spPr>
        <p:txBody>
          <a:bodyPr>
            <a:normAutofit fontScale="90000"/>
          </a:bodyPr>
          <a:lstStyle/>
          <a:p>
            <a:r>
              <a:rPr lang="sv-SE" dirty="0" smtClean="0"/>
              <a:t>UBÅT </a:t>
            </a:r>
            <a:br>
              <a:rPr lang="sv-SE" dirty="0" smtClean="0"/>
            </a:br>
            <a:r>
              <a:rPr lang="sv-SE" dirty="0" smtClean="0"/>
              <a:t>resultat från en testperiod på 1 år (maj 2014)</a:t>
            </a:r>
            <a:br>
              <a:rPr lang="sv-SE" dirty="0" smtClean="0"/>
            </a:br>
            <a:endParaRPr lang="sv-SE" sz="1800" dirty="0"/>
          </a:p>
        </p:txBody>
      </p:sp>
      <p:sp>
        <p:nvSpPr>
          <p:cNvPr id="3" name="Underrubrik 2"/>
          <p:cNvSpPr>
            <a:spLocks noGrp="1"/>
          </p:cNvSpPr>
          <p:nvPr>
            <p:ph type="subTitle" idx="1"/>
          </p:nvPr>
        </p:nvSpPr>
        <p:spPr>
          <a:xfrm>
            <a:off x="1403648" y="3356992"/>
            <a:ext cx="6400800" cy="2952328"/>
          </a:xfrm>
        </p:spPr>
        <p:txBody>
          <a:bodyPr>
            <a:normAutofit/>
          </a:bodyPr>
          <a:lstStyle/>
          <a:p>
            <a:r>
              <a:rPr lang="sv-SE" b="1" dirty="0" smtClean="0"/>
              <a:t>32 Kommuner</a:t>
            </a:r>
          </a:p>
          <a:p>
            <a:r>
              <a:rPr lang="sv-SE" b="1" dirty="0" smtClean="0"/>
              <a:t>958 Åtgärder</a:t>
            </a:r>
          </a:p>
          <a:p>
            <a:r>
              <a:rPr lang="sv-SE" b="1" dirty="0" smtClean="0"/>
              <a:t>416 Klienter</a:t>
            </a:r>
          </a:p>
          <a:p>
            <a:endParaRPr lang="sv-SE" b="1" dirty="0" smtClean="0"/>
          </a:p>
          <a:p>
            <a:endParaRPr lang="sv-SE" dirty="0"/>
          </a:p>
          <a:p>
            <a:endParaRPr lang="sv-SE" dirty="0"/>
          </a:p>
        </p:txBody>
      </p:sp>
    </p:spTree>
    <p:extLst>
      <p:ext uri="{BB962C8B-B14F-4D97-AF65-F5344CB8AC3E}">
        <p14:creationId xmlns:p14="http://schemas.microsoft.com/office/powerpoint/2010/main" val="3972884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a:xfrm>
            <a:off x="179512" y="1600200"/>
            <a:ext cx="8784976" cy="4525963"/>
          </a:xfrm>
        </p:spPr>
        <p:txBody>
          <a:bodyPr>
            <a:normAutofit lnSpcReduction="10000"/>
          </a:bodyPr>
          <a:lstStyle/>
          <a:p>
            <a:r>
              <a:rPr lang="sv-SE" dirty="0" smtClean="0"/>
              <a:t>Forskningsprojektet ”Referensmaterial till ASI” samlade in data från 50 enheter 2005-2008.</a:t>
            </a:r>
          </a:p>
          <a:p>
            <a:r>
              <a:rPr lang="sv-SE" dirty="0" smtClean="0"/>
              <a:t>Databasen ASI08,  med 14000 intervjuer, analyserades i en rapport till </a:t>
            </a:r>
            <a:r>
              <a:rPr lang="sv-SE" dirty="0" err="1" smtClean="0"/>
              <a:t>Missbruksutred-ningen</a:t>
            </a:r>
            <a:r>
              <a:rPr lang="sv-SE" dirty="0"/>
              <a:t> </a:t>
            </a:r>
            <a:r>
              <a:rPr lang="sv-SE" dirty="0" smtClean="0"/>
              <a:t>2011 </a:t>
            </a:r>
          </a:p>
          <a:p>
            <a:r>
              <a:rPr lang="sv-SE" dirty="0" smtClean="0"/>
              <a:t>Nu arbetar A&amp;A tillsammans med R&amp;K för att ta fram dagsaktuella resultat och datoriserade rapporter för återkoppling till mer än 200 missbruksenheter (Net-analys)</a:t>
            </a: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fontScale="90000"/>
          </a:bodyPr>
          <a:lstStyle/>
          <a:p>
            <a:r>
              <a:rPr lang="sv-SE" dirty="0"/>
              <a:t>4</a:t>
            </a:r>
            <a:r>
              <a:rPr lang="sv-SE" dirty="0" smtClean="0"/>
              <a:t>5 % av klienterna får mer än en åtgärd</a:t>
            </a:r>
            <a:endParaRPr lang="sv-SE" dirty="0"/>
          </a:p>
        </p:txBody>
      </p:sp>
      <p:sp>
        <p:nvSpPr>
          <p:cNvPr id="7" name="textruta 6"/>
          <p:cNvSpPr txBox="1"/>
          <p:nvPr/>
        </p:nvSpPr>
        <p:spPr>
          <a:xfrm>
            <a:off x="755576" y="1232972"/>
            <a:ext cx="349776" cy="369332"/>
          </a:xfrm>
          <a:prstGeom prst="rect">
            <a:avLst/>
          </a:prstGeom>
          <a:noFill/>
        </p:spPr>
        <p:txBody>
          <a:bodyPr wrap="none" rtlCol="0">
            <a:spAutoFit/>
          </a:bodyPr>
          <a:lstStyle/>
          <a:p>
            <a:r>
              <a:rPr lang="sv-SE" dirty="0" smtClean="0"/>
              <a:t>%</a:t>
            </a:r>
            <a:endParaRPr lang="sv-SE" dirty="0"/>
          </a:p>
        </p:txBody>
      </p:sp>
      <p:graphicFrame>
        <p:nvGraphicFramePr>
          <p:cNvPr id="6" name="Diagram 5"/>
          <p:cNvGraphicFramePr>
            <a:graphicFrameLocks/>
          </p:cNvGraphicFramePr>
          <p:nvPr>
            <p:extLst>
              <p:ext uri="{D42A27DB-BD31-4B8C-83A1-F6EECF244321}">
                <p14:modId xmlns:p14="http://schemas.microsoft.com/office/powerpoint/2010/main" val="340311823"/>
              </p:ext>
            </p:extLst>
          </p:nvPr>
        </p:nvGraphicFramePr>
        <p:xfrm>
          <a:off x="457200" y="1770184"/>
          <a:ext cx="8075240" cy="4827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0923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Typ av verksamhet där åtgärderna genomförs</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5624701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ruta 2"/>
          <p:cNvSpPr txBox="1"/>
          <p:nvPr/>
        </p:nvSpPr>
        <p:spPr>
          <a:xfrm>
            <a:off x="611560" y="1404786"/>
            <a:ext cx="2221506" cy="369332"/>
          </a:xfrm>
          <a:prstGeom prst="rect">
            <a:avLst/>
          </a:prstGeom>
          <a:noFill/>
        </p:spPr>
        <p:txBody>
          <a:bodyPr wrap="none" rtlCol="0">
            <a:spAutoFit/>
          </a:bodyPr>
          <a:lstStyle/>
          <a:p>
            <a:r>
              <a:rPr lang="sv-SE" dirty="0" smtClean="0"/>
              <a:t>Andel av alla åtgärder</a:t>
            </a:r>
            <a:endParaRPr lang="sv-SE" dirty="0"/>
          </a:p>
        </p:txBody>
      </p:sp>
      <p:cxnSp>
        <p:nvCxnSpPr>
          <p:cNvPr id="6" name="Rak 5"/>
          <p:cNvCxnSpPr/>
          <p:nvPr/>
        </p:nvCxnSpPr>
        <p:spPr>
          <a:xfrm>
            <a:off x="7020272" y="3717032"/>
            <a:ext cx="0" cy="20882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fontScale="90000"/>
          </a:bodyPr>
          <a:lstStyle/>
          <a:p>
            <a:r>
              <a:rPr lang="sv-SE" dirty="0" smtClean="0"/>
              <a:t>Åtgärder fördelade på huvudkategorier</a:t>
            </a:r>
            <a:endParaRPr lang="sv-SE" dirty="0"/>
          </a:p>
        </p:txBody>
      </p:sp>
      <p:graphicFrame>
        <p:nvGraphicFramePr>
          <p:cNvPr id="5" name="Diagram 4"/>
          <p:cNvGraphicFramePr>
            <a:graphicFrameLocks/>
          </p:cNvGraphicFramePr>
          <p:nvPr>
            <p:extLst>
              <p:ext uri="{D42A27DB-BD31-4B8C-83A1-F6EECF244321}">
                <p14:modId xmlns:p14="http://schemas.microsoft.com/office/powerpoint/2010/main" val="2130374582"/>
              </p:ext>
            </p:extLst>
          </p:nvPr>
        </p:nvGraphicFramePr>
        <p:xfrm>
          <a:off x="1043608" y="2057400"/>
          <a:ext cx="7056784" cy="40358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p:cNvSpPr txBox="1"/>
          <p:nvPr/>
        </p:nvSpPr>
        <p:spPr>
          <a:xfrm>
            <a:off x="899592" y="1628800"/>
            <a:ext cx="2221506" cy="369332"/>
          </a:xfrm>
          <a:prstGeom prst="rect">
            <a:avLst/>
          </a:prstGeom>
          <a:noFill/>
        </p:spPr>
        <p:txBody>
          <a:bodyPr wrap="none" rtlCol="0">
            <a:spAutoFit/>
          </a:bodyPr>
          <a:lstStyle/>
          <a:p>
            <a:r>
              <a:rPr lang="sv-SE" dirty="0" smtClean="0"/>
              <a:t>Andel av alla åtgärder</a:t>
            </a:r>
            <a:endParaRPr lang="sv-SE" dirty="0"/>
          </a:p>
        </p:txBody>
      </p:sp>
    </p:spTree>
    <p:extLst>
      <p:ext uri="{BB962C8B-B14F-4D97-AF65-F5344CB8AC3E}">
        <p14:creationId xmlns:p14="http://schemas.microsoft.com/office/powerpoint/2010/main" val="1964206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Genomsnittsålder för olika åtgärder</a:t>
            </a:r>
            <a:endParaRPr lang="sv-SE" dirty="0"/>
          </a:p>
        </p:txBody>
      </p:sp>
      <p:graphicFrame>
        <p:nvGraphicFramePr>
          <p:cNvPr id="4" name="Platshållare för innehåll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11560" y="1340768"/>
            <a:ext cx="688009" cy="369332"/>
          </a:xfrm>
          <a:prstGeom prst="rect">
            <a:avLst/>
          </a:prstGeom>
          <a:noFill/>
        </p:spPr>
        <p:txBody>
          <a:bodyPr wrap="none" rtlCol="0">
            <a:spAutoFit/>
          </a:bodyPr>
          <a:lstStyle/>
          <a:p>
            <a:r>
              <a:rPr lang="sv-SE" dirty="0" smtClean="0"/>
              <a:t>Ålder</a:t>
            </a:r>
            <a:endParaRPr lang="sv-SE" dirty="0"/>
          </a:p>
        </p:txBody>
      </p:sp>
    </p:spTree>
    <p:extLst>
      <p:ext uri="{BB962C8B-B14F-4D97-AF65-F5344CB8AC3E}">
        <p14:creationId xmlns:p14="http://schemas.microsoft.com/office/powerpoint/2010/main" val="748897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38309" y="1"/>
            <a:ext cx="7886700" cy="1325563"/>
          </a:xfrm>
        </p:spPr>
        <p:txBody>
          <a:bodyPr>
            <a:normAutofit/>
          </a:bodyPr>
          <a:lstStyle/>
          <a:p>
            <a:r>
              <a:rPr lang="sv-SE" dirty="0" smtClean="0"/>
              <a:t>Vanligaste enskilda åtgärderna </a:t>
            </a:r>
            <a:br>
              <a:rPr lang="sv-SE" dirty="0" smtClean="0"/>
            </a:br>
            <a:r>
              <a:rPr lang="sv-SE" sz="2400" dirty="0" smtClean="0"/>
              <a:t>(% av alla åtgärder)</a:t>
            </a:r>
            <a:endParaRPr lang="sv-SE" sz="2400" dirty="0"/>
          </a:p>
        </p:txBody>
      </p:sp>
      <p:graphicFrame>
        <p:nvGraphicFramePr>
          <p:cNvPr id="3" name="Diagram 2"/>
          <p:cNvGraphicFramePr>
            <a:graphicFrameLocks/>
          </p:cNvGraphicFramePr>
          <p:nvPr>
            <p:extLst>
              <p:ext uri="{D42A27DB-BD31-4B8C-83A1-F6EECF244321}">
                <p14:modId xmlns:p14="http://schemas.microsoft.com/office/powerpoint/2010/main" val="898620315"/>
              </p:ext>
            </p:extLst>
          </p:nvPr>
        </p:nvGraphicFramePr>
        <p:xfrm>
          <a:off x="1259632" y="1124744"/>
          <a:ext cx="6264696" cy="55379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95690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Uppföljning:</a:t>
            </a:r>
            <a:br>
              <a:rPr lang="sv-SE" dirty="0" smtClean="0"/>
            </a:br>
            <a:r>
              <a:rPr lang="sv-SE" dirty="0" smtClean="0"/>
              <a:t>Brukar- och handläggarskattningar</a:t>
            </a:r>
            <a:endParaRPr lang="sv-SE" dirty="0"/>
          </a:p>
        </p:txBody>
      </p:sp>
      <p:sp>
        <p:nvSpPr>
          <p:cNvPr id="3" name="Platshållare för innehåll 2"/>
          <p:cNvSpPr>
            <a:spLocks noGrp="1"/>
          </p:cNvSpPr>
          <p:nvPr>
            <p:ph idx="1"/>
          </p:nvPr>
        </p:nvSpPr>
        <p:spPr/>
        <p:txBody>
          <a:bodyPr/>
          <a:lstStyle/>
          <a:p>
            <a:r>
              <a:rPr lang="sv-SE" dirty="0" smtClean="0"/>
              <a:t>Skala mellan 1 och 10.</a:t>
            </a:r>
          </a:p>
          <a:p>
            <a:r>
              <a:rPr lang="sv-SE" dirty="0" smtClean="0"/>
              <a:t>7-10 = höga positiva skattningar.</a:t>
            </a:r>
          </a:p>
          <a:p>
            <a:r>
              <a:rPr lang="sv-SE" dirty="0" smtClean="0"/>
              <a:t>Vi visar procentandel positiva skattningar.</a:t>
            </a:r>
            <a:endParaRPr lang="sv-SE"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noGrp="1"/>
          </p:cNvGraphicFramePr>
          <p:nvPr>
            <p:extLst>
              <p:ext uri="{D42A27DB-BD31-4B8C-83A1-F6EECF244321}">
                <p14:modId xmlns:p14="http://schemas.microsoft.com/office/powerpoint/2010/main" val="2415986097"/>
              </p:ext>
            </p:extLst>
          </p:nvPr>
        </p:nvGraphicFramePr>
        <p:xfrm>
          <a:off x="827584" y="1809468"/>
          <a:ext cx="6936667" cy="4797980"/>
        </p:xfrm>
        <a:graphic>
          <a:graphicData uri="http://schemas.openxmlformats.org/drawingml/2006/chart">
            <c:chart xmlns:c="http://schemas.openxmlformats.org/drawingml/2006/chart" xmlns:r="http://schemas.openxmlformats.org/officeDocument/2006/relationships" r:id="rId2"/>
          </a:graphicData>
        </a:graphic>
      </p:graphicFrame>
      <p:sp>
        <p:nvSpPr>
          <p:cNvPr id="7" name="Rubrik 6"/>
          <p:cNvSpPr>
            <a:spLocks noGrp="1"/>
          </p:cNvSpPr>
          <p:nvPr>
            <p:ph type="title"/>
          </p:nvPr>
        </p:nvSpPr>
        <p:spPr/>
        <p:txBody>
          <a:bodyPr>
            <a:normAutofit fontScale="90000"/>
          </a:bodyPr>
          <a:lstStyle/>
          <a:p>
            <a:r>
              <a:rPr lang="sv-SE" dirty="0" smtClean="0"/>
              <a:t>Brukarskattningar av alla åtgärder</a:t>
            </a:r>
            <a:br>
              <a:rPr lang="sv-SE" dirty="0" smtClean="0"/>
            </a:br>
            <a:r>
              <a:rPr lang="sv-SE" sz="2800" dirty="0" smtClean="0"/>
              <a:t>N=142 skattade åtgärder</a:t>
            </a:r>
            <a:endParaRPr lang="sv-SE" sz="2800" dirty="0"/>
          </a:p>
        </p:txBody>
      </p:sp>
      <p:sp>
        <p:nvSpPr>
          <p:cNvPr id="3" name="textruta 2"/>
          <p:cNvSpPr txBox="1"/>
          <p:nvPr/>
        </p:nvSpPr>
        <p:spPr>
          <a:xfrm>
            <a:off x="755576" y="1417638"/>
            <a:ext cx="1241558" cy="369332"/>
          </a:xfrm>
          <a:prstGeom prst="rect">
            <a:avLst/>
          </a:prstGeom>
          <a:noFill/>
        </p:spPr>
        <p:txBody>
          <a:bodyPr wrap="none" rtlCol="0">
            <a:spAutoFit/>
          </a:bodyPr>
          <a:lstStyle/>
          <a:p>
            <a:r>
              <a:rPr lang="sv-SE" dirty="0" smtClean="0"/>
              <a:t>Andel höga</a:t>
            </a:r>
            <a:endParaRPr lang="sv-SE" dirty="0"/>
          </a:p>
        </p:txBody>
      </p:sp>
    </p:spTree>
    <p:extLst>
      <p:ext uri="{BB962C8B-B14F-4D97-AF65-F5344CB8AC3E}">
        <p14:creationId xmlns:p14="http://schemas.microsoft.com/office/powerpoint/2010/main" val="4233795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fontScale="90000"/>
          </a:bodyPr>
          <a:lstStyle/>
          <a:p>
            <a:r>
              <a:rPr lang="sv-SE" dirty="0" smtClean="0"/>
              <a:t>Handläggarskattningar av alla åtgärder</a:t>
            </a:r>
            <a:br>
              <a:rPr lang="sv-SE" dirty="0" smtClean="0"/>
            </a:br>
            <a:r>
              <a:rPr lang="sv-SE" sz="2800" dirty="0" smtClean="0"/>
              <a:t>N=237 skattade åtgärder</a:t>
            </a:r>
            <a:endParaRPr lang="sv-SE" sz="2800"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1045422653"/>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ruta 3"/>
          <p:cNvSpPr txBox="1"/>
          <p:nvPr/>
        </p:nvSpPr>
        <p:spPr>
          <a:xfrm>
            <a:off x="686124" y="1506022"/>
            <a:ext cx="1241558" cy="369332"/>
          </a:xfrm>
          <a:prstGeom prst="rect">
            <a:avLst/>
          </a:prstGeom>
          <a:noFill/>
        </p:spPr>
        <p:txBody>
          <a:bodyPr wrap="none" rtlCol="0">
            <a:spAutoFit/>
          </a:bodyPr>
          <a:lstStyle/>
          <a:p>
            <a:r>
              <a:rPr lang="sv-SE" dirty="0" smtClean="0"/>
              <a:t>Andel höga</a:t>
            </a:r>
            <a:endParaRPr lang="sv-S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Planerat och oplanerat avslut</a:t>
            </a:r>
            <a:endParaRPr lang="sv-SE" dirty="0"/>
          </a:p>
        </p:txBody>
      </p:sp>
      <p:sp>
        <p:nvSpPr>
          <p:cNvPr id="3" name="Platshållare för innehåll 2"/>
          <p:cNvSpPr>
            <a:spLocks noGrp="1"/>
          </p:cNvSpPr>
          <p:nvPr>
            <p:ph idx="1"/>
          </p:nvPr>
        </p:nvSpPr>
        <p:spPr/>
        <p:txBody>
          <a:bodyPr/>
          <a:lstStyle/>
          <a:p>
            <a:r>
              <a:rPr lang="sv-SE" dirty="0" smtClean="0"/>
              <a:t>70% </a:t>
            </a:r>
            <a:r>
              <a:rPr lang="sv-SE" dirty="0"/>
              <a:t>av alla avslutade åtgärder (</a:t>
            </a:r>
            <a:r>
              <a:rPr lang="sv-SE" dirty="0" smtClean="0"/>
              <a:t>ca 450) har planerat avslut.</a:t>
            </a:r>
          </a:p>
          <a:p>
            <a:r>
              <a:rPr lang="sv-SE" dirty="0" smtClean="0"/>
              <a:t>Åtgärder med oplanerat avslut varar i genomsnitt ca 40 dagar.</a:t>
            </a:r>
            <a:endParaRPr lang="sv-S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7715200" cy="922114"/>
          </a:xfrm>
        </p:spPr>
        <p:txBody>
          <a:bodyPr>
            <a:normAutofit fontScale="90000"/>
          </a:bodyPr>
          <a:lstStyle/>
          <a:p>
            <a:r>
              <a:rPr lang="sv-SE" dirty="0" smtClean="0"/>
              <a:t>Brukarskattningar</a:t>
            </a:r>
            <a:br>
              <a:rPr lang="sv-SE" dirty="0" smtClean="0"/>
            </a:br>
            <a:r>
              <a:rPr lang="sv-SE" dirty="0" smtClean="0"/>
              <a:t>Planerat och oplanerat avslut</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258108344"/>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86124" y="1506022"/>
            <a:ext cx="1241558" cy="369332"/>
          </a:xfrm>
          <a:prstGeom prst="rect">
            <a:avLst/>
          </a:prstGeom>
          <a:noFill/>
        </p:spPr>
        <p:txBody>
          <a:bodyPr wrap="none" rtlCol="0">
            <a:spAutoFit/>
          </a:bodyPr>
          <a:lstStyle/>
          <a:p>
            <a:r>
              <a:rPr lang="sv-SE" dirty="0" smtClean="0"/>
              <a:t>Andel höga</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873724"/>
            <a:ext cx="8229600" cy="1143000"/>
          </a:xfrm>
        </p:spPr>
        <p:txBody>
          <a:bodyPr>
            <a:normAutofit fontScale="90000"/>
          </a:bodyPr>
          <a:lstStyle/>
          <a:p>
            <a:r>
              <a:rPr lang="sv-SE" sz="2700" dirty="0" smtClean="0"/>
              <a:t>Ett exempel på hur ASI-databasen kan användas för att belysa frågor av allmänt intresse:</a:t>
            </a:r>
            <a:r>
              <a:rPr lang="sv-SE" sz="2700" dirty="0"/>
              <a:t/>
            </a:r>
            <a:br>
              <a:rPr lang="sv-SE" sz="2700" dirty="0"/>
            </a:br>
            <a:r>
              <a:rPr lang="sv-SE" sz="2000" dirty="0" smtClean="0"/>
              <a:t>t.ex. Har missbruksklienternas problem ökat eller minskat under de senaste 10 åren?</a:t>
            </a:r>
            <a:endParaRPr lang="sv-SE" sz="2000" dirty="0"/>
          </a:p>
        </p:txBody>
      </p:sp>
      <p:sp>
        <p:nvSpPr>
          <p:cNvPr id="3" name="Platshållare för innehåll 2"/>
          <p:cNvSpPr>
            <a:spLocks noGrp="1"/>
          </p:cNvSpPr>
          <p:nvPr>
            <p:ph idx="1"/>
          </p:nvPr>
        </p:nvSpPr>
        <p:spPr>
          <a:xfrm>
            <a:off x="899592" y="476672"/>
            <a:ext cx="7768320" cy="3753708"/>
          </a:xfrm>
        </p:spPr>
        <p:style>
          <a:lnRef idx="2">
            <a:schemeClr val="dk1"/>
          </a:lnRef>
          <a:fillRef idx="1">
            <a:schemeClr val="lt1"/>
          </a:fillRef>
          <a:effectRef idx="0">
            <a:schemeClr val="dk1"/>
          </a:effectRef>
          <a:fontRef idx="minor">
            <a:schemeClr val="dk1"/>
          </a:fontRef>
        </p:style>
        <p:txBody>
          <a:bodyPr>
            <a:noAutofit/>
          </a:bodyPr>
          <a:lstStyle/>
          <a:p>
            <a:r>
              <a:rPr lang="sv-SE" sz="2000" dirty="0" smtClean="0"/>
              <a:t>De kommuner </a:t>
            </a:r>
            <a:r>
              <a:rPr lang="sv-SE" sz="2000" dirty="0"/>
              <a:t>som </a:t>
            </a:r>
            <a:r>
              <a:rPr lang="sv-SE" sz="2000" dirty="0" smtClean="0"/>
              <a:t>medverkar i Net-analys har gett oss tillåtelse </a:t>
            </a:r>
            <a:r>
              <a:rPr lang="sv-SE" sz="2000" dirty="0"/>
              <a:t>att sammanställa data på gruppnivå för kvalitetssäkring och återkoppling på verksamhetsnivå. Vi kan därför göra en del sammanställningar som är av allmänt intresse och inte bara förse de medverkande enheterna med resultat för sin egen enhet</a:t>
            </a:r>
            <a:r>
              <a:rPr lang="sv-SE" sz="2000" dirty="0" smtClean="0"/>
              <a:t>.</a:t>
            </a:r>
          </a:p>
          <a:p>
            <a:r>
              <a:rPr lang="sv-SE" sz="2000" dirty="0" smtClean="0"/>
              <a:t>Se Net-analys för exempel på verksamhetsrapporter</a:t>
            </a:r>
            <a:endParaRPr lang="sv-SE" sz="2000" dirty="0"/>
          </a:p>
          <a:p>
            <a:r>
              <a:rPr lang="sv-SE" sz="2000" dirty="0"/>
              <a:t>För att se om det finns några trender </a:t>
            </a:r>
            <a:r>
              <a:rPr lang="sv-SE" sz="2000" dirty="0" smtClean="0"/>
              <a:t>i missbruksutvecklingen utnyttjar vi ASI-data sedan 2002.</a:t>
            </a:r>
          </a:p>
          <a:p>
            <a:r>
              <a:rPr lang="sv-SE" sz="2000" dirty="0" smtClean="0"/>
              <a:t>Vi bloggar våra resultat och nyheter i </a:t>
            </a:r>
            <a:r>
              <a:rPr lang="sv-SE" sz="2000" dirty="0"/>
              <a:t>Ubåtsnytt. Se hemsidan: </a:t>
            </a:r>
            <a:r>
              <a:rPr lang="sv-SE" sz="2000" dirty="0">
                <a:hlinkClick r:id="rId2"/>
              </a:rPr>
              <a:t>http://</a:t>
            </a:r>
            <a:r>
              <a:rPr lang="sv-SE" sz="2000" dirty="0" smtClean="0">
                <a:hlinkClick r:id="rId2"/>
              </a:rPr>
              <a:t>ubat.rabekobberstad.se</a:t>
            </a:r>
            <a:endParaRPr lang="sv-SE" sz="2000" dirty="0" smtClean="0"/>
          </a:p>
          <a:p>
            <a:r>
              <a:rPr lang="sv-SE" sz="2000" dirty="0" smtClean="0"/>
              <a:t>Endast </a:t>
            </a:r>
            <a:r>
              <a:rPr lang="sv-SE" sz="2000" dirty="0"/>
              <a:t>forskningsprojekt får publicera i vetenskapliga tidskrifter</a:t>
            </a:r>
          </a:p>
          <a:p>
            <a:endParaRPr lang="sv-SE" sz="2000" dirty="0"/>
          </a:p>
          <a:p>
            <a:endParaRPr lang="sv-SE" sz="2000" dirty="0"/>
          </a:p>
          <a:p>
            <a:endParaRPr lang="sv-SE" sz="2000" dirty="0"/>
          </a:p>
        </p:txBody>
      </p:sp>
      <p:sp>
        <p:nvSpPr>
          <p:cNvPr id="4" name="textruta 3"/>
          <p:cNvSpPr txBox="1"/>
          <p:nvPr/>
        </p:nvSpPr>
        <p:spPr>
          <a:xfrm>
            <a:off x="1619672" y="5445224"/>
            <a:ext cx="184731" cy="369332"/>
          </a:xfrm>
          <a:prstGeom prst="rect">
            <a:avLst/>
          </a:prstGeom>
          <a:noFill/>
        </p:spPr>
        <p:txBody>
          <a:bodyPr wrap="none" rtlCol="0">
            <a:spAutoFit/>
          </a:bodyPr>
          <a:lstStyle/>
          <a:p>
            <a:endParaRPr lang="sv-SE" dirty="0"/>
          </a:p>
        </p:txBody>
      </p:sp>
    </p:spTree>
    <p:extLst>
      <p:ext uri="{BB962C8B-B14F-4D97-AF65-F5344CB8AC3E}">
        <p14:creationId xmlns:p14="http://schemas.microsoft.com/office/powerpoint/2010/main" val="1759749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Handläggarskattningar</a:t>
            </a:r>
            <a:br>
              <a:rPr lang="sv-SE" dirty="0" smtClean="0"/>
            </a:br>
            <a:r>
              <a:rPr lang="sv-SE" dirty="0" smtClean="0"/>
              <a:t>Planerat och oplanerat avslut</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05307309"/>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86124" y="1506022"/>
            <a:ext cx="1241558" cy="369332"/>
          </a:xfrm>
          <a:prstGeom prst="rect">
            <a:avLst/>
          </a:prstGeom>
          <a:noFill/>
        </p:spPr>
        <p:txBody>
          <a:bodyPr wrap="none" rtlCol="0">
            <a:spAutoFit/>
          </a:bodyPr>
          <a:lstStyle/>
          <a:p>
            <a:r>
              <a:rPr lang="sv-SE" dirty="0" smtClean="0"/>
              <a:t>Andel höga</a:t>
            </a:r>
            <a:endParaRPr lang="sv-S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Brukarskattningar av stödboende, stödsamtal, KBT och 12-steg</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99098139"/>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86124" y="1506022"/>
            <a:ext cx="1241558" cy="369332"/>
          </a:xfrm>
          <a:prstGeom prst="rect">
            <a:avLst/>
          </a:prstGeom>
          <a:noFill/>
        </p:spPr>
        <p:txBody>
          <a:bodyPr wrap="none" rtlCol="0">
            <a:spAutoFit/>
          </a:bodyPr>
          <a:lstStyle/>
          <a:p>
            <a:r>
              <a:rPr lang="sv-SE" dirty="0" smtClean="0"/>
              <a:t>Andel höga</a:t>
            </a:r>
            <a:endParaRPr lang="sv-SE"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Handläggarskattningar av stödboende, stödsamtal, KBT, 12-steg, MI och ÅP</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36051458"/>
              </p:ext>
            </p:extLst>
          </p:nvPr>
        </p:nvGraphicFramePr>
        <p:xfrm>
          <a:off x="628650" y="1825625"/>
          <a:ext cx="8119814"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86124" y="1506022"/>
            <a:ext cx="1241558" cy="369332"/>
          </a:xfrm>
          <a:prstGeom prst="rect">
            <a:avLst/>
          </a:prstGeom>
          <a:noFill/>
        </p:spPr>
        <p:txBody>
          <a:bodyPr wrap="none" rtlCol="0">
            <a:spAutoFit/>
          </a:bodyPr>
          <a:lstStyle/>
          <a:p>
            <a:r>
              <a:rPr lang="sv-SE" dirty="0" smtClean="0"/>
              <a:t>Andel höga</a:t>
            </a:r>
            <a:endParaRPr lang="sv-SE"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Uppföljning av åtgärder med retrospektiva kvalitetsskattningar</a:t>
            </a:r>
            <a:endParaRPr lang="sv-SE" dirty="0"/>
          </a:p>
        </p:txBody>
      </p:sp>
      <p:sp>
        <p:nvSpPr>
          <p:cNvPr id="3" name="Platshållare för innehåll 2"/>
          <p:cNvSpPr>
            <a:spLocks noGrp="1"/>
          </p:cNvSpPr>
          <p:nvPr>
            <p:ph idx="1"/>
          </p:nvPr>
        </p:nvSpPr>
        <p:spPr/>
        <p:txBody>
          <a:bodyPr/>
          <a:lstStyle/>
          <a:p>
            <a:pPr marL="0" indent="0">
              <a:buNone/>
            </a:pPr>
            <a:r>
              <a:rPr lang="sv-SE" dirty="0"/>
              <a:t>Brukarskattningarna är </a:t>
            </a:r>
            <a:r>
              <a:rPr lang="sv-SE" dirty="0" smtClean="0"/>
              <a:t>positiva</a:t>
            </a:r>
            <a:endParaRPr lang="sv-SE" dirty="0"/>
          </a:p>
          <a:p>
            <a:r>
              <a:rPr lang="sv-SE" dirty="0" smtClean="0"/>
              <a:t>Alla åtgärder framstår som effektiva</a:t>
            </a:r>
          </a:p>
          <a:p>
            <a:r>
              <a:rPr lang="sv-SE" dirty="0" smtClean="0"/>
              <a:t>Nästan alla brukare upplever en problemförbättring</a:t>
            </a:r>
          </a:p>
          <a:p>
            <a:pPr marL="0" indent="0">
              <a:buNone/>
            </a:pPr>
            <a:endParaRPr lang="sv-SE" dirty="0" smtClean="0"/>
          </a:p>
          <a:p>
            <a:pPr marL="0" indent="0">
              <a:buNone/>
            </a:pPr>
            <a:r>
              <a:rPr lang="sv-SE" dirty="0" smtClean="0"/>
              <a:t>Handläggarna är mindre positiva och mer nyanserade avseende problemförbättring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Uttag ur Ubåt</a:t>
            </a:r>
            <a:br>
              <a:rPr lang="sv-SE" dirty="0" smtClean="0"/>
            </a:br>
            <a:r>
              <a:rPr lang="sv-SE" dirty="0" smtClean="0"/>
              <a:t>(kräver behörighet)</a:t>
            </a:r>
            <a:endParaRPr lang="sv-SE" dirty="0"/>
          </a:p>
        </p:txBody>
      </p:sp>
      <p:sp>
        <p:nvSpPr>
          <p:cNvPr id="3" name="Platshållare för innehåll 2"/>
          <p:cNvSpPr>
            <a:spLocks noGrp="1"/>
          </p:cNvSpPr>
          <p:nvPr>
            <p:ph idx="1"/>
          </p:nvPr>
        </p:nvSpPr>
        <p:spPr/>
        <p:txBody>
          <a:bodyPr/>
          <a:lstStyle/>
          <a:p>
            <a:r>
              <a:rPr lang="sv-SE" dirty="0" smtClean="0"/>
              <a:t>Automatiserad rapport som jämför egna enheten med Övriga, ex. ASI-stad</a:t>
            </a:r>
          </a:p>
          <a:p>
            <a:r>
              <a:rPr lang="sv-SE" dirty="0" smtClean="0"/>
              <a:t>Excelblad med alla inmatade Ubåtar för alla klienter vid enheten</a:t>
            </a:r>
          </a:p>
          <a:p>
            <a:pPr marL="0" indent="0">
              <a:buNone/>
            </a:pPr>
            <a:endParaRPr lang="sv-SE" dirty="0" smtClean="0"/>
          </a:p>
          <a:p>
            <a:pPr marL="0" indent="0">
              <a:buNone/>
            </a:pPr>
            <a:r>
              <a:rPr lang="sv-SE" dirty="0" smtClean="0"/>
              <a:t>Aktuella resultat bloggas också på </a:t>
            </a:r>
            <a:r>
              <a:rPr lang="sv-SE" dirty="0" smtClean="0">
                <a:hlinkClick r:id="rId2"/>
              </a:rPr>
              <a:t>Ubåtsnytt</a:t>
            </a:r>
            <a:endParaRPr lang="sv-SE" dirty="0"/>
          </a:p>
        </p:txBody>
      </p:sp>
    </p:spTree>
    <p:extLst>
      <p:ext uri="{BB962C8B-B14F-4D97-AF65-F5344CB8AC3E}">
        <p14:creationId xmlns:p14="http://schemas.microsoft.com/office/powerpoint/2010/main" val="107293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685800" y="1083231"/>
            <a:ext cx="7772400" cy="1470025"/>
          </a:xfrm>
        </p:spPr>
        <p:txBody>
          <a:bodyPr/>
          <a:lstStyle/>
          <a:p>
            <a:r>
              <a:rPr lang="sv-SE" dirty="0" smtClean="0">
                <a:latin typeface="Calibri" panose="020F0502020204030204" pitchFamily="34" charset="0"/>
                <a:ea typeface="Calibri" panose="020F0502020204030204" pitchFamily="34" charset="0"/>
                <a:cs typeface="Times New Roman" panose="02020603050405020304" pitchFamily="18" charset="0"/>
              </a:rPr>
              <a:t>ASI för klienter i Ubåt</a:t>
            </a:r>
            <a:r>
              <a:rPr lang="sv-SE" dirty="0">
                <a:latin typeface="Calibri" panose="020F0502020204030204" pitchFamily="34" charset="0"/>
                <a:ea typeface="Calibri" panose="020F0502020204030204" pitchFamily="34" charset="0"/>
                <a:cs typeface="Times New Roman" panose="02020603050405020304" pitchFamily="18" charset="0"/>
              </a:rPr>
              <a:t/>
            </a:r>
            <a:br>
              <a:rPr lang="sv-SE" dirty="0">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5" name="Underrubrik 4"/>
          <p:cNvSpPr>
            <a:spLocks noGrp="1"/>
          </p:cNvSpPr>
          <p:nvPr>
            <p:ph type="subTitle" idx="1"/>
          </p:nvPr>
        </p:nvSpPr>
        <p:spPr>
          <a:xfrm>
            <a:off x="1043608" y="2546392"/>
            <a:ext cx="6728792" cy="1348061"/>
          </a:xfrm>
          <a:prstGeom prst="rect">
            <a:avLst/>
          </a:prstGeom>
        </p:spPr>
        <p:txBody>
          <a:bodyPr wrap="square">
            <a:spAutoFit/>
          </a:bodyPr>
          <a:lstStyle/>
          <a:p>
            <a:pPr algn="l"/>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Av de 417 klienterna </a:t>
            </a:r>
            <a:r>
              <a:rPr lang="sv-S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i</a:t>
            </a:r>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Ubåt har:</a:t>
            </a:r>
          </a:p>
          <a:p>
            <a:pPr algn="l"/>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281 </a:t>
            </a:r>
            <a:r>
              <a:rPr lang="sv-S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klienter en grundintervju med </a:t>
            </a:r>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ASI</a:t>
            </a:r>
          </a:p>
          <a:p>
            <a:pPr algn="l"/>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108 </a:t>
            </a:r>
            <a:r>
              <a:rPr lang="sv-S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klienter </a:t>
            </a:r>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har </a:t>
            </a:r>
            <a:r>
              <a:rPr lang="sv-SE" sz="2400" dirty="0">
                <a:solidFill>
                  <a:schemeClr val="tx1"/>
                </a:solidFill>
                <a:latin typeface="Calibri" panose="020F0502020204030204" pitchFamily="34" charset="0"/>
                <a:ea typeface="Calibri" panose="020F0502020204030204" pitchFamily="34" charset="0"/>
                <a:cs typeface="Times New Roman" panose="02020603050405020304" pitchFamily="18" charset="0"/>
              </a:rPr>
              <a:t>både ASI-G och </a:t>
            </a:r>
            <a:r>
              <a:rPr lang="sv-SE" sz="2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ASI-U efter ca 1 år </a:t>
            </a:r>
            <a:endParaRPr lang="sv-SE" sz="2400" dirty="0">
              <a:solidFill>
                <a:schemeClr val="tx1"/>
              </a:solidFill>
            </a:endParaRPr>
          </a:p>
        </p:txBody>
      </p:sp>
    </p:spTree>
    <p:extLst>
      <p:ext uri="{BB962C8B-B14F-4D97-AF65-F5344CB8AC3E}">
        <p14:creationId xmlns:p14="http://schemas.microsoft.com/office/powerpoint/2010/main" val="3808783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3600" dirty="0" smtClean="0"/>
              <a:t>Två målsättningar vid uppföljning och utvärdering av åtgärder i missbruksvård</a:t>
            </a:r>
            <a:endParaRPr lang="sv-SE" sz="3600" dirty="0"/>
          </a:p>
        </p:txBody>
      </p:sp>
      <p:sp>
        <p:nvSpPr>
          <p:cNvPr id="3" name="Platshållare för innehåll 2"/>
          <p:cNvSpPr>
            <a:spLocks noGrp="1"/>
          </p:cNvSpPr>
          <p:nvPr>
            <p:ph sz="half" idx="1"/>
          </p:nvPr>
        </p:nvSpPr>
        <p:spPr>
          <a:xfrm>
            <a:off x="539552" y="3255169"/>
            <a:ext cx="4032447" cy="2046039"/>
          </a:xfrm>
          <a:ln>
            <a:solidFill>
              <a:schemeClr val="accent1"/>
            </a:solidFill>
          </a:ln>
        </p:spPr>
        <p:txBody>
          <a:bodyPr>
            <a:normAutofit/>
          </a:bodyPr>
          <a:lstStyle/>
          <a:p>
            <a:pPr marL="0" indent="0">
              <a:buNone/>
            </a:pPr>
            <a:r>
              <a:rPr lang="sv-SE" dirty="0" smtClean="0"/>
              <a:t>Socialtjänstlagen säger att missbruket ska upphöra, dvs bot.</a:t>
            </a:r>
          </a:p>
        </p:txBody>
      </p:sp>
      <p:sp>
        <p:nvSpPr>
          <p:cNvPr id="5" name="Platshållare för innehåll 2"/>
          <p:cNvSpPr>
            <a:spLocks noGrp="1"/>
          </p:cNvSpPr>
          <p:nvPr>
            <p:ph sz="half" idx="1"/>
          </p:nvPr>
        </p:nvSpPr>
        <p:spPr>
          <a:xfrm>
            <a:off x="4738816" y="3255169"/>
            <a:ext cx="3972698" cy="2046039"/>
          </a:xfrm>
          <a:solidFill>
            <a:schemeClr val="bg1"/>
          </a:solidFill>
          <a:ln>
            <a:solidFill>
              <a:schemeClr val="accent1"/>
            </a:solidFill>
          </a:ln>
        </p:spPr>
        <p:txBody>
          <a:bodyPr>
            <a:normAutofit/>
          </a:bodyPr>
          <a:lstStyle/>
          <a:p>
            <a:pPr marL="0" indent="0">
              <a:buNone/>
            </a:pPr>
            <a:r>
              <a:rPr lang="sv-SE" dirty="0" smtClean="0"/>
              <a:t>Ett annat mål är att missbruket och andra problem ska minska.</a:t>
            </a:r>
          </a:p>
        </p:txBody>
      </p:sp>
      <p:sp>
        <p:nvSpPr>
          <p:cNvPr id="6" name="textruta 5"/>
          <p:cNvSpPr txBox="1"/>
          <p:nvPr/>
        </p:nvSpPr>
        <p:spPr>
          <a:xfrm>
            <a:off x="683568" y="2564904"/>
            <a:ext cx="2507418" cy="584775"/>
          </a:xfrm>
          <a:prstGeom prst="rect">
            <a:avLst/>
          </a:prstGeom>
          <a:noFill/>
        </p:spPr>
        <p:txBody>
          <a:bodyPr wrap="none" rtlCol="0">
            <a:spAutoFit/>
          </a:bodyPr>
          <a:lstStyle/>
          <a:p>
            <a:r>
              <a:rPr lang="sv-SE" sz="3200" dirty="0"/>
              <a:t>Problemfrihet</a:t>
            </a:r>
          </a:p>
        </p:txBody>
      </p:sp>
      <p:sp>
        <p:nvSpPr>
          <p:cNvPr id="7" name="textruta 6"/>
          <p:cNvSpPr txBox="1"/>
          <p:nvPr/>
        </p:nvSpPr>
        <p:spPr>
          <a:xfrm>
            <a:off x="4670628" y="2564904"/>
            <a:ext cx="2054537" cy="584775"/>
          </a:xfrm>
          <a:prstGeom prst="rect">
            <a:avLst/>
          </a:prstGeom>
          <a:noFill/>
        </p:spPr>
        <p:txBody>
          <a:bodyPr wrap="none" rtlCol="0">
            <a:spAutoFit/>
          </a:bodyPr>
          <a:lstStyle/>
          <a:p>
            <a:r>
              <a:rPr lang="sv-SE" sz="3200" dirty="0"/>
              <a:t>Förbättring</a:t>
            </a:r>
          </a:p>
        </p:txBody>
      </p:sp>
    </p:spTree>
    <p:extLst>
      <p:ext uri="{BB962C8B-B14F-4D97-AF65-F5344CB8AC3E}">
        <p14:creationId xmlns:p14="http://schemas.microsoft.com/office/powerpoint/2010/main" val="345869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Autofit/>
          </a:bodyPr>
          <a:lstStyle/>
          <a:p>
            <a:r>
              <a:rPr lang="sv-SE" sz="3200" dirty="0" smtClean="0"/>
              <a:t>Uppföljning av åtgärder </a:t>
            </a:r>
            <a:r>
              <a:rPr lang="sv-SE" sz="3200" dirty="0"/>
              <a:t>i</a:t>
            </a:r>
            <a:r>
              <a:rPr lang="sv-SE" sz="3200" dirty="0" smtClean="0"/>
              <a:t> Ubåt med resultat från ASI för klienter i de tre missbruksprofilerna</a:t>
            </a:r>
            <a:endParaRPr lang="sv-SE" sz="3200" dirty="0"/>
          </a:p>
        </p:txBody>
      </p:sp>
      <p:sp>
        <p:nvSpPr>
          <p:cNvPr id="6" name="Platshållare för innehåll 5"/>
          <p:cNvSpPr>
            <a:spLocks noGrp="1"/>
          </p:cNvSpPr>
          <p:nvPr>
            <p:ph idx="1"/>
          </p:nvPr>
        </p:nvSpPr>
        <p:spPr>
          <a:xfrm>
            <a:off x="457200" y="2348880"/>
            <a:ext cx="8229600" cy="3777283"/>
          </a:xfrm>
        </p:spPr>
        <p:txBody>
          <a:bodyPr>
            <a:normAutofit fontScale="92500" lnSpcReduction="10000"/>
          </a:bodyPr>
          <a:lstStyle/>
          <a:p>
            <a:r>
              <a:rPr lang="sv-SE" sz="2800" dirty="0" smtClean="0"/>
              <a:t>Problemfri: intervjuarskattning = 0-1 i ASI-U</a:t>
            </a:r>
          </a:p>
          <a:p>
            <a:r>
              <a:rPr lang="sv-SE" sz="2800" dirty="0" smtClean="0"/>
              <a:t>Förbättring: intervjuarskattning minskar minst 2 skalsteg mellan G och U</a:t>
            </a:r>
          </a:p>
          <a:p>
            <a:pPr marL="0" indent="0">
              <a:buNone/>
            </a:pPr>
            <a:endParaRPr lang="sv-SE" sz="2800" dirty="0" smtClean="0"/>
          </a:p>
          <a:p>
            <a:pPr marL="0" indent="0">
              <a:buNone/>
            </a:pPr>
            <a:r>
              <a:rPr lang="sv-SE" sz="2800" dirty="0" smtClean="0"/>
              <a:t>Vi visar hur de två målsättningarna uppfyllts, men bara för problem med narkotika och alkohol </a:t>
            </a:r>
          </a:p>
          <a:p>
            <a:pPr marL="0" indent="0">
              <a:buNone/>
            </a:pPr>
            <a:endParaRPr lang="sv-SE" sz="2800" dirty="0"/>
          </a:p>
          <a:p>
            <a:pPr marL="0" indent="0">
              <a:buNone/>
            </a:pPr>
            <a:r>
              <a:rPr lang="sv-SE" sz="2800" dirty="0" smtClean="0">
                <a:solidFill>
                  <a:schemeClr val="accent2"/>
                </a:solidFill>
              </a:rPr>
              <a:t>Resultaten bygger ibland på få åtgärder och ännu färre klienter. Tolkas med stor försiktighet!</a:t>
            </a:r>
            <a:endParaRPr lang="sv-SE" sz="28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a:graphicFrameLocks/>
          </p:cNvGraphicFramePr>
          <p:nvPr>
            <p:extLst>
              <p:ext uri="{D42A27DB-BD31-4B8C-83A1-F6EECF244321}">
                <p14:modId xmlns:p14="http://schemas.microsoft.com/office/powerpoint/2010/main" val="1903312451"/>
              </p:ext>
            </p:extLst>
          </p:nvPr>
        </p:nvGraphicFramePr>
        <p:xfrm>
          <a:off x="683568" y="476672"/>
          <a:ext cx="7920880" cy="4968552"/>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Rak 6"/>
          <p:cNvCxnSpPr/>
          <p:nvPr/>
        </p:nvCxnSpPr>
        <p:spPr>
          <a:xfrm>
            <a:off x="1187624" y="2852936"/>
            <a:ext cx="727280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ruta 8"/>
          <p:cNvSpPr txBox="1"/>
          <p:nvPr/>
        </p:nvSpPr>
        <p:spPr>
          <a:xfrm>
            <a:off x="963708" y="6021288"/>
            <a:ext cx="7720640" cy="369332"/>
          </a:xfrm>
          <a:prstGeom prst="rect">
            <a:avLst/>
          </a:prstGeom>
          <a:noFill/>
        </p:spPr>
        <p:txBody>
          <a:bodyPr wrap="none" rtlCol="0">
            <a:spAutoFit/>
          </a:bodyPr>
          <a:lstStyle/>
          <a:p>
            <a:r>
              <a:rPr lang="sv-SE" dirty="0" smtClean="0"/>
              <a:t>I Net-analys uppnår 54 % en reliabel förbättring av Alkohol med minst 2 skalsteg </a:t>
            </a:r>
            <a:endParaRPr lang="sv-SE" dirty="0"/>
          </a:p>
        </p:txBody>
      </p:sp>
    </p:spTree>
    <p:extLst>
      <p:ext uri="{BB962C8B-B14F-4D97-AF65-F5344CB8AC3E}">
        <p14:creationId xmlns:p14="http://schemas.microsoft.com/office/powerpoint/2010/main" val="11187446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987102833"/>
              </p:ext>
            </p:extLst>
          </p:nvPr>
        </p:nvGraphicFramePr>
        <p:xfrm>
          <a:off x="539552" y="404664"/>
          <a:ext cx="8208912" cy="5184576"/>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Rak 3"/>
          <p:cNvCxnSpPr/>
          <p:nvPr/>
        </p:nvCxnSpPr>
        <p:spPr>
          <a:xfrm>
            <a:off x="1043608" y="3573016"/>
            <a:ext cx="756084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ruta 6"/>
          <p:cNvSpPr txBox="1"/>
          <p:nvPr/>
        </p:nvSpPr>
        <p:spPr>
          <a:xfrm>
            <a:off x="899592" y="6165304"/>
            <a:ext cx="7802905" cy="369332"/>
          </a:xfrm>
          <a:prstGeom prst="rect">
            <a:avLst/>
          </a:prstGeom>
          <a:noFill/>
        </p:spPr>
        <p:txBody>
          <a:bodyPr wrap="none" rtlCol="0">
            <a:spAutoFit/>
          </a:bodyPr>
          <a:lstStyle/>
          <a:p>
            <a:r>
              <a:rPr lang="sv-SE" dirty="0" smtClean="0"/>
              <a:t>I Net-analys uppnår 34% en reliabel förändring på minst 2 skalsteg med Narkotika</a:t>
            </a:r>
            <a:endParaRPr lang="sv-SE" dirty="0"/>
          </a:p>
        </p:txBody>
      </p:sp>
    </p:spTree>
    <p:extLst>
      <p:ext uri="{BB962C8B-B14F-4D97-AF65-F5344CB8AC3E}">
        <p14:creationId xmlns:p14="http://schemas.microsoft.com/office/powerpoint/2010/main" val="422449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extLst>
              <p:ext uri="{D42A27DB-BD31-4B8C-83A1-F6EECF244321}">
                <p14:modId xmlns:p14="http://schemas.microsoft.com/office/powerpoint/2010/main" val="2577804319"/>
              </p:ext>
            </p:extLst>
          </p:nvPr>
        </p:nvGraphicFramePr>
        <p:xfrm>
          <a:off x="902161" y="1628800"/>
          <a:ext cx="7459838" cy="4263777"/>
        </p:xfrm>
        <a:graphic>
          <a:graphicData uri="http://schemas.openxmlformats.org/drawingml/2006/chart">
            <c:chart xmlns:c="http://schemas.openxmlformats.org/drawingml/2006/chart" xmlns:r="http://schemas.openxmlformats.org/officeDocument/2006/relationships" r:id="rId2"/>
          </a:graphicData>
        </a:graphic>
      </p:graphicFrame>
      <p:sp>
        <p:nvSpPr>
          <p:cNvPr id="5" name="Rubrik 4"/>
          <p:cNvSpPr>
            <a:spLocks noGrp="1"/>
          </p:cNvSpPr>
          <p:nvPr>
            <p:ph type="title"/>
          </p:nvPr>
        </p:nvSpPr>
        <p:spPr>
          <a:xfrm>
            <a:off x="899592" y="476672"/>
            <a:ext cx="6576935" cy="861662"/>
          </a:xfrm>
        </p:spPr>
        <p:txBody>
          <a:bodyPr>
            <a:normAutofit/>
          </a:bodyPr>
          <a:lstStyle/>
          <a:p>
            <a:r>
              <a:rPr lang="sv-SE" sz="2100" dirty="0"/>
              <a:t>Intervjuarnas skattning av klienternas problemnivå och hjälpbehov har ökat under de senaste 10 åren</a:t>
            </a:r>
          </a:p>
        </p:txBody>
      </p:sp>
    </p:spTree>
    <p:extLst>
      <p:ext uri="{BB962C8B-B14F-4D97-AF65-F5344CB8AC3E}">
        <p14:creationId xmlns:p14="http://schemas.microsoft.com/office/powerpoint/2010/main" val="2437486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a:graphicFrameLocks/>
          </p:cNvGraphicFramePr>
          <p:nvPr>
            <p:extLst>
              <p:ext uri="{D42A27DB-BD31-4B8C-83A1-F6EECF244321}">
                <p14:modId xmlns:p14="http://schemas.microsoft.com/office/powerpoint/2010/main" val="1988007531"/>
              </p:ext>
            </p:extLst>
          </p:nvPr>
        </p:nvGraphicFramePr>
        <p:xfrm>
          <a:off x="683568" y="692696"/>
          <a:ext cx="7704856"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ruta 1"/>
          <p:cNvSpPr txBox="1"/>
          <p:nvPr/>
        </p:nvSpPr>
        <p:spPr>
          <a:xfrm>
            <a:off x="971600" y="764704"/>
            <a:ext cx="349776" cy="369332"/>
          </a:xfrm>
          <a:prstGeom prst="rect">
            <a:avLst/>
          </a:prstGeom>
          <a:noFill/>
        </p:spPr>
        <p:txBody>
          <a:bodyPr wrap="none" rtlCol="0">
            <a:spAutoFit/>
          </a:bodyPr>
          <a:lstStyle/>
          <a:p>
            <a:r>
              <a:rPr lang="sv-SE" dirty="0" smtClean="0"/>
              <a:t>%</a:t>
            </a:r>
            <a:endParaRPr lang="sv-SE" dirty="0"/>
          </a:p>
        </p:txBody>
      </p:sp>
    </p:spTree>
    <p:extLst>
      <p:ext uri="{BB962C8B-B14F-4D97-AF65-F5344CB8AC3E}">
        <p14:creationId xmlns:p14="http://schemas.microsoft.com/office/powerpoint/2010/main" val="28582254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a:graphicFrameLocks/>
          </p:cNvGraphicFramePr>
          <p:nvPr>
            <p:extLst>
              <p:ext uri="{D42A27DB-BD31-4B8C-83A1-F6EECF244321}">
                <p14:modId xmlns:p14="http://schemas.microsoft.com/office/powerpoint/2010/main" val="4249245352"/>
              </p:ext>
            </p:extLst>
          </p:nvPr>
        </p:nvGraphicFramePr>
        <p:xfrm>
          <a:off x="467544" y="692696"/>
          <a:ext cx="8064896" cy="57606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85518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3167301724"/>
              </p:ext>
            </p:extLst>
          </p:nvPr>
        </p:nvGraphicFramePr>
        <p:xfrm>
          <a:off x="755576" y="1052736"/>
          <a:ext cx="7416824"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6428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549055320"/>
              </p:ext>
            </p:extLst>
          </p:nvPr>
        </p:nvGraphicFramePr>
        <p:xfrm>
          <a:off x="899592" y="1340768"/>
          <a:ext cx="7416824"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03585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Andel </a:t>
            </a:r>
            <a:r>
              <a:rPr lang="sv-SE" sz="2400" dirty="0"/>
              <a:t>inom var och en av missbruksprofilerna </a:t>
            </a:r>
            <a:r>
              <a:rPr lang="sv-SE" sz="2400" dirty="0" smtClean="0"/>
              <a:t>som fått olika åtgärder</a:t>
            </a:r>
            <a:endParaRPr lang="sv-SE" sz="2400"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152160258"/>
              </p:ext>
            </p:extLst>
          </p:nvPr>
        </p:nvGraphicFramePr>
        <p:xfrm>
          <a:off x="457200" y="1268760"/>
          <a:ext cx="8229600"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p:cNvSpPr txBox="1"/>
          <p:nvPr/>
        </p:nvSpPr>
        <p:spPr>
          <a:xfrm>
            <a:off x="323528" y="1052736"/>
            <a:ext cx="349776" cy="369332"/>
          </a:xfrm>
          <a:prstGeom prst="rect">
            <a:avLst/>
          </a:prstGeom>
          <a:noFill/>
        </p:spPr>
        <p:txBody>
          <a:bodyPr wrap="none" rtlCol="0">
            <a:spAutoFit/>
          </a:bodyPr>
          <a:lstStyle/>
          <a:p>
            <a:r>
              <a:rPr lang="sv-SE" dirty="0" smtClean="0"/>
              <a:t>%</a:t>
            </a:r>
            <a:endParaRPr lang="sv-SE" dirty="0"/>
          </a:p>
        </p:txBody>
      </p:sp>
    </p:spTree>
    <p:extLst>
      <p:ext uri="{BB962C8B-B14F-4D97-AF65-F5344CB8AC3E}">
        <p14:creationId xmlns:p14="http://schemas.microsoft.com/office/powerpoint/2010/main" val="10905785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599096398"/>
              </p:ext>
            </p:extLst>
          </p:nvPr>
        </p:nvGraphicFramePr>
        <p:xfrm>
          <a:off x="683568" y="1196752"/>
          <a:ext cx="7704856"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41168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a:graphicFrameLocks/>
          </p:cNvGraphicFramePr>
          <p:nvPr>
            <p:extLst>
              <p:ext uri="{D42A27DB-BD31-4B8C-83A1-F6EECF244321}">
                <p14:modId xmlns:p14="http://schemas.microsoft.com/office/powerpoint/2010/main" val="3498522986"/>
              </p:ext>
            </p:extLst>
          </p:nvPr>
        </p:nvGraphicFramePr>
        <p:xfrm>
          <a:off x="323528" y="764704"/>
          <a:ext cx="8352928" cy="5904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632911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2886654945"/>
              </p:ext>
            </p:extLst>
          </p:nvPr>
        </p:nvGraphicFramePr>
        <p:xfrm>
          <a:off x="755576" y="332656"/>
          <a:ext cx="7416824" cy="3240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 3"/>
          <p:cNvGraphicFramePr>
            <a:graphicFrameLocks/>
          </p:cNvGraphicFramePr>
          <p:nvPr>
            <p:extLst>
              <p:ext uri="{D42A27DB-BD31-4B8C-83A1-F6EECF244321}">
                <p14:modId xmlns:p14="http://schemas.microsoft.com/office/powerpoint/2010/main" val="2894467831"/>
              </p:ext>
            </p:extLst>
          </p:nvPr>
        </p:nvGraphicFramePr>
        <p:xfrm>
          <a:off x="755576" y="3645024"/>
          <a:ext cx="7920880" cy="30243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928774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1150763150"/>
              </p:ext>
            </p:extLst>
          </p:nvPr>
        </p:nvGraphicFramePr>
        <p:xfrm>
          <a:off x="467544" y="1268760"/>
          <a:ext cx="7920880"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88445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3077319188"/>
              </p:ext>
            </p:extLst>
          </p:nvPr>
        </p:nvGraphicFramePr>
        <p:xfrm>
          <a:off x="971600" y="980728"/>
          <a:ext cx="7373292" cy="48999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6622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Tre missbruksprofiler</a:t>
            </a:r>
            <a:endParaRPr lang="sv-SE" dirty="0"/>
          </a:p>
        </p:txBody>
      </p:sp>
      <p:sp>
        <p:nvSpPr>
          <p:cNvPr id="3" name="Platshållare för innehåll 2"/>
          <p:cNvSpPr>
            <a:spLocks noGrp="1"/>
          </p:cNvSpPr>
          <p:nvPr>
            <p:ph idx="1"/>
          </p:nvPr>
        </p:nvSpPr>
        <p:spPr/>
        <p:txBody>
          <a:bodyPr>
            <a:normAutofit/>
          </a:bodyPr>
          <a:lstStyle/>
          <a:p>
            <a:pPr marL="0" indent="0">
              <a:buNone/>
            </a:pPr>
            <a:r>
              <a:rPr lang="sv-SE" sz="2400" dirty="0" smtClean="0"/>
              <a:t>Ett huvudresultat i rapporten till Missbruksutredningen visade att klienterna kan delas in i tre olika och homogena profilgrupper baserat på deras problembild i intervjuarskattningarna. </a:t>
            </a:r>
            <a:br>
              <a:rPr lang="sv-SE" sz="2400" dirty="0" smtClean="0"/>
            </a:br>
            <a:endParaRPr lang="sv-SE" sz="2400" dirty="0" smtClean="0"/>
          </a:p>
          <a:p>
            <a:pPr marL="0" indent="0">
              <a:buNone/>
            </a:pPr>
            <a:r>
              <a:rPr lang="sv-SE" sz="2400" dirty="0" smtClean="0"/>
              <a:t>	1. Narkotikaprofil</a:t>
            </a:r>
          </a:p>
          <a:p>
            <a:pPr marL="0" indent="0">
              <a:buNone/>
            </a:pPr>
            <a:r>
              <a:rPr lang="sv-SE" sz="2400" dirty="0" smtClean="0"/>
              <a:t>	2. Avgränsade alkoholproblem</a:t>
            </a:r>
          </a:p>
          <a:p>
            <a:pPr marL="0" indent="0">
              <a:buNone/>
            </a:pPr>
            <a:r>
              <a:rPr lang="sv-SE" sz="2400" dirty="0" smtClean="0"/>
              <a:t>	3. Alkohol och psykiska problem</a:t>
            </a:r>
          </a:p>
          <a:p>
            <a:endParaRPr lang="sv-SE" sz="2400" dirty="0"/>
          </a:p>
        </p:txBody>
      </p:sp>
    </p:spTree>
    <p:extLst>
      <p:ext uri="{BB962C8B-B14F-4D97-AF65-F5344CB8AC3E}">
        <p14:creationId xmlns:p14="http://schemas.microsoft.com/office/powerpoint/2010/main" val="35052518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a:graphicFrameLocks/>
          </p:cNvGraphicFramePr>
          <p:nvPr>
            <p:extLst>
              <p:ext uri="{D42A27DB-BD31-4B8C-83A1-F6EECF244321}">
                <p14:modId xmlns:p14="http://schemas.microsoft.com/office/powerpoint/2010/main" val="2378972886"/>
              </p:ext>
            </p:extLst>
          </p:nvPr>
        </p:nvGraphicFramePr>
        <p:xfrm>
          <a:off x="683568" y="116632"/>
          <a:ext cx="7920880"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 7"/>
          <p:cNvGraphicFramePr>
            <a:graphicFrameLocks/>
          </p:cNvGraphicFramePr>
          <p:nvPr>
            <p:extLst>
              <p:ext uri="{D42A27DB-BD31-4B8C-83A1-F6EECF244321}">
                <p14:modId xmlns:p14="http://schemas.microsoft.com/office/powerpoint/2010/main" val="508190844"/>
              </p:ext>
            </p:extLst>
          </p:nvPr>
        </p:nvGraphicFramePr>
        <p:xfrm>
          <a:off x="683568" y="3501008"/>
          <a:ext cx="7992888" cy="3168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58687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2342038259"/>
              </p:ext>
            </p:extLst>
          </p:nvPr>
        </p:nvGraphicFramePr>
        <p:xfrm>
          <a:off x="683568" y="980728"/>
          <a:ext cx="7560839"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863932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3790247079"/>
              </p:ext>
            </p:extLst>
          </p:nvPr>
        </p:nvGraphicFramePr>
        <p:xfrm>
          <a:off x="467544" y="1052736"/>
          <a:ext cx="8280920" cy="54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840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a:graphicFrameLocks/>
          </p:cNvGraphicFramePr>
          <p:nvPr>
            <p:extLst>
              <p:ext uri="{D42A27DB-BD31-4B8C-83A1-F6EECF244321}">
                <p14:modId xmlns:p14="http://schemas.microsoft.com/office/powerpoint/2010/main" val="2669556523"/>
              </p:ext>
            </p:extLst>
          </p:nvPr>
        </p:nvGraphicFramePr>
        <p:xfrm>
          <a:off x="395536" y="332656"/>
          <a:ext cx="8352928"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Diagram 3"/>
          <p:cNvGraphicFramePr>
            <a:graphicFrameLocks/>
          </p:cNvGraphicFramePr>
          <p:nvPr>
            <p:extLst>
              <p:ext uri="{D42A27DB-BD31-4B8C-83A1-F6EECF244321}">
                <p14:modId xmlns:p14="http://schemas.microsoft.com/office/powerpoint/2010/main" val="1806196824"/>
              </p:ext>
            </p:extLst>
          </p:nvPr>
        </p:nvGraphicFramePr>
        <p:xfrm>
          <a:off x="395536" y="3429000"/>
          <a:ext cx="8352928" cy="3168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94723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Vad kan man förvänta sig för resultat för en klient i Narkotikaprofilen?</a:t>
            </a:r>
            <a:endParaRPr lang="sv-SE" dirty="0"/>
          </a:p>
        </p:txBody>
      </p:sp>
      <p:sp>
        <p:nvSpPr>
          <p:cNvPr id="3" name="Platshållare för innehåll 2"/>
          <p:cNvSpPr>
            <a:spLocks noGrp="1"/>
          </p:cNvSpPr>
          <p:nvPr>
            <p:ph sz="half" idx="1"/>
          </p:nvPr>
        </p:nvSpPr>
        <p:spPr>
          <a:xfrm>
            <a:off x="4652319" y="2201755"/>
            <a:ext cx="3886200" cy="3263504"/>
          </a:xfrm>
          <a:ln>
            <a:solidFill>
              <a:schemeClr val="tx1"/>
            </a:solidFill>
          </a:ln>
        </p:spPr>
        <p:txBody>
          <a:bodyPr>
            <a:normAutofit fontScale="92500" lnSpcReduction="10000"/>
          </a:bodyPr>
          <a:lstStyle/>
          <a:p>
            <a:pPr marL="0" indent="0">
              <a:buNone/>
            </a:pPr>
            <a:r>
              <a:rPr lang="sv-SE" b="1" dirty="0" smtClean="0"/>
              <a:t>Narkotikaproblem</a:t>
            </a:r>
          </a:p>
          <a:p>
            <a:pPr marL="0" indent="0">
              <a:buNone/>
            </a:pPr>
            <a:r>
              <a:rPr lang="sv-SE" dirty="0" smtClean="0"/>
              <a:t>Förbättring:</a:t>
            </a:r>
          </a:p>
          <a:p>
            <a:r>
              <a:rPr lang="sv-SE" dirty="0" smtClean="0"/>
              <a:t>Återfallsprevention 88%</a:t>
            </a:r>
          </a:p>
          <a:p>
            <a:r>
              <a:rPr lang="sv-SE" dirty="0" smtClean="0"/>
              <a:t>Stödboende 70%</a:t>
            </a:r>
          </a:p>
          <a:p>
            <a:pPr marL="0" indent="0">
              <a:buNone/>
            </a:pPr>
            <a:r>
              <a:rPr lang="sv-SE" dirty="0" smtClean="0"/>
              <a:t>Problemfri:</a:t>
            </a:r>
          </a:p>
          <a:p>
            <a:r>
              <a:rPr lang="sv-SE" dirty="0" smtClean="0"/>
              <a:t>Svårt att uppnå (13%)</a:t>
            </a:r>
            <a:endParaRPr lang="sv-SE" dirty="0"/>
          </a:p>
        </p:txBody>
      </p:sp>
      <p:sp>
        <p:nvSpPr>
          <p:cNvPr id="4" name="Platshållare för innehåll 3"/>
          <p:cNvSpPr>
            <a:spLocks noGrp="1"/>
          </p:cNvSpPr>
          <p:nvPr>
            <p:ph sz="half" idx="2"/>
          </p:nvPr>
        </p:nvSpPr>
        <p:spPr>
          <a:xfrm>
            <a:off x="685800" y="2201755"/>
            <a:ext cx="3886200" cy="3263504"/>
          </a:xfrm>
          <a:ln>
            <a:solidFill>
              <a:schemeClr val="tx1"/>
            </a:solidFill>
          </a:ln>
        </p:spPr>
        <p:txBody>
          <a:bodyPr>
            <a:normAutofit fontScale="92500" lnSpcReduction="10000"/>
          </a:bodyPr>
          <a:lstStyle/>
          <a:p>
            <a:pPr marL="0" indent="0">
              <a:buNone/>
            </a:pPr>
            <a:r>
              <a:rPr lang="sv-SE" b="1" dirty="0" smtClean="0"/>
              <a:t>Alkoholproblem</a:t>
            </a:r>
          </a:p>
          <a:p>
            <a:pPr marL="0" indent="0">
              <a:buNone/>
            </a:pPr>
            <a:r>
              <a:rPr lang="sv-SE" dirty="0" smtClean="0"/>
              <a:t>Förbättring:</a:t>
            </a:r>
          </a:p>
          <a:p>
            <a:r>
              <a:rPr lang="sv-SE" dirty="0" smtClean="0"/>
              <a:t>Återfallsprevention 63%</a:t>
            </a:r>
          </a:p>
          <a:p>
            <a:r>
              <a:rPr lang="sv-SE" dirty="0" smtClean="0"/>
              <a:t>Stödboende 46%</a:t>
            </a:r>
          </a:p>
          <a:p>
            <a:r>
              <a:rPr lang="sv-SE" dirty="0" smtClean="0"/>
              <a:t>12-steg 42%</a:t>
            </a:r>
          </a:p>
          <a:p>
            <a:pPr marL="0" indent="0">
              <a:buNone/>
            </a:pPr>
            <a:r>
              <a:rPr lang="sv-SE" dirty="0" smtClean="0"/>
              <a:t>Problemfri:</a:t>
            </a:r>
          </a:p>
          <a:p>
            <a:r>
              <a:rPr lang="sv-SE" dirty="0" smtClean="0"/>
              <a:t>Stödboende 45%</a:t>
            </a:r>
          </a:p>
          <a:p>
            <a:pPr marL="0" indent="0">
              <a:buNone/>
            </a:pPr>
            <a:endParaRPr lang="sv-SE" dirty="0"/>
          </a:p>
        </p:txBody>
      </p:sp>
    </p:spTree>
    <p:extLst>
      <p:ext uri="{BB962C8B-B14F-4D97-AF65-F5344CB8AC3E}">
        <p14:creationId xmlns:p14="http://schemas.microsoft.com/office/powerpoint/2010/main" val="35737953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Vad kan man förvänta sig för resultat för en klient i profilen Avgränsade Alkoholproblem?</a:t>
            </a:r>
            <a:endParaRPr lang="sv-SE" dirty="0"/>
          </a:p>
        </p:txBody>
      </p:sp>
      <p:sp>
        <p:nvSpPr>
          <p:cNvPr id="3" name="Platshållare för innehåll 2"/>
          <p:cNvSpPr>
            <a:spLocks noGrp="1"/>
          </p:cNvSpPr>
          <p:nvPr>
            <p:ph sz="half" idx="1"/>
          </p:nvPr>
        </p:nvSpPr>
        <p:spPr>
          <a:xfrm>
            <a:off x="4842304" y="2374750"/>
            <a:ext cx="3886200" cy="3263504"/>
          </a:xfrm>
          <a:ln>
            <a:solidFill>
              <a:schemeClr val="tx1"/>
            </a:solidFill>
          </a:ln>
        </p:spPr>
        <p:txBody>
          <a:bodyPr>
            <a:normAutofit fontScale="92500" lnSpcReduction="10000"/>
          </a:bodyPr>
          <a:lstStyle/>
          <a:p>
            <a:pPr marL="0" indent="0">
              <a:buNone/>
            </a:pPr>
            <a:r>
              <a:rPr lang="sv-SE" b="1" dirty="0" smtClean="0"/>
              <a:t>Narkotikaproblem</a:t>
            </a:r>
          </a:p>
          <a:p>
            <a:pPr marL="0" indent="0">
              <a:buNone/>
            </a:pPr>
            <a:r>
              <a:rPr lang="sv-SE" dirty="0" smtClean="0"/>
              <a:t>Förbättring:</a:t>
            </a:r>
          </a:p>
          <a:p>
            <a:r>
              <a:rPr lang="sv-SE" dirty="0" smtClean="0"/>
              <a:t>Återfallsprevention 30%</a:t>
            </a:r>
          </a:p>
          <a:p>
            <a:r>
              <a:rPr lang="sv-SE" dirty="0" smtClean="0"/>
              <a:t>Stödboende 17%</a:t>
            </a:r>
          </a:p>
          <a:p>
            <a:pPr marL="0" indent="0">
              <a:buNone/>
            </a:pPr>
            <a:r>
              <a:rPr lang="sv-SE" dirty="0" smtClean="0"/>
              <a:t>Problemfri:</a:t>
            </a:r>
          </a:p>
          <a:p>
            <a:r>
              <a:rPr lang="sv-SE" dirty="0" smtClean="0"/>
              <a:t>Nästan alla blir problemfria</a:t>
            </a:r>
            <a:endParaRPr lang="sv-SE" dirty="0"/>
          </a:p>
        </p:txBody>
      </p:sp>
      <p:sp>
        <p:nvSpPr>
          <p:cNvPr id="4" name="Platshållare för innehåll 3"/>
          <p:cNvSpPr>
            <a:spLocks noGrp="1"/>
          </p:cNvSpPr>
          <p:nvPr>
            <p:ph sz="half" idx="2"/>
          </p:nvPr>
        </p:nvSpPr>
        <p:spPr>
          <a:xfrm>
            <a:off x="840259" y="2374750"/>
            <a:ext cx="3886200" cy="3263504"/>
          </a:xfrm>
          <a:ln>
            <a:solidFill>
              <a:schemeClr val="tx1"/>
            </a:solidFill>
          </a:ln>
        </p:spPr>
        <p:txBody>
          <a:bodyPr>
            <a:normAutofit fontScale="92500" lnSpcReduction="10000"/>
          </a:bodyPr>
          <a:lstStyle/>
          <a:p>
            <a:pPr marL="0" indent="0">
              <a:buNone/>
            </a:pPr>
            <a:r>
              <a:rPr lang="sv-SE" b="1" dirty="0" smtClean="0"/>
              <a:t>Alkoholproblem</a:t>
            </a:r>
          </a:p>
          <a:p>
            <a:pPr marL="0" indent="0">
              <a:buNone/>
            </a:pPr>
            <a:r>
              <a:rPr lang="sv-SE" dirty="0" smtClean="0"/>
              <a:t>Förbättring:</a:t>
            </a:r>
          </a:p>
          <a:p>
            <a:r>
              <a:rPr lang="sv-SE" dirty="0" smtClean="0"/>
              <a:t>Återfallsprevention 67%</a:t>
            </a:r>
          </a:p>
          <a:p>
            <a:r>
              <a:rPr lang="sv-SE" dirty="0" smtClean="0"/>
              <a:t>12-steg 57%</a:t>
            </a:r>
          </a:p>
          <a:p>
            <a:pPr marL="0" indent="0">
              <a:buNone/>
            </a:pPr>
            <a:r>
              <a:rPr lang="sv-SE" dirty="0" smtClean="0"/>
              <a:t>Problemfri:</a:t>
            </a:r>
          </a:p>
          <a:p>
            <a:r>
              <a:rPr lang="sv-SE" dirty="0" smtClean="0"/>
              <a:t>Återfallsprevention 32%</a:t>
            </a:r>
          </a:p>
          <a:p>
            <a:r>
              <a:rPr lang="sv-SE" dirty="0" smtClean="0"/>
              <a:t>Svårt att uppnå (14%)</a:t>
            </a:r>
          </a:p>
          <a:p>
            <a:pPr marL="0" indent="0">
              <a:buNone/>
            </a:pPr>
            <a:endParaRPr lang="sv-SE" dirty="0"/>
          </a:p>
        </p:txBody>
      </p:sp>
    </p:spTree>
    <p:extLst>
      <p:ext uri="{BB962C8B-B14F-4D97-AF65-F5344CB8AC3E}">
        <p14:creationId xmlns:p14="http://schemas.microsoft.com/office/powerpoint/2010/main" val="31313541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Vad kan man förvänta sig för resultat för en klient i profilen Alkohol och Psyk?</a:t>
            </a:r>
            <a:endParaRPr lang="sv-SE" dirty="0"/>
          </a:p>
        </p:txBody>
      </p:sp>
      <p:sp>
        <p:nvSpPr>
          <p:cNvPr id="3" name="Platshållare för innehåll 2"/>
          <p:cNvSpPr>
            <a:spLocks noGrp="1"/>
          </p:cNvSpPr>
          <p:nvPr>
            <p:ph sz="half" idx="1"/>
          </p:nvPr>
        </p:nvSpPr>
        <p:spPr>
          <a:xfrm>
            <a:off x="4572000" y="2350036"/>
            <a:ext cx="3886200" cy="3263504"/>
          </a:xfrm>
          <a:ln>
            <a:solidFill>
              <a:schemeClr val="tx1"/>
            </a:solidFill>
          </a:ln>
        </p:spPr>
        <p:txBody>
          <a:bodyPr>
            <a:normAutofit fontScale="77500" lnSpcReduction="20000"/>
          </a:bodyPr>
          <a:lstStyle/>
          <a:p>
            <a:pPr marL="0" indent="0">
              <a:buNone/>
            </a:pPr>
            <a:r>
              <a:rPr lang="sv-SE" b="1" dirty="0" smtClean="0"/>
              <a:t>Narkotikaproblem</a:t>
            </a:r>
          </a:p>
          <a:p>
            <a:pPr marL="0" indent="0">
              <a:buNone/>
            </a:pPr>
            <a:r>
              <a:rPr lang="sv-SE" dirty="0" smtClean="0"/>
              <a:t>Förbättring:</a:t>
            </a:r>
          </a:p>
          <a:p>
            <a:r>
              <a:rPr lang="sv-SE" dirty="0" smtClean="0"/>
              <a:t>Stödboende 70%</a:t>
            </a:r>
          </a:p>
          <a:p>
            <a:r>
              <a:rPr lang="sv-SE" dirty="0" smtClean="0"/>
              <a:t>12-steg 62%</a:t>
            </a:r>
          </a:p>
          <a:p>
            <a:r>
              <a:rPr lang="sv-SE" dirty="0" smtClean="0"/>
              <a:t>KBT 50%</a:t>
            </a:r>
          </a:p>
          <a:p>
            <a:pPr marL="0" indent="0">
              <a:buNone/>
            </a:pPr>
            <a:r>
              <a:rPr lang="sv-SE" dirty="0" smtClean="0"/>
              <a:t>Problemfri:</a:t>
            </a:r>
          </a:p>
          <a:p>
            <a:r>
              <a:rPr lang="sv-SE" dirty="0" smtClean="0"/>
              <a:t>Återfallsprevention 72%</a:t>
            </a:r>
          </a:p>
          <a:p>
            <a:r>
              <a:rPr lang="sv-SE" dirty="0" smtClean="0"/>
              <a:t>12-steg 69%</a:t>
            </a:r>
          </a:p>
          <a:p>
            <a:r>
              <a:rPr lang="sv-SE" dirty="0" smtClean="0"/>
              <a:t>Stödboende 50%</a:t>
            </a:r>
            <a:endParaRPr lang="sv-SE" dirty="0"/>
          </a:p>
        </p:txBody>
      </p:sp>
      <p:sp>
        <p:nvSpPr>
          <p:cNvPr id="4" name="Platshållare för innehåll 3"/>
          <p:cNvSpPr>
            <a:spLocks noGrp="1"/>
          </p:cNvSpPr>
          <p:nvPr>
            <p:ph sz="half" idx="2"/>
          </p:nvPr>
        </p:nvSpPr>
        <p:spPr>
          <a:xfrm>
            <a:off x="563777" y="2350036"/>
            <a:ext cx="3886200" cy="3263504"/>
          </a:xfrm>
          <a:ln>
            <a:solidFill>
              <a:schemeClr val="tx1"/>
            </a:solidFill>
          </a:ln>
        </p:spPr>
        <p:txBody>
          <a:bodyPr>
            <a:normAutofit fontScale="77500" lnSpcReduction="20000"/>
          </a:bodyPr>
          <a:lstStyle/>
          <a:p>
            <a:pPr marL="0" indent="0">
              <a:buNone/>
            </a:pPr>
            <a:r>
              <a:rPr lang="sv-SE" b="1" dirty="0" smtClean="0"/>
              <a:t>Alkoholproblem</a:t>
            </a:r>
          </a:p>
          <a:p>
            <a:pPr marL="0" indent="0">
              <a:buNone/>
            </a:pPr>
            <a:r>
              <a:rPr lang="sv-SE" dirty="0" smtClean="0"/>
              <a:t>Förbättring:</a:t>
            </a:r>
          </a:p>
          <a:p>
            <a:r>
              <a:rPr lang="sv-SE" dirty="0" smtClean="0"/>
              <a:t>Återfallsprevention 100%</a:t>
            </a:r>
          </a:p>
          <a:p>
            <a:r>
              <a:rPr lang="sv-SE" dirty="0" smtClean="0"/>
              <a:t>12-steg 100%</a:t>
            </a:r>
          </a:p>
          <a:p>
            <a:r>
              <a:rPr lang="sv-SE" dirty="0" smtClean="0"/>
              <a:t>MI 87%</a:t>
            </a:r>
          </a:p>
          <a:p>
            <a:pPr marL="0" indent="0">
              <a:buNone/>
            </a:pPr>
            <a:r>
              <a:rPr lang="sv-SE" dirty="0" smtClean="0"/>
              <a:t>Problemfri:</a:t>
            </a:r>
          </a:p>
          <a:p>
            <a:r>
              <a:rPr lang="sv-SE" dirty="0" smtClean="0"/>
              <a:t>12-steg 61%</a:t>
            </a:r>
          </a:p>
          <a:p>
            <a:r>
              <a:rPr lang="sv-SE" dirty="0" smtClean="0"/>
              <a:t>Återfallsprevention 58%</a:t>
            </a:r>
          </a:p>
          <a:p>
            <a:pPr marL="0" indent="0">
              <a:buNone/>
            </a:pPr>
            <a:endParaRPr lang="sv-SE" dirty="0"/>
          </a:p>
        </p:txBody>
      </p:sp>
    </p:spTree>
    <p:extLst>
      <p:ext uri="{BB962C8B-B14F-4D97-AF65-F5344CB8AC3E}">
        <p14:creationId xmlns:p14="http://schemas.microsoft.com/office/powerpoint/2010/main" val="25758349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2276872"/>
            <a:ext cx="8229600" cy="1143000"/>
          </a:xfrm>
        </p:spPr>
        <p:txBody>
          <a:bodyPr/>
          <a:lstStyle/>
          <a:p>
            <a:r>
              <a:rPr lang="sv-SE" dirty="0" smtClean="0"/>
              <a:t>Tack för er uppmärksamhet!</a:t>
            </a:r>
            <a:endParaRPr lang="sv-SE" dirty="0"/>
          </a:p>
        </p:txBody>
      </p:sp>
    </p:spTree>
    <p:extLst>
      <p:ext uri="{BB962C8B-B14F-4D97-AF65-F5344CB8AC3E}">
        <p14:creationId xmlns:p14="http://schemas.microsoft.com/office/powerpoint/2010/main" val="8727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smtClean="0"/>
              <a:t>Intervjuarskattningar för de tre profilerna</a:t>
            </a:r>
            <a:endParaRPr lang="sv-SE" sz="3200"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79877512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805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Tre missbruksprofiler</a:t>
            </a:r>
          </a:p>
        </p:txBody>
      </p:sp>
      <p:graphicFrame>
        <p:nvGraphicFramePr>
          <p:cNvPr id="3" name="Diagram 2"/>
          <p:cNvGraphicFramePr>
            <a:graphicFrameLocks/>
          </p:cNvGraphicFramePr>
          <p:nvPr>
            <p:extLst/>
          </p:nvPr>
        </p:nvGraphicFramePr>
        <p:xfrm>
          <a:off x="683568" y="1268760"/>
          <a:ext cx="7632848" cy="53285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0569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Samarbete med prof. Lena Lundgren, Boston och Umeå</a:t>
            </a:r>
            <a:endParaRPr lang="sv-SE" dirty="0"/>
          </a:p>
        </p:txBody>
      </p:sp>
      <p:sp>
        <p:nvSpPr>
          <p:cNvPr id="3" name="Platshållare för innehåll 2"/>
          <p:cNvSpPr>
            <a:spLocks noGrp="1"/>
          </p:cNvSpPr>
          <p:nvPr>
            <p:ph idx="1"/>
          </p:nvPr>
        </p:nvSpPr>
        <p:spPr>
          <a:xfrm>
            <a:off x="457200" y="1988840"/>
            <a:ext cx="8229600" cy="4061048"/>
          </a:xfrm>
        </p:spPr>
        <p:txBody>
          <a:bodyPr>
            <a:normAutofit fontScale="70000" lnSpcReduction="20000"/>
          </a:bodyPr>
          <a:lstStyle/>
          <a:p>
            <a:pPr marL="0" indent="0">
              <a:buNone/>
            </a:pPr>
            <a:r>
              <a:rPr lang="sv-SE" sz="2900" dirty="0" smtClean="0"/>
              <a:t>Visade att profilerna i ASI08 skiljer sig i flera andra avseenden som kriminalitet, etnicitet, psykiska problem.</a:t>
            </a:r>
          </a:p>
          <a:p>
            <a:pPr marL="0" indent="0">
              <a:buNone/>
            </a:pPr>
            <a:r>
              <a:rPr lang="sv-SE" sz="2900" dirty="0" smtClean="0"/>
              <a:t/>
            </a:r>
            <a:br>
              <a:rPr lang="sv-SE" sz="2900" dirty="0" smtClean="0"/>
            </a:br>
            <a:endParaRPr lang="sv-SE" sz="2900" dirty="0" smtClean="0"/>
          </a:p>
          <a:p>
            <a:r>
              <a:rPr lang="sv-SE" sz="2400" dirty="0"/>
              <a:t>Lundgren, Lena; et al</a:t>
            </a:r>
            <a:r>
              <a:rPr lang="sv-SE" sz="2400" dirty="0" smtClean="0"/>
              <a:t>. </a:t>
            </a:r>
            <a:r>
              <a:rPr lang="sv-SE" sz="2400" u="sng" dirty="0" smtClean="0">
                <a:hlinkClick r:id="rId3"/>
              </a:rPr>
              <a:t>Association </a:t>
            </a:r>
            <a:r>
              <a:rPr lang="sv-SE" sz="2400" u="sng" dirty="0" err="1">
                <a:hlinkClick r:id="rId3"/>
              </a:rPr>
              <a:t>between</a:t>
            </a:r>
            <a:r>
              <a:rPr lang="sv-SE" sz="2400" u="sng" dirty="0">
                <a:hlinkClick r:id="rId3"/>
              </a:rPr>
              <a:t> immigrant status and </a:t>
            </a:r>
            <a:r>
              <a:rPr lang="sv-SE" sz="2400" u="sng" dirty="0" err="1">
                <a:hlinkClick r:id="rId3"/>
              </a:rPr>
              <a:t>history</a:t>
            </a:r>
            <a:r>
              <a:rPr lang="sv-SE" sz="2400" u="sng" dirty="0">
                <a:hlinkClick r:id="rId3"/>
              </a:rPr>
              <a:t> </a:t>
            </a:r>
            <a:r>
              <a:rPr lang="sv-SE" sz="2400" u="sng" dirty="0" err="1">
                <a:hlinkClick r:id="rId3"/>
              </a:rPr>
              <a:t>of</a:t>
            </a:r>
            <a:r>
              <a:rPr lang="sv-SE" sz="2400" u="sng" dirty="0">
                <a:hlinkClick r:id="rId3"/>
              </a:rPr>
              <a:t> </a:t>
            </a:r>
            <a:r>
              <a:rPr lang="sv-SE" sz="2400" u="sng" dirty="0" err="1">
                <a:hlinkClick r:id="rId3"/>
              </a:rPr>
              <a:t>compulsory</a:t>
            </a:r>
            <a:r>
              <a:rPr lang="sv-SE" sz="2400" u="sng" dirty="0">
                <a:hlinkClick r:id="rId3"/>
              </a:rPr>
              <a:t> </a:t>
            </a:r>
            <a:r>
              <a:rPr lang="sv-SE" sz="2400" u="sng" dirty="0" err="1">
                <a:hlinkClick r:id="rId3"/>
              </a:rPr>
              <a:t>treatment</a:t>
            </a:r>
            <a:r>
              <a:rPr lang="sv-SE" sz="2400" u="sng" dirty="0">
                <a:hlinkClick r:id="rId3"/>
              </a:rPr>
              <a:t> in a national </a:t>
            </a:r>
            <a:r>
              <a:rPr lang="sv-SE" sz="2400" u="sng" dirty="0" err="1">
                <a:hlinkClick r:id="rId3"/>
              </a:rPr>
              <a:t>sample</a:t>
            </a:r>
            <a:r>
              <a:rPr lang="sv-SE" sz="2400" u="sng" dirty="0">
                <a:hlinkClick r:id="rId3"/>
              </a:rPr>
              <a:t> </a:t>
            </a:r>
            <a:r>
              <a:rPr lang="sv-SE" sz="2400" u="sng" dirty="0" err="1">
                <a:hlinkClick r:id="rId3"/>
              </a:rPr>
              <a:t>of</a:t>
            </a:r>
            <a:r>
              <a:rPr lang="sv-SE" sz="2400" u="sng" dirty="0">
                <a:hlinkClick r:id="rId3"/>
              </a:rPr>
              <a:t> </a:t>
            </a:r>
            <a:r>
              <a:rPr lang="sv-SE" sz="2400" u="sng" dirty="0" err="1">
                <a:hlinkClick r:id="rId3"/>
              </a:rPr>
              <a:t>individuals</a:t>
            </a:r>
            <a:r>
              <a:rPr lang="sv-SE" sz="2400" u="sng" dirty="0">
                <a:hlinkClick r:id="rId3"/>
              </a:rPr>
              <a:t> </a:t>
            </a:r>
            <a:r>
              <a:rPr lang="sv-SE" sz="2400" u="sng" dirty="0" err="1">
                <a:hlinkClick r:id="rId3"/>
              </a:rPr>
              <a:t>assessed</a:t>
            </a:r>
            <a:r>
              <a:rPr lang="sv-SE" sz="2400" u="sng" dirty="0">
                <a:hlinkClick r:id="rId3"/>
              </a:rPr>
              <a:t> for </a:t>
            </a:r>
            <a:r>
              <a:rPr lang="sv-SE" sz="2400" u="sng" dirty="0" err="1">
                <a:hlinkClick r:id="rId3"/>
              </a:rPr>
              <a:t>drug</a:t>
            </a:r>
            <a:r>
              <a:rPr lang="sv-SE" sz="2400" u="sng" dirty="0">
                <a:hlinkClick r:id="rId3"/>
              </a:rPr>
              <a:t> </a:t>
            </a:r>
            <a:r>
              <a:rPr lang="sv-SE" sz="2400" u="sng" dirty="0" err="1">
                <a:hlinkClick r:id="rId3"/>
              </a:rPr>
              <a:t>use</a:t>
            </a:r>
            <a:r>
              <a:rPr lang="sv-SE" sz="2400" u="sng" dirty="0">
                <a:hlinkClick r:id="rId3"/>
              </a:rPr>
              <a:t> disorders </a:t>
            </a:r>
            <a:r>
              <a:rPr lang="sv-SE" sz="2400" u="sng" dirty="0" err="1">
                <a:hlinkClick r:id="rId3"/>
              </a:rPr>
              <a:t>through</a:t>
            </a:r>
            <a:r>
              <a:rPr lang="sv-SE" sz="2400" u="sng" dirty="0">
                <a:hlinkClick r:id="rId3"/>
              </a:rPr>
              <a:t> the </a:t>
            </a:r>
            <a:r>
              <a:rPr lang="sv-SE" sz="2400" u="sng" dirty="0" err="1">
                <a:hlinkClick r:id="rId3"/>
              </a:rPr>
              <a:t>swedish</a:t>
            </a:r>
            <a:r>
              <a:rPr lang="sv-SE" sz="2400" u="sng" dirty="0">
                <a:hlinkClick r:id="rId3"/>
              </a:rPr>
              <a:t> public </a:t>
            </a:r>
            <a:r>
              <a:rPr lang="sv-SE" sz="2400" u="sng" dirty="0" err="1">
                <a:hlinkClick r:id="rId3"/>
              </a:rPr>
              <a:t>welfare</a:t>
            </a:r>
            <a:r>
              <a:rPr lang="sv-SE" sz="2400" u="sng" dirty="0">
                <a:hlinkClick r:id="rId3"/>
              </a:rPr>
              <a:t> system</a:t>
            </a:r>
            <a:r>
              <a:rPr lang="sv-SE" sz="2400" dirty="0"/>
              <a:t>. </a:t>
            </a:r>
            <a:r>
              <a:rPr lang="sv-SE" sz="2400" dirty="0" err="1"/>
              <a:t>Substance</a:t>
            </a:r>
            <a:r>
              <a:rPr lang="sv-SE" sz="2400" dirty="0"/>
              <a:t> </a:t>
            </a:r>
            <a:r>
              <a:rPr lang="sv-SE" sz="2400" dirty="0" err="1"/>
              <a:t>Use</a:t>
            </a:r>
            <a:r>
              <a:rPr lang="sv-SE" sz="2400" dirty="0"/>
              <a:t> &amp; </a:t>
            </a:r>
            <a:r>
              <a:rPr lang="sv-SE" sz="2400" dirty="0" err="1"/>
              <a:t>Misuse</a:t>
            </a:r>
            <a:r>
              <a:rPr lang="sv-SE" sz="2400" dirty="0"/>
              <a:t>, </a:t>
            </a:r>
            <a:r>
              <a:rPr lang="sv-SE" sz="2400" dirty="0" err="1"/>
              <a:t>vol</a:t>
            </a:r>
            <a:r>
              <a:rPr lang="sv-SE" sz="2400" dirty="0"/>
              <a:t> 47, nr 1, sid 67-77, 2012</a:t>
            </a:r>
          </a:p>
          <a:p>
            <a:endParaRPr lang="sv-SE" sz="2400" dirty="0"/>
          </a:p>
          <a:p>
            <a:r>
              <a:rPr lang="sv-SE" sz="2400" dirty="0"/>
              <a:t>Lundgren, Lena M; et al</a:t>
            </a:r>
            <a:r>
              <a:rPr lang="sv-SE" sz="2400" dirty="0" smtClean="0"/>
              <a:t>. </a:t>
            </a:r>
            <a:r>
              <a:rPr lang="sv-SE" sz="2400" u="sng" dirty="0" err="1" smtClean="0">
                <a:hlinkClick r:id="rId4"/>
              </a:rPr>
              <a:t>Beskriving</a:t>
            </a:r>
            <a:r>
              <a:rPr lang="sv-SE" sz="2400" u="sng" dirty="0" smtClean="0">
                <a:hlinkClick r:id="rId4"/>
              </a:rPr>
              <a:t> </a:t>
            </a:r>
            <a:r>
              <a:rPr lang="sv-SE" sz="2400" u="sng" dirty="0">
                <a:hlinkClick r:id="rId4"/>
              </a:rPr>
              <a:t>av tre klientprofiler inom svensk missbruksvård</a:t>
            </a:r>
            <a:r>
              <a:rPr lang="sv-SE" sz="2400" dirty="0"/>
              <a:t>. Socialvetenskaplig tidskrift, </a:t>
            </a:r>
            <a:r>
              <a:rPr lang="sv-SE" sz="2400" dirty="0" err="1"/>
              <a:t>vol</a:t>
            </a:r>
            <a:r>
              <a:rPr lang="sv-SE" sz="2400" dirty="0"/>
              <a:t> 19, nr 3 / 4, sid 200-216, 2012</a:t>
            </a:r>
          </a:p>
          <a:p>
            <a:pPr marL="0" indent="0">
              <a:buNone/>
            </a:pPr>
            <a:r>
              <a:rPr lang="sv-SE" sz="2400" dirty="0"/>
              <a:t> </a:t>
            </a:r>
          </a:p>
          <a:p>
            <a:r>
              <a:rPr lang="sv-SE" sz="2400" dirty="0"/>
              <a:t>Lundgren, Lena; et al</a:t>
            </a:r>
            <a:r>
              <a:rPr lang="sv-SE" sz="2400" dirty="0" smtClean="0"/>
              <a:t>. </a:t>
            </a:r>
            <a:r>
              <a:rPr lang="sv-SE" sz="2400" u="sng" dirty="0" err="1" smtClean="0">
                <a:hlinkClick r:id="rId5"/>
              </a:rPr>
              <a:t>Integrating</a:t>
            </a:r>
            <a:r>
              <a:rPr lang="sv-SE" sz="2400" u="sng" dirty="0" smtClean="0">
                <a:hlinkClick r:id="rId5"/>
              </a:rPr>
              <a:t> </a:t>
            </a:r>
            <a:r>
              <a:rPr lang="sv-SE" sz="2400" u="sng" dirty="0" err="1">
                <a:hlinkClick r:id="rId5"/>
              </a:rPr>
              <a:t>addiction</a:t>
            </a:r>
            <a:r>
              <a:rPr lang="sv-SE" sz="2400" u="sng" dirty="0">
                <a:hlinkClick r:id="rId5"/>
              </a:rPr>
              <a:t> and mental </a:t>
            </a:r>
            <a:r>
              <a:rPr lang="sv-SE" sz="2400" u="sng" dirty="0" err="1">
                <a:hlinkClick r:id="rId5"/>
              </a:rPr>
              <a:t>health</a:t>
            </a:r>
            <a:r>
              <a:rPr lang="sv-SE" sz="2400" u="sng" dirty="0">
                <a:hlinkClick r:id="rId5"/>
              </a:rPr>
              <a:t> </a:t>
            </a:r>
            <a:r>
              <a:rPr lang="sv-SE" sz="2400" u="sng" dirty="0" err="1">
                <a:hlinkClick r:id="rId5"/>
              </a:rPr>
              <a:t>treatment</a:t>
            </a:r>
            <a:r>
              <a:rPr lang="sv-SE" sz="2400" u="sng" dirty="0">
                <a:hlinkClick r:id="rId5"/>
              </a:rPr>
              <a:t> </a:t>
            </a:r>
            <a:r>
              <a:rPr lang="sv-SE" sz="2400" u="sng" dirty="0" err="1">
                <a:hlinkClick r:id="rId5"/>
              </a:rPr>
              <a:t>within</a:t>
            </a:r>
            <a:r>
              <a:rPr lang="sv-SE" sz="2400" u="sng" dirty="0">
                <a:hlinkClick r:id="rId5"/>
              </a:rPr>
              <a:t> a national </a:t>
            </a:r>
            <a:r>
              <a:rPr lang="sv-SE" sz="2400" u="sng" dirty="0" err="1">
                <a:hlinkClick r:id="rId5"/>
              </a:rPr>
              <a:t>addiction</a:t>
            </a:r>
            <a:r>
              <a:rPr lang="sv-SE" sz="2400" u="sng" dirty="0">
                <a:hlinkClick r:id="rId5"/>
              </a:rPr>
              <a:t> </a:t>
            </a:r>
            <a:r>
              <a:rPr lang="sv-SE" sz="2400" u="sng" dirty="0" err="1">
                <a:hlinkClick r:id="rId5"/>
              </a:rPr>
              <a:t>treatment</a:t>
            </a:r>
            <a:r>
              <a:rPr lang="sv-SE" sz="2400" u="sng" dirty="0">
                <a:hlinkClick r:id="rId5"/>
              </a:rPr>
              <a:t> system: </a:t>
            </a:r>
            <a:r>
              <a:rPr lang="sv-SE" sz="2400" u="sng" dirty="0" err="1">
                <a:hlinkClick r:id="rId5"/>
              </a:rPr>
              <a:t>Using</a:t>
            </a:r>
            <a:r>
              <a:rPr lang="sv-SE" sz="2400" u="sng" dirty="0">
                <a:hlinkClick r:id="rId5"/>
              </a:rPr>
              <a:t> </a:t>
            </a:r>
            <a:r>
              <a:rPr lang="sv-SE" sz="2400" u="sng" dirty="0" err="1">
                <a:hlinkClick r:id="rId5"/>
              </a:rPr>
              <a:t>multiple</a:t>
            </a:r>
            <a:r>
              <a:rPr lang="sv-SE" sz="2400" u="sng" dirty="0">
                <a:hlinkClick r:id="rId5"/>
              </a:rPr>
              <a:t> </a:t>
            </a:r>
            <a:r>
              <a:rPr lang="sv-SE" sz="2400" u="sng" dirty="0" err="1">
                <a:hlinkClick r:id="rId5"/>
              </a:rPr>
              <a:t>statistical</a:t>
            </a:r>
            <a:r>
              <a:rPr lang="sv-SE" sz="2400" u="sng" dirty="0">
                <a:hlinkClick r:id="rId5"/>
              </a:rPr>
              <a:t> </a:t>
            </a:r>
            <a:r>
              <a:rPr lang="sv-SE" sz="2400" u="sng" dirty="0" err="1">
                <a:hlinkClick r:id="rId5"/>
              </a:rPr>
              <a:t>methods</a:t>
            </a:r>
            <a:r>
              <a:rPr lang="sv-SE" sz="2400" u="sng" dirty="0">
                <a:hlinkClick r:id="rId5"/>
              </a:rPr>
              <a:t> to </a:t>
            </a:r>
            <a:r>
              <a:rPr lang="sv-SE" sz="2400" u="sng" dirty="0" err="1">
                <a:hlinkClick r:id="rId5"/>
              </a:rPr>
              <a:t>analyze</a:t>
            </a:r>
            <a:r>
              <a:rPr lang="sv-SE" sz="2400" u="sng" dirty="0">
                <a:hlinkClick r:id="rId5"/>
              </a:rPr>
              <a:t> </a:t>
            </a:r>
            <a:r>
              <a:rPr lang="sv-SE" sz="2400" u="sng" dirty="0" err="1">
                <a:hlinkClick r:id="rId5"/>
              </a:rPr>
              <a:t>client</a:t>
            </a:r>
            <a:r>
              <a:rPr lang="sv-SE" sz="2400" u="sng" dirty="0">
                <a:hlinkClick r:id="rId5"/>
              </a:rPr>
              <a:t> and </a:t>
            </a:r>
            <a:r>
              <a:rPr lang="sv-SE" sz="2400" u="sng" dirty="0" err="1">
                <a:hlinkClick r:id="rId5"/>
              </a:rPr>
              <a:t>interviewer</a:t>
            </a:r>
            <a:r>
              <a:rPr lang="sv-SE" sz="2400" u="sng" dirty="0">
                <a:hlinkClick r:id="rId5"/>
              </a:rPr>
              <a:t> </a:t>
            </a:r>
            <a:r>
              <a:rPr lang="sv-SE" sz="2400" u="sng" dirty="0" err="1">
                <a:hlinkClick r:id="rId5"/>
              </a:rPr>
              <a:t>assessment</a:t>
            </a:r>
            <a:r>
              <a:rPr lang="sv-SE" sz="2400" u="sng" dirty="0">
                <a:hlinkClick r:id="rId5"/>
              </a:rPr>
              <a:t> </a:t>
            </a:r>
            <a:r>
              <a:rPr lang="sv-SE" sz="2400" u="sng" dirty="0" err="1">
                <a:hlinkClick r:id="rId5"/>
              </a:rPr>
              <a:t>of</a:t>
            </a:r>
            <a:r>
              <a:rPr lang="sv-SE" sz="2400" u="sng" dirty="0">
                <a:hlinkClick r:id="rId5"/>
              </a:rPr>
              <a:t> co-</a:t>
            </a:r>
            <a:r>
              <a:rPr lang="sv-SE" sz="2400" u="sng" dirty="0" err="1">
                <a:hlinkClick r:id="rId5"/>
              </a:rPr>
              <a:t>occurring</a:t>
            </a:r>
            <a:r>
              <a:rPr lang="sv-SE" sz="2400" u="sng" dirty="0">
                <a:hlinkClick r:id="rId5"/>
              </a:rPr>
              <a:t> mental </a:t>
            </a:r>
            <a:r>
              <a:rPr lang="sv-SE" sz="2400" u="sng" dirty="0" err="1">
                <a:hlinkClick r:id="rId5"/>
              </a:rPr>
              <a:t>health</a:t>
            </a:r>
            <a:r>
              <a:rPr lang="sv-SE" sz="2400" u="sng" dirty="0">
                <a:hlinkClick r:id="rId5"/>
              </a:rPr>
              <a:t> problems</a:t>
            </a:r>
            <a:r>
              <a:rPr lang="sv-SE" sz="2400" dirty="0"/>
              <a:t>. Nordisk Alkohol- </a:t>
            </a:r>
            <a:r>
              <a:rPr lang="sv-SE" sz="2400" dirty="0" err="1"/>
              <a:t>og</a:t>
            </a:r>
            <a:r>
              <a:rPr lang="sv-SE" sz="2400" dirty="0"/>
              <a:t> </a:t>
            </a:r>
            <a:r>
              <a:rPr lang="sv-SE" sz="2400" dirty="0" err="1"/>
              <a:t>narkotikatidsskrift</a:t>
            </a:r>
            <a:r>
              <a:rPr lang="sv-SE" sz="2400" dirty="0"/>
              <a:t> (NAT), </a:t>
            </a:r>
            <a:r>
              <a:rPr lang="sv-SE" sz="2400" dirty="0" err="1"/>
              <a:t>vol</a:t>
            </a:r>
            <a:r>
              <a:rPr lang="sv-SE" sz="2400" dirty="0"/>
              <a:t> 31, nr 1, sid 59-79, 2014</a:t>
            </a:r>
          </a:p>
          <a:p>
            <a:pPr marL="0" indent="0">
              <a:buNone/>
            </a:pPr>
            <a:endParaRPr lang="sv-SE" sz="2400" dirty="0"/>
          </a:p>
        </p:txBody>
      </p:sp>
    </p:spTree>
    <p:extLst>
      <p:ext uri="{BB962C8B-B14F-4D97-AF65-F5344CB8AC3E}">
        <p14:creationId xmlns:p14="http://schemas.microsoft.com/office/powerpoint/2010/main" val="1235947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extLst>
              <p:ext uri="{D42A27DB-BD31-4B8C-83A1-F6EECF244321}">
                <p14:modId xmlns:p14="http://schemas.microsoft.com/office/powerpoint/2010/main" val="3450724740"/>
              </p:ext>
            </p:extLst>
          </p:nvPr>
        </p:nvGraphicFramePr>
        <p:xfrm>
          <a:off x="611560" y="1196752"/>
          <a:ext cx="7488832"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2411760" y="692696"/>
            <a:ext cx="3867469" cy="369332"/>
          </a:xfrm>
          <a:prstGeom prst="rect">
            <a:avLst/>
          </a:prstGeom>
          <a:noFill/>
        </p:spPr>
        <p:txBody>
          <a:bodyPr wrap="none" rtlCol="0">
            <a:spAutoFit/>
          </a:bodyPr>
          <a:lstStyle/>
          <a:p>
            <a:r>
              <a:rPr lang="sv-SE" dirty="0" smtClean="0"/>
              <a:t>Intervjuarskattning för profilerna i Ubåt</a:t>
            </a:r>
            <a:endParaRPr lang="sv-SE" dirty="0"/>
          </a:p>
        </p:txBody>
      </p:sp>
    </p:spTree>
    <p:extLst>
      <p:ext uri="{BB962C8B-B14F-4D97-AF65-F5344CB8AC3E}">
        <p14:creationId xmlns:p14="http://schemas.microsoft.com/office/powerpoint/2010/main" val="2744953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7237</TotalTime>
  <Words>1414</Words>
  <Application>Microsoft Office PowerPoint</Application>
  <PresentationFormat>Bildspel på skärmen (4:3)</PresentationFormat>
  <Paragraphs>233</Paragraphs>
  <Slides>57</Slides>
  <Notes>8</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57</vt:i4>
      </vt:variant>
    </vt:vector>
  </HeadingPairs>
  <TitlesOfParts>
    <vt:vector size="61" baseType="lpstr">
      <vt:lpstr>Arial</vt:lpstr>
      <vt:lpstr>Calibri</vt:lpstr>
      <vt:lpstr>Times New Roman</vt:lpstr>
      <vt:lpstr>Office-tema</vt:lpstr>
      <vt:lpstr>ASI och Ubåt - ett system för att följa upp och utvärdera insatser i missbruksvård  </vt:lpstr>
      <vt:lpstr>Bakgrund</vt:lpstr>
      <vt:lpstr>Ett exempel på hur ASI-databasen kan användas för att belysa frågor av allmänt intresse: t.ex. Har missbruksklienternas problem ökat eller minskat under de senaste 10 åren?</vt:lpstr>
      <vt:lpstr>Intervjuarnas skattning av klienternas problemnivå och hjälpbehov har ökat under de senaste 10 åren</vt:lpstr>
      <vt:lpstr>Tre missbruksprofiler</vt:lpstr>
      <vt:lpstr>Intervjuarskattningar för de tre profilerna</vt:lpstr>
      <vt:lpstr>Tre missbruksprofiler</vt:lpstr>
      <vt:lpstr>Samarbete med prof. Lena Lundgren, Boston och Umeå</vt:lpstr>
      <vt:lpstr>PowerPoint-presentation</vt:lpstr>
      <vt:lpstr>Profilerna är olika avseende kön</vt:lpstr>
      <vt:lpstr>Profilerna är olika avseende ålder</vt:lpstr>
      <vt:lpstr>Frågeställningar i projektet</vt:lpstr>
      <vt:lpstr>Hur besvaras frågorna? </vt:lpstr>
      <vt:lpstr>Net-analys: En automatiserad rapport baserad på ASI; kartläggning och förändring</vt:lpstr>
      <vt:lpstr>Men vilka åtgärderna är vet vi inte från ASI.</vt:lpstr>
      <vt:lpstr>PowerPoint-presentation</vt:lpstr>
      <vt:lpstr>Ta en tur med Ubåt på nätet</vt:lpstr>
      <vt:lpstr>PowerPoint-presentation</vt:lpstr>
      <vt:lpstr>UBÅT  resultat från en testperiod på 1 år (maj 2014) </vt:lpstr>
      <vt:lpstr>45 % av klienterna får mer än en åtgärd</vt:lpstr>
      <vt:lpstr>Typ av verksamhet där åtgärderna genomförs</vt:lpstr>
      <vt:lpstr>Åtgärder fördelade på huvudkategorier</vt:lpstr>
      <vt:lpstr>Genomsnittsålder för olika åtgärder</vt:lpstr>
      <vt:lpstr>Vanligaste enskilda åtgärderna  (% av alla åtgärder)</vt:lpstr>
      <vt:lpstr>Uppföljning: Brukar- och handläggarskattningar</vt:lpstr>
      <vt:lpstr>Brukarskattningar av alla åtgärder N=142 skattade åtgärder</vt:lpstr>
      <vt:lpstr>Handläggarskattningar av alla åtgärder N=237 skattade åtgärder</vt:lpstr>
      <vt:lpstr>Planerat och oplanerat avslut</vt:lpstr>
      <vt:lpstr>Brukarskattningar Planerat och oplanerat avslut</vt:lpstr>
      <vt:lpstr>Handläggarskattningar Planerat och oplanerat avslut</vt:lpstr>
      <vt:lpstr>Brukarskattningar av stödboende, stödsamtal, KBT och 12-steg</vt:lpstr>
      <vt:lpstr>Handläggarskattningar av stödboende, stödsamtal, KBT, 12-steg, MI och ÅP</vt:lpstr>
      <vt:lpstr>Uppföljning av åtgärder med retrospektiva kvalitetsskattningar</vt:lpstr>
      <vt:lpstr>Uttag ur Ubåt (kräver behörighet)</vt:lpstr>
      <vt:lpstr>ASI för klienter i Ubåt </vt:lpstr>
      <vt:lpstr>Två målsättningar vid uppföljning och utvärdering av åtgärder i missbruksvård</vt:lpstr>
      <vt:lpstr>Uppföljning av åtgärder i Ubåt med resultat från ASI för klienter i de tre missbruksprofilerna</vt:lpstr>
      <vt:lpstr>PowerPoint-presentation</vt:lpstr>
      <vt:lpstr>PowerPoint-presentation</vt:lpstr>
      <vt:lpstr>PowerPoint-presentation</vt:lpstr>
      <vt:lpstr>PowerPoint-presentation</vt:lpstr>
      <vt:lpstr>PowerPoint-presentation</vt:lpstr>
      <vt:lpstr>PowerPoint-presentation</vt:lpstr>
      <vt:lpstr>Andel inom var och en av missbruksprofilerna som fått olika åtgärder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Vad kan man förvänta sig för resultat för en klient i Narkotikaprofilen?</vt:lpstr>
      <vt:lpstr>Vad kan man förvänta sig för resultat för en klient i profilen Avgränsade Alkoholproblem?</vt:lpstr>
      <vt:lpstr>Vad kan man förvänta sig för resultat för en klient i profilen Alkohol och Psyk?</vt:lpstr>
      <vt:lpstr>Tack för er uppmärksamhet!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kan registerdata ge som inte randomiserade studier ger? Förändringsarbete.</dc:title>
  <dc:creator>Kerstin Armelius</dc:creator>
  <cp:lastModifiedBy>Bengt-Åke Armelius</cp:lastModifiedBy>
  <cp:revision>432</cp:revision>
  <dcterms:created xsi:type="dcterms:W3CDTF">2013-10-14T12:18:23Z</dcterms:created>
  <dcterms:modified xsi:type="dcterms:W3CDTF">2015-02-22T13:45:29Z</dcterms:modified>
</cp:coreProperties>
</file>