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283" r:id="rId3"/>
    <p:sldId id="268" r:id="rId4"/>
    <p:sldId id="295" r:id="rId5"/>
    <p:sldId id="297" r:id="rId6"/>
    <p:sldId id="296" r:id="rId7"/>
    <p:sldId id="291" r:id="rId8"/>
    <p:sldId id="298" r:id="rId9"/>
    <p:sldId id="292" r:id="rId10"/>
    <p:sldId id="293" r:id="rId11"/>
    <p:sldId id="294" r:id="rId12"/>
    <p:sldId id="301" r:id="rId13"/>
    <p:sldId id="305" r:id="rId14"/>
    <p:sldId id="304" r:id="rId15"/>
    <p:sldId id="307" r:id="rId16"/>
    <p:sldId id="285" r:id="rId17"/>
    <p:sldId id="286" r:id="rId18"/>
    <p:sldId id="306" r:id="rId19"/>
    <p:sldId id="287" r:id="rId20"/>
    <p:sldId id="269" r:id="rId21"/>
    <p:sldId id="264" r:id="rId22"/>
  </p:sldIdLst>
  <p:sldSz cx="12192000" cy="6858000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7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-35-E6-20\Dokument\Kerstin\2016\Huddinge\kvalitetskattning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-35-E6-20\Dokument\Kerstin\2015\EXCEL\tider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-35-E6-20\Dokument\Kerstin\2016\Huddinge\kvalitetskattn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-35-E6-20\Dokument\Kerstin\2016\Huddinge\kvalitetskattning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-35-E6-20\Dokument\Kerstin\2015\EXCEL\kvalitetskattning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45497703978491"/>
          <c:y val="5.3583775779299389E-2"/>
          <c:w val="0.44097787518076004"/>
          <c:h val="0.88673007227660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Blad2!$D$1</c:f>
              <c:strCache>
                <c:ptCount val="1"/>
                <c:pt idx="0">
                  <c:v>Procent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Blad2!$C$2:$C$24</c:f>
              <c:strCache>
                <c:ptCount val="23"/>
                <c:pt idx="0">
                  <c:v>12-steg206</c:v>
                </c:pt>
                <c:pt idx="1">
                  <c:v>Stödboende186</c:v>
                </c:pt>
                <c:pt idx="2">
                  <c:v>Kognitiv beteendeterapi140</c:v>
                </c:pt>
                <c:pt idx="3">
                  <c:v>Okänt111</c:v>
                </c:pt>
                <c:pt idx="4">
                  <c:v>Bedömning av problemnivå och hjälpbehov108</c:v>
                </c:pt>
                <c:pt idx="5">
                  <c:v>Stödjande samtal105</c:v>
                </c:pt>
                <c:pt idx="6">
                  <c:v>Motiverande behandling (MI)94</c:v>
                </c:pt>
                <c:pt idx="7">
                  <c:v>Återfallsprevention86</c:v>
                </c:pt>
                <c:pt idx="8">
                  <c:v>Bedömning av alkohol- och drogvanor51</c:v>
                </c:pt>
                <c:pt idx="9">
                  <c:v>Boendestöd28</c:v>
                </c:pt>
                <c:pt idx="10">
                  <c:v>Kontaktperson26</c:v>
                </c:pt>
                <c:pt idx="11">
                  <c:v>Rådgivning, information och utbildning26</c:v>
                </c:pt>
                <c:pt idx="12">
                  <c:v>Utredning avseende bistånd19</c:v>
                </c:pt>
                <c:pt idx="13">
                  <c:v>CRA18</c:v>
                </c:pt>
                <c:pt idx="14">
                  <c:v>Arbetsträning14</c:v>
                </c:pt>
                <c:pt idx="15">
                  <c:v>Bedömning av livssituation14</c:v>
                </c:pt>
                <c:pt idx="16">
                  <c:v>Social färdighetsträning11</c:v>
                </c:pt>
                <c:pt idx="17">
                  <c:v>Haschavvänjningsprogram, HAP10</c:v>
                </c:pt>
                <c:pt idx="18">
                  <c:v>LVM-utredning10</c:v>
                </c:pt>
                <c:pt idx="19">
                  <c:v>Antabusbehandling9</c:v>
                </c:pt>
                <c:pt idx="20">
                  <c:v>Psykodynamisk terapi9</c:v>
                </c:pt>
                <c:pt idx="21">
                  <c:v>Substitutionsbehandling / Agonistbehandling9</c:v>
                </c:pt>
                <c:pt idx="22">
                  <c:v>Abstinensvård8</c:v>
                </c:pt>
              </c:strCache>
            </c:strRef>
          </c:cat>
          <c:val>
            <c:numRef>
              <c:f>Blad2!$D$2:$D$24</c:f>
              <c:numCache>
                <c:formatCode>###0.0</c:formatCode>
                <c:ptCount val="23"/>
                <c:pt idx="0">
                  <c:v>15.102639296187684</c:v>
                </c:pt>
                <c:pt idx="1">
                  <c:v>13.636363636363635</c:v>
                </c:pt>
                <c:pt idx="2">
                  <c:v>10.263929618768328</c:v>
                </c:pt>
                <c:pt idx="3">
                  <c:v>8.1378299120234594</c:v>
                </c:pt>
                <c:pt idx="4">
                  <c:v>7.9178885630498534</c:v>
                </c:pt>
                <c:pt idx="5">
                  <c:v>7.6979472140762466</c:v>
                </c:pt>
                <c:pt idx="6">
                  <c:v>6.8914956011730197</c:v>
                </c:pt>
                <c:pt idx="7">
                  <c:v>6.3049853372434015</c:v>
                </c:pt>
                <c:pt idx="8">
                  <c:v>3.7390029325513199</c:v>
                </c:pt>
                <c:pt idx="9">
                  <c:v>2.0527859237536656</c:v>
                </c:pt>
                <c:pt idx="10">
                  <c:v>1.9061583577712611</c:v>
                </c:pt>
                <c:pt idx="11">
                  <c:v>1.9061583577712611</c:v>
                </c:pt>
                <c:pt idx="12">
                  <c:v>1.3929618768328444</c:v>
                </c:pt>
                <c:pt idx="13">
                  <c:v>1.3196480938416422</c:v>
                </c:pt>
                <c:pt idx="14">
                  <c:v>1.0263929618768328</c:v>
                </c:pt>
                <c:pt idx="15">
                  <c:v>1.0263929618768328</c:v>
                </c:pt>
                <c:pt idx="16" formatCode="####.0">
                  <c:v>0.80645161290322576</c:v>
                </c:pt>
                <c:pt idx="17" formatCode="####.0">
                  <c:v>0.73313782991202348</c:v>
                </c:pt>
                <c:pt idx="18" formatCode="####.0">
                  <c:v>0.73313782991202348</c:v>
                </c:pt>
                <c:pt idx="19" formatCode="####.0">
                  <c:v>0.65982404692082108</c:v>
                </c:pt>
                <c:pt idx="20" formatCode="####.0">
                  <c:v>0.65982404692082108</c:v>
                </c:pt>
                <c:pt idx="21" formatCode="####.0">
                  <c:v>0.65982404692082108</c:v>
                </c:pt>
                <c:pt idx="22" formatCode="####.0">
                  <c:v>0.5865102639296188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83466992"/>
        <c:axId val="283467376"/>
      </c:barChart>
      <c:catAx>
        <c:axId val="283466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3467376"/>
        <c:crosses val="autoZero"/>
        <c:auto val="1"/>
        <c:lblAlgn val="ctr"/>
        <c:lblOffset val="100"/>
        <c:noMultiLvlLbl val="0"/>
      </c:catAx>
      <c:valAx>
        <c:axId val="283467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346699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Blad4!$C$7</c:f>
              <c:strCache>
                <c:ptCount val="1"/>
                <c:pt idx="0">
                  <c:v>Planerat avslut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Blad4!$D$6:$H$6</c:f>
              <c:strCache>
                <c:ptCount val="5"/>
                <c:pt idx="0">
                  <c:v>Utredning n=235</c:v>
                </c:pt>
                <c:pt idx="1">
                  <c:v>Stödågärder n=312</c:v>
                </c:pt>
                <c:pt idx="2">
                  <c:v>Psykosocial beh. n=614</c:v>
                </c:pt>
                <c:pt idx="3">
                  <c:v>Medicinsk n=27</c:v>
                </c:pt>
                <c:pt idx="4">
                  <c:v>Funktionsträning n=10</c:v>
                </c:pt>
              </c:strCache>
            </c:strRef>
          </c:cat>
          <c:val>
            <c:numRef>
              <c:f>Blad4!$D$7:$H$7</c:f>
              <c:numCache>
                <c:formatCode>General</c:formatCode>
                <c:ptCount val="5"/>
                <c:pt idx="0">
                  <c:v>85</c:v>
                </c:pt>
                <c:pt idx="1">
                  <c:v>71</c:v>
                </c:pt>
                <c:pt idx="2">
                  <c:v>73</c:v>
                </c:pt>
                <c:pt idx="3">
                  <c:v>70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Blad4!$C$8</c:f>
              <c:strCache>
                <c:ptCount val="1"/>
                <c:pt idx="0">
                  <c:v>Ej planerat avslut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Blad4!$D$6:$H$6</c:f>
              <c:strCache>
                <c:ptCount val="5"/>
                <c:pt idx="0">
                  <c:v>Utredning n=235</c:v>
                </c:pt>
                <c:pt idx="1">
                  <c:v>Stödågärder n=312</c:v>
                </c:pt>
                <c:pt idx="2">
                  <c:v>Psykosocial beh. n=614</c:v>
                </c:pt>
                <c:pt idx="3">
                  <c:v>Medicinsk n=27</c:v>
                </c:pt>
                <c:pt idx="4">
                  <c:v>Funktionsträning n=10</c:v>
                </c:pt>
              </c:strCache>
            </c:strRef>
          </c:cat>
          <c:val>
            <c:numRef>
              <c:f>Blad4!$D$8:$H$8</c:f>
              <c:numCache>
                <c:formatCode>General</c:formatCode>
                <c:ptCount val="5"/>
                <c:pt idx="0">
                  <c:v>15</c:v>
                </c:pt>
                <c:pt idx="1">
                  <c:v>29</c:v>
                </c:pt>
                <c:pt idx="2">
                  <c:v>27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905184"/>
        <c:axId val="284903224"/>
      </c:barChart>
      <c:catAx>
        <c:axId val="28490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3224"/>
        <c:crosses val="autoZero"/>
        <c:auto val="1"/>
        <c:lblAlgn val="ctr"/>
        <c:lblOffset val="100"/>
        <c:noMultiLvlLbl val="0"/>
      </c:catAx>
      <c:valAx>
        <c:axId val="2849032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33202099737533"/>
          <c:y val="2.5693355641986961E-2"/>
          <c:w val="0.77975515213376112"/>
          <c:h val="0.81034687428855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Blad1!$C$3</c:f>
              <c:strCache>
                <c:ptCount val="1"/>
                <c:pt idx="0">
                  <c:v>Planerat avslut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Blad1!$B$4:$B$5</c:f>
              <c:strCache>
                <c:ptCount val="2"/>
                <c:pt idx="0">
                  <c:v>Stödåtgärder</c:v>
                </c:pt>
                <c:pt idx="1">
                  <c:v>Psykosocial behandling</c:v>
                </c:pt>
              </c:strCache>
            </c:strRef>
          </c:cat>
          <c:val>
            <c:numRef>
              <c:f>Blad1!$C$4:$C$5</c:f>
              <c:numCache>
                <c:formatCode>General</c:formatCode>
                <c:ptCount val="2"/>
                <c:pt idx="0">
                  <c:v>149</c:v>
                </c:pt>
                <c:pt idx="1">
                  <c:v>97</c:v>
                </c:pt>
              </c:numCache>
            </c:numRef>
          </c:val>
        </c:ser>
        <c:ser>
          <c:idx val="1"/>
          <c:order val="1"/>
          <c:tx>
            <c:strRef>
              <c:f>Blad1!$D$3</c:f>
              <c:strCache>
                <c:ptCount val="1"/>
                <c:pt idx="0">
                  <c:v>Oplanerat avslut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Blad1!$B$4:$B$5</c:f>
              <c:strCache>
                <c:ptCount val="2"/>
                <c:pt idx="0">
                  <c:v>Stödåtgärder</c:v>
                </c:pt>
                <c:pt idx="1">
                  <c:v>Psykosocial behandling</c:v>
                </c:pt>
              </c:strCache>
            </c:strRef>
          </c:cat>
          <c:val>
            <c:numRef>
              <c:f>Blad1!$D$4:$D$5</c:f>
              <c:numCache>
                <c:formatCode>General</c:formatCode>
                <c:ptCount val="2"/>
                <c:pt idx="0">
                  <c:v>61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4905576"/>
        <c:axId val="286496856"/>
      </c:barChart>
      <c:catAx>
        <c:axId val="28490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6496856"/>
        <c:crosses val="autoZero"/>
        <c:auto val="1"/>
        <c:lblAlgn val="ctr"/>
        <c:lblOffset val="100"/>
        <c:noMultiLvlLbl val="0"/>
      </c:catAx>
      <c:valAx>
        <c:axId val="286496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557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785033294449305"/>
          <c:y val="0.88773263921544021"/>
          <c:w val="0.40266647224652474"/>
          <c:h val="0.107767103398253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3.4455475674236374E-2"/>
          <c:y val="1.6030701361282439E-2"/>
          <c:w val="0.95225950017117422"/>
          <c:h val="0.898793658410355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brukare!$D$5:$D$11</c:f>
              <c:strCache>
                <c:ptCount val="7"/>
                <c:pt idx="0">
                  <c:v>Vänta</c:v>
                </c:pt>
                <c:pt idx="1">
                  <c:v>Inflytande val av åtgärd</c:v>
                </c:pt>
                <c:pt idx="2">
                  <c:v>Motiverad</c:v>
                </c:pt>
                <c:pt idx="3">
                  <c:v>Påverkan genomförande av åtgärd</c:v>
                </c:pt>
                <c:pt idx="4">
                  <c:v>Bemötande</c:v>
                </c:pt>
                <c:pt idx="5">
                  <c:v>Nöjd med hjälp av åtgärd</c:v>
                </c:pt>
                <c:pt idx="6">
                  <c:v>Problemförbättring</c:v>
                </c:pt>
              </c:strCache>
            </c:strRef>
          </c:cat>
          <c:val>
            <c:numRef>
              <c:f>brukare!$E$5:$E$11</c:f>
              <c:numCache>
                <c:formatCode>General</c:formatCode>
                <c:ptCount val="7"/>
                <c:pt idx="0">
                  <c:v>92</c:v>
                </c:pt>
                <c:pt idx="1">
                  <c:v>63</c:v>
                </c:pt>
                <c:pt idx="2">
                  <c:v>82</c:v>
                </c:pt>
                <c:pt idx="3">
                  <c:v>62</c:v>
                </c:pt>
                <c:pt idx="4">
                  <c:v>88</c:v>
                </c:pt>
                <c:pt idx="5">
                  <c:v>85</c:v>
                </c:pt>
                <c:pt idx="6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3555016"/>
        <c:axId val="283555400"/>
      </c:barChart>
      <c:catAx>
        <c:axId val="283555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3555400"/>
        <c:crosses val="autoZero"/>
        <c:auto val="1"/>
        <c:lblAlgn val="ctr"/>
        <c:lblOffset val="100"/>
        <c:noMultiLvlLbl val="0"/>
      </c:catAx>
      <c:valAx>
        <c:axId val="283555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3555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026441139302035E-2"/>
          <c:y val="1.5412189626826379E-2"/>
          <c:w val="0.93899825021872263"/>
          <c:h val="0.933522876788873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handläggare!$E$6:$E$10</c:f>
              <c:strCache>
                <c:ptCount val="5"/>
                <c:pt idx="0">
                  <c:v>Åtgärden var anpassad</c:v>
                </c:pt>
                <c:pt idx="1">
                  <c:v>Genomförande</c:v>
                </c:pt>
                <c:pt idx="2">
                  <c:v>Klientens bidrag</c:v>
                </c:pt>
                <c:pt idx="3">
                  <c:v>Nöjd med soc. Insatser</c:v>
                </c:pt>
                <c:pt idx="4">
                  <c:v>Problemförbättring</c:v>
                </c:pt>
              </c:strCache>
            </c:strRef>
          </c:cat>
          <c:val>
            <c:numRef>
              <c:f>handläggare!$F$6:$F$10</c:f>
              <c:numCache>
                <c:formatCode>General</c:formatCode>
                <c:ptCount val="5"/>
                <c:pt idx="0">
                  <c:v>88</c:v>
                </c:pt>
                <c:pt idx="1">
                  <c:v>89</c:v>
                </c:pt>
                <c:pt idx="2">
                  <c:v>71</c:v>
                </c:pt>
                <c:pt idx="3">
                  <c:v>84</c:v>
                </c:pt>
                <c:pt idx="4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3577784"/>
        <c:axId val="285019120"/>
      </c:barChart>
      <c:catAx>
        <c:axId val="28357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5019120"/>
        <c:crosses val="autoZero"/>
        <c:auto val="1"/>
        <c:lblAlgn val="ctr"/>
        <c:lblOffset val="100"/>
        <c:noMultiLvlLbl val="0"/>
      </c:catAx>
      <c:valAx>
        <c:axId val="28501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3577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Brukarskattningar av de vanligaste psykosociala</a:t>
            </a:r>
            <a:r>
              <a:rPr lang="sv-SE" baseline="0"/>
              <a:t> åtgärdern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brukare!$I$4</c:f>
              <c:strCache>
                <c:ptCount val="1"/>
                <c:pt idx="0">
                  <c:v>KBT n=85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brukare!$H$5:$H$11</c:f>
              <c:strCache>
                <c:ptCount val="7"/>
                <c:pt idx="0">
                  <c:v>Vänta</c:v>
                </c:pt>
                <c:pt idx="1">
                  <c:v>Inflytande val av åtgärd</c:v>
                </c:pt>
                <c:pt idx="2">
                  <c:v>Motiverad</c:v>
                </c:pt>
                <c:pt idx="3">
                  <c:v>Påverkan genomförande av åtgärd</c:v>
                </c:pt>
                <c:pt idx="4">
                  <c:v>Bemötande</c:v>
                </c:pt>
                <c:pt idx="5">
                  <c:v>Nöjd med hjälp av åtgärd</c:v>
                </c:pt>
                <c:pt idx="6">
                  <c:v>Problemförbättring </c:v>
                </c:pt>
              </c:strCache>
            </c:strRef>
          </c:cat>
          <c:val>
            <c:numRef>
              <c:f>brukare!$I$5:$I$11</c:f>
              <c:numCache>
                <c:formatCode>General</c:formatCode>
                <c:ptCount val="7"/>
                <c:pt idx="0">
                  <c:v>92</c:v>
                </c:pt>
                <c:pt idx="1">
                  <c:v>71</c:v>
                </c:pt>
                <c:pt idx="2">
                  <c:v>86</c:v>
                </c:pt>
                <c:pt idx="3">
                  <c:v>64</c:v>
                </c:pt>
                <c:pt idx="4">
                  <c:v>96</c:v>
                </c:pt>
                <c:pt idx="5">
                  <c:v>91</c:v>
                </c:pt>
                <c:pt idx="6">
                  <c:v>82</c:v>
                </c:pt>
              </c:numCache>
            </c:numRef>
          </c:val>
        </c:ser>
        <c:ser>
          <c:idx val="1"/>
          <c:order val="1"/>
          <c:tx>
            <c:strRef>
              <c:f>brukare!$J$4</c:f>
              <c:strCache>
                <c:ptCount val="1"/>
                <c:pt idx="0">
                  <c:v>MET n=14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brukare!$H$5:$H$11</c:f>
              <c:strCache>
                <c:ptCount val="7"/>
                <c:pt idx="0">
                  <c:v>Vänta</c:v>
                </c:pt>
                <c:pt idx="1">
                  <c:v>Inflytande val av åtgärd</c:v>
                </c:pt>
                <c:pt idx="2">
                  <c:v>Motiverad</c:v>
                </c:pt>
                <c:pt idx="3">
                  <c:v>Påverkan genomförande av åtgärd</c:v>
                </c:pt>
                <c:pt idx="4">
                  <c:v>Bemötande</c:v>
                </c:pt>
                <c:pt idx="5">
                  <c:v>Nöjd med hjälp av åtgärd</c:v>
                </c:pt>
                <c:pt idx="6">
                  <c:v>Problemförbättring </c:v>
                </c:pt>
              </c:strCache>
            </c:strRef>
          </c:cat>
          <c:val>
            <c:numRef>
              <c:f>brukare!$J$5:$J$11</c:f>
              <c:numCache>
                <c:formatCode>General</c:formatCode>
                <c:ptCount val="7"/>
                <c:pt idx="0">
                  <c:v>90</c:v>
                </c:pt>
                <c:pt idx="1">
                  <c:v>79</c:v>
                </c:pt>
                <c:pt idx="2">
                  <c:v>79</c:v>
                </c:pt>
                <c:pt idx="3">
                  <c:v>93</c:v>
                </c:pt>
                <c:pt idx="4">
                  <c:v>100</c:v>
                </c:pt>
                <c:pt idx="5">
                  <c:v>100</c:v>
                </c:pt>
                <c:pt idx="6">
                  <c:v>71</c:v>
                </c:pt>
              </c:numCache>
            </c:numRef>
          </c:val>
        </c:ser>
        <c:ser>
          <c:idx val="2"/>
          <c:order val="2"/>
          <c:tx>
            <c:strRef>
              <c:f>brukare!$K$4</c:f>
              <c:strCache>
                <c:ptCount val="1"/>
                <c:pt idx="0">
                  <c:v>12-steg n=109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brukare!$H$5:$H$11</c:f>
              <c:strCache>
                <c:ptCount val="7"/>
                <c:pt idx="0">
                  <c:v>Vänta</c:v>
                </c:pt>
                <c:pt idx="1">
                  <c:v>Inflytande val av åtgärd</c:v>
                </c:pt>
                <c:pt idx="2">
                  <c:v>Motiverad</c:v>
                </c:pt>
                <c:pt idx="3">
                  <c:v>Påverkan genomförande av åtgärd</c:v>
                </c:pt>
                <c:pt idx="4">
                  <c:v>Bemötande</c:v>
                </c:pt>
                <c:pt idx="5">
                  <c:v>Nöjd med hjälp av åtgärd</c:v>
                </c:pt>
                <c:pt idx="6">
                  <c:v>Problemförbättring </c:v>
                </c:pt>
              </c:strCache>
            </c:strRef>
          </c:cat>
          <c:val>
            <c:numRef>
              <c:f>brukare!$K$5:$K$11</c:f>
              <c:numCache>
                <c:formatCode>General</c:formatCode>
                <c:ptCount val="7"/>
                <c:pt idx="0">
                  <c:v>92</c:v>
                </c:pt>
                <c:pt idx="1">
                  <c:v>75</c:v>
                </c:pt>
                <c:pt idx="2">
                  <c:v>87</c:v>
                </c:pt>
                <c:pt idx="3">
                  <c:v>60</c:v>
                </c:pt>
                <c:pt idx="4">
                  <c:v>94</c:v>
                </c:pt>
                <c:pt idx="5">
                  <c:v>90</c:v>
                </c:pt>
                <c:pt idx="6">
                  <c:v>90</c:v>
                </c:pt>
              </c:numCache>
            </c:numRef>
          </c:val>
        </c:ser>
        <c:ser>
          <c:idx val="3"/>
          <c:order val="3"/>
          <c:tx>
            <c:strRef>
              <c:f>brukare!$L$4</c:f>
              <c:strCache>
                <c:ptCount val="1"/>
                <c:pt idx="0">
                  <c:v>ÅP n=14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brukare!$H$5:$H$11</c:f>
              <c:strCache>
                <c:ptCount val="7"/>
                <c:pt idx="0">
                  <c:v>Vänta</c:v>
                </c:pt>
                <c:pt idx="1">
                  <c:v>Inflytande val av åtgärd</c:v>
                </c:pt>
                <c:pt idx="2">
                  <c:v>Motiverad</c:v>
                </c:pt>
                <c:pt idx="3">
                  <c:v>Påverkan genomförande av åtgärd</c:v>
                </c:pt>
                <c:pt idx="4">
                  <c:v>Bemötande</c:v>
                </c:pt>
                <c:pt idx="5">
                  <c:v>Nöjd med hjälp av åtgärd</c:v>
                </c:pt>
                <c:pt idx="6">
                  <c:v>Problemförbättring </c:v>
                </c:pt>
              </c:strCache>
            </c:strRef>
          </c:cat>
          <c:val>
            <c:numRef>
              <c:f>brukare!$L$5:$L$11</c:f>
              <c:numCache>
                <c:formatCode>General</c:formatCode>
                <c:ptCount val="7"/>
                <c:pt idx="0">
                  <c:v>100</c:v>
                </c:pt>
                <c:pt idx="1">
                  <c:v>79</c:v>
                </c:pt>
                <c:pt idx="2">
                  <c:v>79</c:v>
                </c:pt>
                <c:pt idx="3">
                  <c:v>93</c:v>
                </c:pt>
                <c:pt idx="4">
                  <c:v>100</c:v>
                </c:pt>
                <c:pt idx="5">
                  <c:v>100</c:v>
                </c:pt>
                <c:pt idx="6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887192"/>
        <c:axId val="186886408"/>
      </c:barChart>
      <c:catAx>
        <c:axId val="18688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6886408"/>
        <c:crosses val="autoZero"/>
        <c:auto val="1"/>
        <c:lblAlgn val="ctr"/>
        <c:lblOffset val="100"/>
        <c:noMultiLvlLbl val="0"/>
      </c:catAx>
      <c:valAx>
        <c:axId val="1868864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6887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455475674236374E-2"/>
          <c:y val="1.6030701361282439E-2"/>
          <c:w val="0.93213178341187242"/>
          <c:h val="0.84033347855277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handläggare!$J$14</c:f>
              <c:strCache>
                <c:ptCount val="1"/>
                <c:pt idx="0">
                  <c:v>KBT n=113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handläggare!$I$15:$I$19</c:f>
              <c:strCache>
                <c:ptCount val="5"/>
                <c:pt idx="0">
                  <c:v>Åtgärden var anpassad</c:v>
                </c:pt>
                <c:pt idx="1">
                  <c:v>Genomförande</c:v>
                </c:pt>
                <c:pt idx="2">
                  <c:v>Klientens bidrag</c:v>
                </c:pt>
                <c:pt idx="3">
                  <c:v>Nöjd med soc. Insatser</c:v>
                </c:pt>
                <c:pt idx="4">
                  <c:v>Problemförbättring</c:v>
                </c:pt>
              </c:strCache>
            </c:strRef>
          </c:cat>
          <c:val>
            <c:numRef>
              <c:f>handläggare!$J$15:$J$19</c:f>
              <c:numCache>
                <c:formatCode>General</c:formatCode>
                <c:ptCount val="5"/>
                <c:pt idx="0">
                  <c:v>88</c:v>
                </c:pt>
                <c:pt idx="1">
                  <c:v>89</c:v>
                </c:pt>
                <c:pt idx="2">
                  <c:v>68</c:v>
                </c:pt>
                <c:pt idx="3">
                  <c:v>84</c:v>
                </c:pt>
                <c:pt idx="4">
                  <c:v>54</c:v>
                </c:pt>
              </c:numCache>
            </c:numRef>
          </c:val>
        </c:ser>
        <c:ser>
          <c:idx val="1"/>
          <c:order val="1"/>
          <c:tx>
            <c:strRef>
              <c:f>handläggare!$K$14</c:f>
              <c:strCache>
                <c:ptCount val="1"/>
                <c:pt idx="0">
                  <c:v>MET n=27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handläggare!$I$15:$I$19</c:f>
              <c:strCache>
                <c:ptCount val="5"/>
                <c:pt idx="0">
                  <c:v>Åtgärden var anpassad</c:v>
                </c:pt>
                <c:pt idx="1">
                  <c:v>Genomförande</c:v>
                </c:pt>
                <c:pt idx="2">
                  <c:v>Klientens bidrag</c:v>
                </c:pt>
                <c:pt idx="3">
                  <c:v>Nöjd med soc. Insatser</c:v>
                </c:pt>
                <c:pt idx="4">
                  <c:v>Problemförbättring</c:v>
                </c:pt>
              </c:strCache>
            </c:strRef>
          </c:cat>
          <c:val>
            <c:numRef>
              <c:f>handläggare!$K$15:$K$19</c:f>
              <c:numCache>
                <c:formatCode>General</c:formatCode>
                <c:ptCount val="5"/>
                <c:pt idx="0">
                  <c:v>85</c:v>
                </c:pt>
                <c:pt idx="1">
                  <c:v>78</c:v>
                </c:pt>
                <c:pt idx="2">
                  <c:v>56</c:v>
                </c:pt>
                <c:pt idx="3">
                  <c:v>74</c:v>
                </c:pt>
                <c:pt idx="4">
                  <c:v>39</c:v>
                </c:pt>
              </c:numCache>
            </c:numRef>
          </c:val>
        </c:ser>
        <c:ser>
          <c:idx val="2"/>
          <c:order val="2"/>
          <c:tx>
            <c:strRef>
              <c:f>handläggare!$L$14</c:f>
              <c:strCache>
                <c:ptCount val="1"/>
                <c:pt idx="0">
                  <c:v>12-steg n=127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handläggare!$I$15:$I$19</c:f>
              <c:strCache>
                <c:ptCount val="5"/>
                <c:pt idx="0">
                  <c:v>Åtgärden var anpassad</c:v>
                </c:pt>
                <c:pt idx="1">
                  <c:v>Genomförande</c:v>
                </c:pt>
                <c:pt idx="2">
                  <c:v>Klientens bidrag</c:v>
                </c:pt>
                <c:pt idx="3">
                  <c:v>Nöjd med soc. Insatser</c:v>
                </c:pt>
                <c:pt idx="4">
                  <c:v>Problemförbättring</c:v>
                </c:pt>
              </c:strCache>
            </c:strRef>
          </c:cat>
          <c:val>
            <c:numRef>
              <c:f>handläggare!$L$15:$L$19</c:f>
              <c:numCache>
                <c:formatCode>General</c:formatCode>
                <c:ptCount val="5"/>
                <c:pt idx="0">
                  <c:v>96</c:v>
                </c:pt>
                <c:pt idx="1">
                  <c:v>91</c:v>
                </c:pt>
                <c:pt idx="2">
                  <c:v>80</c:v>
                </c:pt>
                <c:pt idx="3">
                  <c:v>90</c:v>
                </c:pt>
                <c:pt idx="4">
                  <c:v>80</c:v>
                </c:pt>
              </c:numCache>
            </c:numRef>
          </c:val>
        </c:ser>
        <c:ser>
          <c:idx val="3"/>
          <c:order val="3"/>
          <c:tx>
            <c:strRef>
              <c:f>handläggare!$M$14</c:f>
              <c:strCache>
                <c:ptCount val="1"/>
                <c:pt idx="0">
                  <c:v>ÅP n=49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handläggare!$I$15:$I$19</c:f>
              <c:strCache>
                <c:ptCount val="5"/>
                <c:pt idx="0">
                  <c:v>Åtgärden var anpassad</c:v>
                </c:pt>
                <c:pt idx="1">
                  <c:v>Genomförande</c:v>
                </c:pt>
                <c:pt idx="2">
                  <c:v>Klientens bidrag</c:v>
                </c:pt>
                <c:pt idx="3">
                  <c:v>Nöjd med soc. Insatser</c:v>
                </c:pt>
                <c:pt idx="4">
                  <c:v>Problemförbättring</c:v>
                </c:pt>
              </c:strCache>
            </c:strRef>
          </c:cat>
          <c:val>
            <c:numRef>
              <c:f>handläggare!$M$15:$M$19</c:f>
              <c:numCache>
                <c:formatCode>General</c:formatCode>
                <c:ptCount val="5"/>
                <c:pt idx="0">
                  <c:v>88</c:v>
                </c:pt>
                <c:pt idx="1">
                  <c:v>100</c:v>
                </c:pt>
                <c:pt idx="2">
                  <c:v>74</c:v>
                </c:pt>
                <c:pt idx="3">
                  <c:v>86</c:v>
                </c:pt>
                <c:pt idx="4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902048"/>
        <c:axId val="284908712"/>
      </c:barChart>
      <c:catAx>
        <c:axId val="28490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8712"/>
        <c:crosses val="autoZero"/>
        <c:auto val="1"/>
        <c:lblAlgn val="ctr"/>
        <c:lblOffset val="100"/>
        <c:noMultiLvlLbl val="0"/>
      </c:catAx>
      <c:valAx>
        <c:axId val="2849087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6955329889706"/>
          <c:y val="0.93323570818906731"/>
          <c:w val="0.62609613089253235"/>
          <c:h val="6.67642918109326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brukare!$O$3</c:f>
              <c:strCache>
                <c:ptCount val="1"/>
                <c:pt idx="0">
                  <c:v>Stödboende n=130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brukare!$N$4:$N$10</c:f>
              <c:strCache>
                <c:ptCount val="7"/>
                <c:pt idx="0">
                  <c:v>Vänta</c:v>
                </c:pt>
                <c:pt idx="1">
                  <c:v>Inflytande val av åtgärd</c:v>
                </c:pt>
                <c:pt idx="2">
                  <c:v>Motiverad</c:v>
                </c:pt>
                <c:pt idx="3">
                  <c:v>Påverkan genomförande av åtgärd</c:v>
                </c:pt>
                <c:pt idx="4">
                  <c:v>Bemötande</c:v>
                </c:pt>
                <c:pt idx="5">
                  <c:v>Nöjd med hjälp av åtgärd</c:v>
                </c:pt>
                <c:pt idx="6">
                  <c:v>Problemförbättring </c:v>
                </c:pt>
              </c:strCache>
            </c:strRef>
          </c:cat>
          <c:val>
            <c:numRef>
              <c:f>brukare!$O$4:$O$10</c:f>
              <c:numCache>
                <c:formatCode>General</c:formatCode>
                <c:ptCount val="7"/>
                <c:pt idx="0">
                  <c:v>88</c:v>
                </c:pt>
                <c:pt idx="1">
                  <c:v>43</c:v>
                </c:pt>
                <c:pt idx="2">
                  <c:v>73</c:v>
                </c:pt>
                <c:pt idx="3">
                  <c:v>51</c:v>
                </c:pt>
                <c:pt idx="4">
                  <c:v>71</c:v>
                </c:pt>
                <c:pt idx="5">
                  <c:v>73</c:v>
                </c:pt>
                <c:pt idx="6">
                  <c:v>69</c:v>
                </c:pt>
              </c:numCache>
            </c:numRef>
          </c:val>
        </c:ser>
        <c:ser>
          <c:idx val="1"/>
          <c:order val="1"/>
          <c:tx>
            <c:strRef>
              <c:f>brukare!$P$3</c:f>
              <c:strCache>
                <c:ptCount val="1"/>
                <c:pt idx="0">
                  <c:v>Stödsamtal n=40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brukare!$N$4:$N$10</c:f>
              <c:strCache>
                <c:ptCount val="7"/>
                <c:pt idx="0">
                  <c:v>Vänta</c:v>
                </c:pt>
                <c:pt idx="1">
                  <c:v>Inflytande val av åtgärd</c:v>
                </c:pt>
                <c:pt idx="2">
                  <c:v>Motiverad</c:v>
                </c:pt>
                <c:pt idx="3">
                  <c:v>Påverkan genomförande av åtgärd</c:v>
                </c:pt>
                <c:pt idx="4">
                  <c:v>Bemötande</c:v>
                </c:pt>
                <c:pt idx="5">
                  <c:v>Nöjd med hjälp av åtgärd</c:v>
                </c:pt>
                <c:pt idx="6">
                  <c:v>Problemförbättring </c:v>
                </c:pt>
              </c:strCache>
            </c:strRef>
          </c:cat>
          <c:val>
            <c:numRef>
              <c:f>brukare!$P$4:$P$10</c:f>
              <c:numCache>
                <c:formatCode>General</c:formatCode>
                <c:ptCount val="7"/>
                <c:pt idx="0">
                  <c:v>83</c:v>
                </c:pt>
                <c:pt idx="1">
                  <c:v>75</c:v>
                </c:pt>
                <c:pt idx="2">
                  <c:v>80</c:v>
                </c:pt>
                <c:pt idx="3">
                  <c:v>75</c:v>
                </c:pt>
                <c:pt idx="4">
                  <c:v>95</c:v>
                </c:pt>
                <c:pt idx="5">
                  <c:v>90</c:v>
                </c:pt>
                <c:pt idx="6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902440"/>
        <c:axId val="284904400"/>
      </c:barChart>
      <c:catAx>
        <c:axId val="28490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4400"/>
        <c:crosses val="autoZero"/>
        <c:auto val="1"/>
        <c:lblAlgn val="ctr"/>
        <c:lblOffset val="100"/>
        <c:noMultiLvlLbl val="0"/>
      </c:catAx>
      <c:valAx>
        <c:axId val="28490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2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977186641470769E-2"/>
          <c:y val="8.3909299252543521E-2"/>
          <c:w val="0.91137879042596182"/>
          <c:h val="0.75792854490365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handläggare!$S$14</c:f>
              <c:strCache>
                <c:ptCount val="1"/>
                <c:pt idx="0">
                  <c:v>Stödboende n=123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handläggare!$R$15:$R$19</c:f>
              <c:strCache>
                <c:ptCount val="5"/>
                <c:pt idx="0">
                  <c:v>Åtgärden var anpassad</c:v>
                </c:pt>
                <c:pt idx="1">
                  <c:v>Genomförande</c:v>
                </c:pt>
                <c:pt idx="2">
                  <c:v>Klientens bidrag</c:v>
                </c:pt>
                <c:pt idx="3">
                  <c:v>Nöjd med soc. Insatser</c:v>
                </c:pt>
                <c:pt idx="4">
                  <c:v>Problemförbättring</c:v>
                </c:pt>
              </c:strCache>
            </c:strRef>
          </c:cat>
          <c:val>
            <c:numRef>
              <c:f>handläggare!$S$15:$S$19</c:f>
              <c:numCache>
                <c:formatCode>General</c:formatCode>
                <c:ptCount val="5"/>
                <c:pt idx="0">
                  <c:v>88</c:v>
                </c:pt>
                <c:pt idx="1">
                  <c:v>87</c:v>
                </c:pt>
                <c:pt idx="2">
                  <c:v>66</c:v>
                </c:pt>
                <c:pt idx="3">
                  <c:v>80</c:v>
                </c:pt>
                <c:pt idx="4">
                  <c:v>62</c:v>
                </c:pt>
              </c:numCache>
            </c:numRef>
          </c:val>
        </c:ser>
        <c:ser>
          <c:idx val="1"/>
          <c:order val="1"/>
          <c:tx>
            <c:strRef>
              <c:f>handläggare!$T$14</c:f>
              <c:strCache>
                <c:ptCount val="1"/>
                <c:pt idx="0">
                  <c:v>Stödsamtal n=42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handläggare!$R$15:$R$19</c:f>
              <c:strCache>
                <c:ptCount val="5"/>
                <c:pt idx="0">
                  <c:v>Åtgärden var anpassad</c:v>
                </c:pt>
                <c:pt idx="1">
                  <c:v>Genomförande</c:v>
                </c:pt>
                <c:pt idx="2">
                  <c:v>Klientens bidrag</c:v>
                </c:pt>
                <c:pt idx="3">
                  <c:v>Nöjd med soc. Insatser</c:v>
                </c:pt>
                <c:pt idx="4">
                  <c:v>Problemförbättring</c:v>
                </c:pt>
              </c:strCache>
            </c:strRef>
          </c:cat>
          <c:val>
            <c:numRef>
              <c:f>handläggare!$T$15:$T$19</c:f>
              <c:numCache>
                <c:formatCode>General</c:formatCode>
                <c:ptCount val="5"/>
                <c:pt idx="0">
                  <c:v>86</c:v>
                </c:pt>
                <c:pt idx="1">
                  <c:v>95</c:v>
                </c:pt>
                <c:pt idx="2">
                  <c:v>69</c:v>
                </c:pt>
                <c:pt idx="3">
                  <c:v>85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901264"/>
        <c:axId val="284902832"/>
      </c:barChart>
      <c:catAx>
        <c:axId val="28490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2832"/>
        <c:crosses val="autoZero"/>
        <c:auto val="1"/>
        <c:lblAlgn val="ctr"/>
        <c:lblOffset val="100"/>
        <c:noMultiLvlLbl val="0"/>
      </c:catAx>
      <c:valAx>
        <c:axId val="28490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21865119346471E-2"/>
          <c:y val="2.8164487892966023E-2"/>
          <c:w val="0.92934431949710905"/>
          <c:h val="0.79035118702426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brukare!$O$14</c:f>
              <c:strCache>
                <c:ptCount val="1"/>
                <c:pt idx="0">
                  <c:v>Planerat avslut n=145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brukare!$N$15:$N$21</c:f>
              <c:strCache>
                <c:ptCount val="7"/>
                <c:pt idx="0">
                  <c:v>Vänta</c:v>
                </c:pt>
                <c:pt idx="1">
                  <c:v>Inflytande val</c:v>
                </c:pt>
                <c:pt idx="2">
                  <c:v>Motiverad</c:v>
                </c:pt>
                <c:pt idx="3">
                  <c:v>Påverkan av genomförande</c:v>
                </c:pt>
                <c:pt idx="4">
                  <c:v>Bemötande</c:v>
                </c:pt>
                <c:pt idx="5">
                  <c:v>Hjälp av åtgärd</c:v>
                </c:pt>
                <c:pt idx="6">
                  <c:v>Problemförbättring av åtgärd</c:v>
                </c:pt>
              </c:strCache>
            </c:strRef>
          </c:cat>
          <c:val>
            <c:numRef>
              <c:f>brukare!$O$15:$O$21</c:f>
              <c:numCache>
                <c:formatCode>General</c:formatCode>
                <c:ptCount val="7"/>
                <c:pt idx="0">
                  <c:v>88</c:v>
                </c:pt>
                <c:pt idx="1">
                  <c:v>63</c:v>
                </c:pt>
                <c:pt idx="2">
                  <c:v>84</c:v>
                </c:pt>
                <c:pt idx="3">
                  <c:v>68</c:v>
                </c:pt>
                <c:pt idx="4">
                  <c:v>92</c:v>
                </c:pt>
                <c:pt idx="5">
                  <c:v>91</c:v>
                </c:pt>
                <c:pt idx="6">
                  <c:v>82</c:v>
                </c:pt>
              </c:numCache>
            </c:numRef>
          </c:val>
        </c:ser>
        <c:ser>
          <c:idx val="1"/>
          <c:order val="1"/>
          <c:tx>
            <c:strRef>
              <c:f>brukare!$P$14</c:f>
              <c:strCache>
                <c:ptCount val="1"/>
                <c:pt idx="0">
                  <c:v>Oplanerat avslut n=26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brukare!$N$15:$N$21</c:f>
              <c:strCache>
                <c:ptCount val="7"/>
                <c:pt idx="0">
                  <c:v>Vänta</c:v>
                </c:pt>
                <c:pt idx="1">
                  <c:v>Inflytande val</c:v>
                </c:pt>
                <c:pt idx="2">
                  <c:v>Motiverad</c:v>
                </c:pt>
                <c:pt idx="3">
                  <c:v>Påverkan av genomförande</c:v>
                </c:pt>
                <c:pt idx="4">
                  <c:v>Bemötande</c:v>
                </c:pt>
                <c:pt idx="5">
                  <c:v>Hjälp av åtgärd</c:v>
                </c:pt>
                <c:pt idx="6">
                  <c:v>Problemförbättring av åtgärd</c:v>
                </c:pt>
              </c:strCache>
            </c:strRef>
          </c:cat>
          <c:val>
            <c:numRef>
              <c:f>brukare!$P$15:$P$21</c:f>
              <c:numCache>
                <c:formatCode>General</c:formatCode>
                <c:ptCount val="7"/>
                <c:pt idx="0">
                  <c:v>89</c:v>
                </c:pt>
                <c:pt idx="1">
                  <c:v>81</c:v>
                </c:pt>
                <c:pt idx="2">
                  <c:v>69</c:v>
                </c:pt>
                <c:pt idx="3">
                  <c:v>65</c:v>
                </c:pt>
                <c:pt idx="4">
                  <c:v>92</c:v>
                </c:pt>
                <c:pt idx="5">
                  <c:v>69</c:v>
                </c:pt>
                <c:pt idx="6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906752"/>
        <c:axId val="284907928"/>
      </c:barChart>
      <c:catAx>
        <c:axId val="2849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7928"/>
        <c:crosses val="autoZero"/>
        <c:auto val="1"/>
        <c:lblAlgn val="ctr"/>
        <c:lblOffset val="100"/>
        <c:noMultiLvlLbl val="0"/>
      </c:catAx>
      <c:valAx>
        <c:axId val="284907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67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8864756533020663"/>
          <c:y val="0.90744357718937019"/>
          <c:w val="0.41978967442552295"/>
          <c:h val="4.6853545850511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handläggare!$J$22</c:f>
              <c:strCache>
                <c:ptCount val="1"/>
                <c:pt idx="0">
                  <c:v>Planerat avslut n=207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handläggare!$I$23:$I$27</c:f>
              <c:strCache>
                <c:ptCount val="5"/>
                <c:pt idx="0">
                  <c:v>Åtgärden var anpassad</c:v>
                </c:pt>
                <c:pt idx="1">
                  <c:v>Genomförande</c:v>
                </c:pt>
                <c:pt idx="2">
                  <c:v>Klientens bidrag</c:v>
                </c:pt>
                <c:pt idx="3">
                  <c:v>Nöjd med soc. Insatser</c:v>
                </c:pt>
                <c:pt idx="4">
                  <c:v>Problemförbättring</c:v>
                </c:pt>
              </c:strCache>
            </c:strRef>
          </c:cat>
          <c:val>
            <c:numRef>
              <c:f>handläggare!$J$23:$J$27</c:f>
              <c:numCache>
                <c:formatCode>General</c:formatCode>
                <c:ptCount val="5"/>
                <c:pt idx="0">
                  <c:v>88</c:v>
                </c:pt>
                <c:pt idx="1">
                  <c:v>88</c:v>
                </c:pt>
                <c:pt idx="2">
                  <c:v>74</c:v>
                </c:pt>
                <c:pt idx="3">
                  <c:v>79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handläggare!$K$22</c:f>
              <c:strCache>
                <c:ptCount val="1"/>
                <c:pt idx="0">
                  <c:v>Oplanerat avslut n=79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handläggare!$I$23:$I$27</c:f>
              <c:strCache>
                <c:ptCount val="5"/>
                <c:pt idx="0">
                  <c:v>Åtgärden var anpassad</c:v>
                </c:pt>
                <c:pt idx="1">
                  <c:v>Genomförande</c:v>
                </c:pt>
                <c:pt idx="2">
                  <c:v>Klientens bidrag</c:v>
                </c:pt>
                <c:pt idx="3">
                  <c:v>Nöjd med soc. Insatser</c:v>
                </c:pt>
                <c:pt idx="4">
                  <c:v>Problemförbättring</c:v>
                </c:pt>
              </c:strCache>
            </c:strRef>
          </c:cat>
          <c:val>
            <c:numRef>
              <c:f>handläggare!$K$23:$K$27</c:f>
              <c:numCache>
                <c:formatCode>General</c:formatCode>
                <c:ptCount val="5"/>
                <c:pt idx="0">
                  <c:v>70</c:v>
                </c:pt>
                <c:pt idx="1">
                  <c:v>75</c:v>
                </c:pt>
                <c:pt idx="2">
                  <c:v>29</c:v>
                </c:pt>
                <c:pt idx="3">
                  <c:v>71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908320"/>
        <c:axId val="284904792"/>
      </c:barChart>
      <c:catAx>
        <c:axId val="28490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4792"/>
        <c:crosses val="autoZero"/>
        <c:auto val="1"/>
        <c:lblAlgn val="ctr"/>
        <c:lblOffset val="100"/>
        <c:noMultiLvlLbl val="0"/>
      </c:catAx>
      <c:valAx>
        <c:axId val="28490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90832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0.07188</cdr:y>
    </cdr:from>
    <cdr:to>
      <cdr:x>0.15875</cdr:x>
      <cdr:y>0.15903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390553"/>
          <a:ext cx="1306488" cy="473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100" dirty="0"/>
            <a:t>Dagar</a:t>
          </a:r>
          <a:r>
            <a:rPr lang="sv-SE" sz="1100" baseline="0" dirty="0"/>
            <a:t> som </a:t>
          </a:r>
          <a:r>
            <a:rPr lang="sv-SE" sz="1100" baseline="0" dirty="0" smtClean="0"/>
            <a:t>åtgärden</a:t>
          </a:r>
        </a:p>
        <a:p xmlns:a="http://schemas.openxmlformats.org/drawingml/2006/main">
          <a:r>
            <a:rPr lang="sv-SE" sz="1100" baseline="0" dirty="0" smtClean="0"/>
            <a:t> </a:t>
          </a:r>
          <a:r>
            <a:rPr lang="sv-SE" sz="1100" baseline="0" dirty="0"/>
            <a:t>varat. Median.</a:t>
          </a:r>
          <a:endParaRPr lang="sv-S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278A8-671F-42C1-8146-3B8047436ADD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06094-3444-4A13-8990-BB9CEAC2E2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251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80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21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11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93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44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225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29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47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569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92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59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EC7B-B9B1-4866-B6B1-8FF99F20C9E1}" type="datetimeFigureOut">
              <a:rPr lang="sv-SE" smtClean="0"/>
              <a:t>2016-06-01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E0256-DF45-4C01-95FA-43040DDBBC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264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UB&#197;Tv3%20151030.pdf" TargetMode="External"/><Relationship Id="rId2" Type="http://schemas.openxmlformats.org/officeDocument/2006/relationships/hyperlink" Target="http://rabekobberstad.s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../S&#246;dert&#228;lje/S&#246;dert&#228;lje_ASI%20och%20Ub&#229;t_april.docx" TargetMode="External"/><Relationship Id="rId5" Type="http://schemas.openxmlformats.org/officeDocument/2006/relationships/slide" Target="slide21.xml"/><Relationship Id="rId4" Type="http://schemas.openxmlformats.org/officeDocument/2006/relationships/hyperlink" Target="../S&#246;dert&#228;lje/S&#246;dert&#228;lje_enkelt.doc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UB&#197;T2016/UB&#197;Tv3%20151030.pdf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abekobberstad.se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ASI och Ubåt - ett ramverk för att följa upp och utvärdera insatser i missbruksvård </a:t>
            </a:r>
            <a:br>
              <a:rPr lang="sv-SE" b="1" dirty="0" smtClean="0"/>
            </a:b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420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152650" y="116633"/>
            <a:ext cx="7886700" cy="1224136"/>
          </a:xfrm>
        </p:spPr>
        <p:txBody>
          <a:bodyPr>
            <a:normAutofit/>
          </a:bodyPr>
          <a:lstStyle/>
          <a:p>
            <a:r>
              <a:rPr lang="sv-SE" sz="2800" dirty="0"/>
              <a:t>Brukarskattning av alla åtgärder n=679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692697"/>
          <a:ext cx="7886700" cy="4797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63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Handläggarskattningar av alla åtgärder n=788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13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Brukarskattning av psykosociala åtgärder. </a:t>
            </a:r>
            <a:endParaRPr lang="sv-SE" sz="28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3898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07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-265813"/>
            <a:ext cx="10515600" cy="1180213"/>
          </a:xfrm>
        </p:spPr>
        <p:txBody>
          <a:bodyPr>
            <a:normAutofit/>
          </a:bodyPr>
          <a:lstStyle/>
          <a:p>
            <a:r>
              <a:rPr lang="sv-SE" sz="3200" dirty="0" smtClean="0"/>
              <a:t>Handläggarskattning av psykosociala åtgärder</a:t>
            </a:r>
            <a:endParaRPr lang="sv-SE" sz="32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588247"/>
              </p:ext>
            </p:extLst>
          </p:nvPr>
        </p:nvGraphicFramePr>
        <p:xfrm>
          <a:off x="627321" y="1435395"/>
          <a:ext cx="10726479" cy="575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9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55500"/>
            <a:ext cx="10515600" cy="1325563"/>
          </a:xfrm>
        </p:spPr>
        <p:txBody>
          <a:bodyPr>
            <a:normAutofit/>
          </a:bodyPr>
          <a:lstStyle/>
          <a:p>
            <a:r>
              <a:rPr lang="sv-SE" sz="3200" dirty="0" smtClean="0"/>
              <a:t>Brukarskattning av stödboende och stödsamtal</a:t>
            </a:r>
            <a:endParaRPr lang="sv-SE" sz="32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858877"/>
              </p:ext>
            </p:extLst>
          </p:nvPr>
        </p:nvGraphicFramePr>
        <p:xfrm>
          <a:off x="838200" y="1578543"/>
          <a:ext cx="10515600" cy="459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33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866"/>
          </a:xfrm>
        </p:spPr>
        <p:txBody>
          <a:bodyPr>
            <a:normAutofit/>
          </a:bodyPr>
          <a:lstStyle/>
          <a:p>
            <a:r>
              <a:rPr lang="sv-SE" sz="3200" dirty="0" smtClean="0"/>
              <a:t>Handläggarskattning av stödboende och stödsamtal</a:t>
            </a:r>
            <a:endParaRPr lang="sv-SE" sz="32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936559"/>
              </p:ext>
            </p:extLst>
          </p:nvPr>
        </p:nvGraphicFramePr>
        <p:xfrm>
          <a:off x="838199" y="1386038"/>
          <a:ext cx="10272823" cy="485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1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584" y="404665"/>
            <a:ext cx="7886700" cy="419027"/>
          </a:xfrm>
        </p:spPr>
        <p:txBody>
          <a:bodyPr>
            <a:normAutofit fontScale="90000"/>
          </a:bodyPr>
          <a:lstStyle/>
          <a:p>
            <a:r>
              <a:rPr lang="sv-SE" sz="2100" dirty="0"/>
              <a:t>Brukarskattningar av planerat och oplanerat avslut. % positiva skattningar.</a:t>
            </a:r>
            <a:br>
              <a:rPr lang="sv-SE" sz="2100" dirty="0"/>
            </a:br>
            <a:endParaRPr lang="sv-SE" sz="21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/>
          </p:nvPr>
        </p:nvGraphicFramePr>
        <p:xfrm>
          <a:off x="1703512" y="823692"/>
          <a:ext cx="8712968" cy="555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0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55640" y="404665"/>
            <a:ext cx="6235832" cy="539217"/>
          </a:xfrm>
        </p:spPr>
        <p:txBody>
          <a:bodyPr>
            <a:noAutofit/>
          </a:bodyPr>
          <a:lstStyle/>
          <a:p>
            <a:r>
              <a:rPr lang="sv-SE" sz="2100" dirty="0"/>
              <a:t>Handläggarskattning av planerat och oplanerat </a:t>
            </a:r>
            <a:r>
              <a:rPr lang="sv-SE" sz="2100" dirty="0" smtClean="0"/>
              <a:t>avslut</a:t>
            </a:r>
            <a:r>
              <a:rPr lang="sv-SE" sz="2100" dirty="0"/>
              <a:t>. % positiva skattningar.</a:t>
            </a:r>
            <a:br>
              <a:rPr lang="sv-SE" sz="2100" dirty="0"/>
            </a:br>
            <a:endParaRPr lang="sv-SE" sz="21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943882"/>
          <a:ext cx="7886700" cy="565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42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Planerat och oplanerat avslut för olika åtgärder. % av avslutade åtgärder</a:t>
            </a:r>
            <a:endParaRPr lang="sv-SE" sz="32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3221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116632"/>
            <a:ext cx="9468544" cy="936104"/>
          </a:xfrm>
        </p:spPr>
        <p:txBody>
          <a:bodyPr>
            <a:normAutofit fontScale="90000"/>
          </a:bodyPr>
          <a:lstStyle/>
          <a:p>
            <a:r>
              <a:rPr lang="en-US" sz="2200" dirty="0" err="1" smtClean="0"/>
              <a:t>Hur</a:t>
            </a:r>
            <a:r>
              <a:rPr lang="en-US" sz="2200" dirty="0" smtClean="0"/>
              <a:t> manga </a:t>
            </a:r>
            <a:r>
              <a:rPr lang="en-US" sz="2200" dirty="0" err="1" smtClean="0"/>
              <a:t>dagar</a:t>
            </a:r>
            <a:r>
              <a:rPr lang="en-US" sz="2200" dirty="0" smtClean="0"/>
              <a:t> </a:t>
            </a:r>
            <a:r>
              <a:rPr lang="en-US" sz="2200" dirty="0" err="1" smtClean="0"/>
              <a:t>varar</a:t>
            </a:r>
            <a:r>
              <a:rPr lang="en-US" sz="2200" dirty="0" smtClean="0"/>
              <a:t> </a:t>
            </a:r>
            <a:r>
              <a:rPr lang="en-US" sz="2200" dirty="0" err="1" smtClean="0"/>
              <a:t>åtgärder</a:t>
            </a:r>
            <a:r>
              <a:rPr lang="en-US" sz="2200" dirty="0" smtClean="0"/>
              <a:t> </a:t>
            </a:r>
            <a:r>
              <a:rPr lang="en-US" sz="2200" dirty="0"/>
              <a:t>med </a:t>
            </a:r>
            <a:r>
              <a:rPr lang="en-US" sz="2200" dirty="0" err="1"/>
              <a:t>planerat</a:t>
            </a:r>
            <a:r>
              <a:rPr lang="en-US" sz="2200" dirty="0"/>
              <a:t> </a:t>
            </a:r>
            <a:r>
              <a:rPr lang="en-US" sz="2200" dirty="0" err="1"/>
              <a:t>och</a:t>
            </a:r>
            <a:r>
              <a:rPr lang="en-US" sz="2200" dirty="0"/>
              <a:t> </a:t>
            </a:r>
            <a:r>
              <a:rPr lang="en-US" sz="2200" dirty="0" err="1"/>
              <a:t>oplanerat</a:t>
            </a:r>
            <a:r>
              <a:rPr lang="en-US" sz="2200" dirty="0"/>
              <a:t> </a:t>
            </a:r>
            <a:r>
              <a:rPr lang="en-US" sz="2200" dirty="0" err="1" smtClean="0"/>
              <a:t>avslut</a:t>
            </a:r>
            <a:r>
              <a:rPr lang="en-US" sz="2200" dirty="0"/>
              <a:t>?</a:t>
            </a:r>
            <a:br>
              <a:rPr lang="en-US" sz="2200" dirty="0"/>
            </a:br>
            <a:r>
              <a:rPr lang="en-US" sz="1800" dirty="0"/>
              <a:t>Median </a:t>
            </a:r>
            <a:r>
              <a:rPr lang="en-US" sz="1800" dirty="0" err="1"/>
              <a:t>för</a:t>
            </a:r>
            <a:r>
              <a:rPr lang="en-US" sz="1800" dirty="0"/>
              <a:t> </a:t>
            </a:r>
            <a:r>
              <a:rPr lang="en-US" sz="1800" dirty="0" err="1"/>
              <a:t>dagar</a:t>
            </a:r>
            <a:r>
              <a:rPr lang="en-US" sz="18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078430"/>
              </p:ext>
            </p:extLst>
          </p:nvPr>
        </p:nvGraphicFramePr>
        <p:xfrm>
          <a:off x="1981200" y="692697"/>
          <a:ext cx="82296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4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0" y="243205"/>
            <a:ext cx="10515600" cy="1325563"/>
          </a:xfrm>
        </p:spPr>
        <p:txBody>
          <a:bodyPr/>
          <a:lstStyle/>
          <a:p>
            <a:r>
              <a:rPr lang="sv-SE" dirty="0" smtClean="0"/>
              <a:t>Syftet med ASI och UBÅT är att bidra till en kunskapsbaserad lokal missbruksvård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985645"/>
            <a:ext cx="5181600" cy="4351338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rgbClr val="FF0000"/>
                </a:solidFill>
              </a:rPr>
              <a:t>Riktlinjer och forskningsrapporter</a:t>
            </a:r>
          </a:p>
          <a:p>
            <a:r>
              <a:rPr lang="sv-SE" dirty="0" smtClean="0"/>
              <a:t>Visar vad som fungerar utifrån resultat i vetenskapliga studier</a:t>
            </a:r>
          </a:p>
          <a:p>
            <a:r>
              <a:rPr lang="sv-SE" dirty="0" smtClean="0"/>
              <a:t>Studierna är redan gjorda (gamla)</a:t>
            </a:r>
          </a:p>
          <a:p>
            <a:r>
              <a:rPr lang="sv-SE" dirty="0" smtClean="0"/>
              <a:t>Studierna är oftast från andra länder med relativt få deltagare</a:t>
            </a:r>
          </a:p>
          <a:p>
            <a:r>
              <a:rPr lang="sv-SE" dirty="0" smtClean="0"/>
              <a:t>Kan resultaten generaliseras till vår verksamhet?</a:t>
            </a:r>
          </a:p>
          <a:p>
            <a:r>
              <a:rPr lang="sv-SE" dirty="0" smtClean="0"/>
              <a:t>Nya studier tar tid och är resurskrävande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56960" y="1985645"/>
            <a:ext cx="5181600" cy="4351338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rgbClr val="FF0000"/>
                </a:solidFill>
              </a:rPr>
              <a:t>ASI och UBÅT</a:t>
            </a:r>
          </a:p>
          <a:p>
            <a:r>
              <a:rPr lang="sv-SE" dirty="0" smtClean="0"/>
              <a:t>Verktyg för att ta reda på vad som fungerar i den egna verksamheten</a:t>
            </a:r>
          </a:p>
          <a:p>
            <a:r>
              <a:rPr lang="sv-SE" dirty="0" smtClean="0"/>
              <a:t>Bygger på data som uppdateras kontinuerligt av användarna</a:t>
            </a:r>
          </a:p>
          <a:p>
            <a:r>
              <a:rPr lang="sv-SE" dirty="0" smtClean="0"/>
              <a:t>Alla rapporter är datoriserade och omedelbart tillgängliga</a:t>
            </a:r>
          </a:p>
          <a:p>
            <a:r>
              <a:rPr lang="sv-SE" dirty="0" smtClean="0"/>
              <a:t>Ca 70% av Sveriges kommuner kan användas som jämförelse</a:t>
            </a:r>
          </a:p>
          <a:p>
            <a:r>
              <a:rPr lang="sv-SE" dirty="0" smtClean="0"/>
              <a:t>Nya rapporter kan göras på ett par minuter och kräver inga resurser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5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778928" y="1367111"/>
            <a:ext cx="5163583" cy="21173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 smtClean="0"/>
              <a:t>ASI: Net-analys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800" b="1" dirty="0" smtClean="0"/>
              <a:t>Verksamhetsrapporter</a:t>
            </a:r>
            <a:r>
              <a:rPr lang="sv-SE" sz="1800" dirty="0" smtClean="0"/>
              <a:t>: Kartläggning </a:t>
            </a:r>
            <a:r>
              <a:rPr lang="sv-SE" sz="1800" dirty="0"/>
              <a:t>och </a:t>
            </a:r>
            <a:r>
              <a:rPr lang="sv-SE" sz="1800" dirty="0" smtClean="0"/>
              <a:t>uppföljning</a:t>
            </a:r>
            <a:br>
              <a:rPr lang="sv-SE" sz="1800" dirty="0" smtClean="0"/>
            </a:br>
            <a:endParaRPr lang="sv-SE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sz="1800" dirty="0" smtClean="0"/>
              <a:t> </a:t>
            </a:r>
            <a:r>
              <a:rPr lang="sv-SE" sz="1800" dirty="0" err="1" smtClean="0">
                <a:hlinkClick r:id="rId2"/>
              </a:rPr>
              <a:t>Ubåtsnytt</a:t>
            </a:r>
            <a:endParaRPr lang="sv-SE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sz="1800" dirty="0" smtClean="0"/>
              <a:t>	</a:t>
            </a:r>
            <a:endParaRPr lang="sv-SE" sz="18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760911" y="4311448"/>
            <a:ext cx="5181600" cy="192841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 smtClean="0">
                <a:hlinkClick r:id="rId3" action="ppaction://hlinkfile"/>
              </a:rPr>
              <a:t>UBÅT</a:t>
            </a:r>
            <a:r>
              <a:rPr lang="sv-SE" sz="1800" b="1" dirty="0" smtClean="0"/>
              <a:t>: </a:t>
            </a:r>
          </a:p>
          <a:p>
            <a:pPr marL="0" indent="0">
              <a:buNone/>
            </a:pPr>
            <a:r>
              <a:rPr lang="sv-SE" sz="1800" b="1" dirty="0" smtClean="0"/>
              <a:t>Enkelt </a:t>
            </a:r>
            <a:r>
              <a:rPr lang="sv-SE" sz="1800" b="1" dirty="0"/>
              <a:t>tabelluttag: </a:t>
            </a:r>
            <a:r>
              <a:rPr lang="sv-SE" sz="1800" dirty="0" smtClean="0">
                <a:hlinkClick r:id="rId4" action="ppaction://hlinkfile"/>
              </a:rPr>
              <a:t>Åtgärder </a:t>
            </a:r>
            <a:r>
              <a:rPr lang="sv-SE" sz="1800" dirty="0">
                <a:hlinkClick r:id="rId4" action="ppaction://hlinkfile"/>
              </a:rPr>
              <a:t>och </a:t>
            </a:r>
            <a:r>
              <a:rPr lang="sv-SE" sz="1800" dirty="0" smtClean="0">
                <a:hlinkClick r:id="rId4" action="ppaction://hlinkfile"/>
              </a:rPr>
              <a:t>kvalitetsskattningar i Södertälje</a:t>
            </a:r>
            <a:endParaRPr lang="sv-SE" sz="1800" dirty="0" smtClean="0"/>
          </a:p>
          <a:p>
            <a:pPr marL="0" indent="0">
              <a:buNone/>
            </a:pPr>
            <a:r>
              <a:rPr lang="sv-SE" sz="1800" b="1" dirty="0" smtClean="0">
                <a:hlinkClick r:id="rId5" action="ppaction://hlinksldjump"/>
              </a:rPr>
              <a:t>Ställe</a:t>
            </a:r>
            <a:r>
              <a:rPr lang="sv-SE" sz="1800" b="1" dirty="0" smtClean="0"/>
              <a:t>*</a:t>
            </a:r>
            <a:r>
              <a:rPr lang="sv-SE" sz="1800" dirty="0" smtClean="0"/>
              <a:t>: Åtgärder, kvalitetsskattningar och effekter vid olika ställen i Södertälje.</a:t>
            </a:r>
            <a:endParaRPr lang="sv-SE" sz="1800" dirty="0"/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8" name="Rektangel 7"/>
          <p:cNvSpPr/>
          <p:nvPr/>
        </p:nvSpPr>
        <p:spPr>
          <a:xfrm>
            <a:off x="7041970" y="3141549"/>
            <a:ext cx="4093027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b="1" dirty="0" smtClean="0"/>
              <a:t>UBÅT </a:t>
            </a:r>
            <a:r>
              <a:rPr lang="sv-SE" b="1" dirty="0"/>
              <a:t>OCH </a:t>
            </a:r>
            <a:r>
              <a:rPr lang="sv-SE" b="1" dirty="0" smtClean="0"/>
              <a:t>ASI*:</a:t>
            </a:r>
            <a:r>
              <a:rPr lang="sv-SE" b="1" dirty="0"/>
              <a:t/>
            </a:r>
            <a:br>
              <a:rPr lang="sv-SE" b="1" dirty="0"/>
            </a:br>
            <a:r>
              <a:rPr lang="sv-SE" dirty="0">
                <a:hlinkClick r:id="rId6" action="ppaction://hlinkfile"/>
              </a:rPr>
              <a:t>Effekter av olika åtgärder i Södertälje och </a:t>
            </a:r>
            <a:r>
              <a:rPr lang="sv-SE" dirty="0" smtClean="0">
                <a:hlinkClick r:id="rId6" action="ppaction://hlinkfile"/>
              </a:rPr>
              <a:t>i hela UBÅT</a:t>
            </a:r>
            <a:endParaRPr lang="sv-SE" dirty="0"/>
          </a:p>
          <a:p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1778420" y="409343"/>
            <a:ext cx="88374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sz="2400" dirty="0" smtClean="0"/>
              <a:t>Ramverket består av tre typer av datoriserade uttag från ASI och UBÅT</a:t>
            </a:r>
            <a:endParaRPr lang="sv-SE" sz="2400" dirty="0"/>
          </a:p>
        </p:txBody>
      </p:sp>
      <p:sp>
        <p:nvSpPr>
          <p:cNvPr id="3" name="textruta 2"/>
          <p:cNvSpPr txBox="1"/>
          <p:nvPr/>
        </p:nvSpPr>
        <p:spPr>
          <a:xfrm>
            <a:off x="760911" y="6239863"/>
            <a:ext cx="17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* Under utarbetande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67341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8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91457"/>
              </p:ext>
            </p:extLst>
          </p:nvPr>
        </p:nvGraphicFramePr>
        <p:xfrm>
          <a:off x="2239192" y="2721432"/>
          <a:ext cx="7808685" cy="32347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77257"/>
                <a:gridCol w="2685142"/>
                <a:gridCol w="943429"/>
                <a:gridCol w="914400"/>
                <a:gridCol w="754743"/>
                <a:gridCol w="1233714"/>
              </a:tblGrid>
              <a:tr h="3634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Förbättrade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676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Ställe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Åtgärd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N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Alkohol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Narkotika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Psykisk hälsa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151">
                <a:tc rowSpan="8"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>
                          <a:effectLst/>
                        </a:rPr>
                        <a:t>Boende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>
                          <a:effectLst/>
                        </a:rPr>
                        <a:t>Boendestöd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400" u="none" strike="noStrike">
                          <a:effectLst/>
                        </a:rPr>
                        <a:t>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15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>
                          <a:effectLst/>
                        </a:rPr>
                        <a:t>Kognitiv beteendeterapi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400" u="none" strike="noStrike">
                          <a:effectLst/>
                        </a:rPr>
                        <a:t>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15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>
                          <a:effectLst/>
                        </a:rPr>
                        <a:t>Lösningsfokuserad psykoterapi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15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>
                          <a:effectLst/>
                        </a:rPr>
                        <a:t>Motiverande behandling (MI)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9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>
                          <a:effectLst/>
                        </a:rPr>
                        <a:t>Stödboende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400" u="none" strike="noStrike">
                          <a:effectLst/>
                        </a:rPr>
                        <a:t>12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061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400" u="none" strike="noStrike">
                          <a:effectLst/>
                        </a:rPr>
                        <a:t>%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41,7%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67,0%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33%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705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>
                          <a:effectLst/>
                        </a:rPr>
                        <a:t>Alla åtgärder på Boende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400" u="none" strike="noStrike">
                          <a:effectLst/>
                        </a:rPr>
                        <a:t>18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9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15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400" u="none" strike="noStrike">
                          <a:effectLst/>
                        </a:rPr>
                        <a:t>%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50,0%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72,0%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33%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2239192" y="426720"/>
            <a:ext cx="4752904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Stället ”Boende” i Södertälje</a:t>
            </a:r>
          </a:p>
          <a:p>
            <a:endParaRPr lang="sv-SE" dirty="0"/>
          </a:p>
          <a:p>
            <a:r>
              <a:rPr lang="sv-SE" dirty="0" smtClean="0"/>
              <a:t>Vilka åtgärder finns där? </a:t>
            </a:r>
          </a:p>
          <a:p>
            <a:r>
              <a:rPr lang="sv-SE" dirty="0" smtClean="0"/>
              <a:t>Antal klienter som fått åtgärden? </a:t>
            </a:r>
          </a:p>
          <a:p>
            <a:r>
              <a:rPr lang="sv-SE" dirty="0" smtClean="0"/>
              <a:t>Antal (andel om det finns fler än 10) förbättrade.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42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2351584" y="3573016"/>
            <a:ext cx="194421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black"/>
                </a:solidFill>
              </a:rPr>
              <a:t>ASI-Grund</a:t>
            </a:r>
          </a:p>
          <a:p>
            <a:r>
              <a:rPr lang="sv-SE" sz="1400" dirty="0">
                <a:solidFill>
                  <a:prstClr val="black"/>
                </a:solidFill>
              </a:rPr>
              <a:t>Kartläggning</a:t>
            </a:r>
          </a:p>
          <a:p>
            <a:r>
              <a:rPr lang="sv-SE" sz="1100" dirty="0">
                <a:solidFill>
                  <a:prstClr val="black"/>
                </a:solidFill>
              </a:rPr>
              <a:t>Bakgrund 	Problem</a:t>
            </a:r>
          </a:p>
          <a:p>
            <a:endParaRPr lang="sv-SE" sz="1100" dirty="0">
              <a:solidFill>
                <a:prstClr val="black"/>
              </a:solidFill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7104112" y="3573016"/>
            <a:ext cx="2016224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black"/>
                </a:solidFill>
              </a:rPr>
              <a:t>ASI-Uppföljning</a:t>
            </a:r>
          </a:p>
          <a:p>
            <a:r>
              <a:rPr lang="sv-SE" sz="1400" dirty="0">
                <a:solidFill>
                  <a:prstClr val="black"/>
                </a:solidFill>
              </a:rPr>
              <a:t>	</a:t>
            </a:r>
            <a:r>
              <a:rPr lang="sv-SE" sz="1100" dirty="0">
                <a:solidFill>
                  <a:prstClr val="black"/>
                </a:solidFill>
              </a:rPr>
              <a:t>Problem</a:t>
            </a:r>
          </a:p>
          <a:p>
            <a:r>
              <a:rPr lang="sv-SE" sz="1100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4625685" y="1722801"/>
            <a:ext cx="1800200" cy="10441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black"/>
                </a:solidFill>
              </a:rPr>
              <a:t>UBÅT</a:t>
            </a:r>
          </a:p>
          <a:p>
            <a:pPr algn="ctr"/>
            <a:r>
              <a:rPr lang="sv-SE" sz="1200" dirty="0" smtClean="0">
                <a:solidFill>
                  <a:prstClr val="black"/>
                </a:solidFill>
              </a:rPr>
              <a:t>Vilka åtgärder finns?</a:t>
            </a:r>
            <a:endParaRPr lang="sv-SE" sz="1200" dirty="0">
              <a:solidFill>
                <a:prstClr val="black"/>
              </a:solidFill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4655840" y="4185084"/>
            <a:ext cx="2232248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 flipH="1">
            <a:off x="3431704" y="2708920"/>
            <a:ext cx="1080120" cy="72008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6636060" y="2708920"/>
            <a:ext cx="1260140" cy="72008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/>
          <p:cNvSpPr txBox="1"/>
          <p:nvPr/>
        </p:nvSpPr>
        <p:spPr>
          <a:xfrm>
            <a:off x="2668034" y="2766918"/>
            <a:ext cx="1552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prstClr val="black"/>
                </a:solidFill>
              </a:rPr>
              <a:t>Vilka får åtgärden?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7266131" y="2822159"/>
            <a:ext cx="2197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prstClr val="black"/>
                </a:solidFill>
              </a:rPr>
              <a:t>Vilka resultat har åtgärden?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2871627" y="180905"/>
            <a:ext cx="544576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prstClr val="black"/>
                </a:solidFill>
              </a:rPr>
              <a:t>ASI och UBÅT</a:t>
            </a:r>
          </a:p>
          <a:p>
            <a:pPr algn="ctr"/>
            <a:r>
              <a:rPr lang="sv-SE" dirty="0">
                <a:solidFill>
                  <a:prstClr val="black"/>
                </a:solidFill>
              </a:rPr>
              <a:t> Ett </a:t>
            </a:r>
            <a:r>
              <a:rPr lang="sv-SE" dirty="0" smtClean="0">
                <a:solidFill>
                  <a:prstClr val="black"/>
                </a:solidFill>
              </a:rPr>
              <a:t>ramverk </a:t>
            </a:r>
            <a:r>
              <a:rPr lang="sv-SE" dirty="0">
                <a:solidFill>
                  <a:prstClr val="black"/>
                </a:solidFill>
              </a:rPr>
              <a:t>för </a:t>
            </a:r>
            <a:r>
              <a:rPr lang="sv-SE" dirty="0" smtClean="0">
                <a:solidFill>
                  <a:prstClr val="black"/>
                </a:solidFill>
              </a:rPr>
              <a:t>kartläggning, uppföljning</a:t>
            </a:r>
            <a:endParaRPr lang="sv-SE" dirty="0">
              <a:solidFill>
                <a:prstClr val="black"/>
              </a:solidFill>
            </a:endParaRPr>
          </a:p>
          <a:p>
            <a:pPr algn="ctr"/>
            <a:r>
              <a:rPr lang="sv-SE" dirty="0" smtClean="0">
                <a:solidFill>
                  <a:prstClr val="black"/>
                </a:solidFill>
              </a:rPr>
              <a:t> och utvärdering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4727849" y="3682479"/>
            <a:ext cx="2497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prstClr val="black"/>
                </a:solidFill>
              </a:rPr>
              <a:t>Förändring av problem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6893890" y="1863122"/>
            <a:ext cx="11352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Brukarupplevelse</a:t>
            </a:r>
            <a:br>
              <a:rPr lang="sv-SE" sz="1050" dirty="0"/>
            </a:br>
            <a:r>
              <a:rPr lang="sv-SE" sz="1050" dirty="0"/>
              <a:t>kvalitet</a:t>
            </a:r>
          </a:p>
        </p:txBody>
      </p:sp>
      <p:sp>
        <p:nvSpPr>
          <p:cNvPr id="13" name="Uppåtböjd 12"/>
          <p:cNvSpPr/>
          <p:nvPr/>
        </p:nvSpPr>
        <p:spPr>
          <a:xfrm rot="10800000">
            <a:off x="6096000" y="1484784"/>
            <a:ext cx="1170130" cy="238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7752184" y="1603792"/>
            <a:ext cx="936104" cy="5590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7814332" y="1736164"/>
            <a:ext cx="8739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Handläggare</a:t>
            </a:r>
          </a:p>
        </p:txBody>
      </p:sp>
      <p:sp>
        <p:nvSpPr>
          <p:cNvPr id="2" name="Ellips 1"/>
          <p:cNvSpPr/>
          <p:nvPr/>
        </p:nvSpPr>
        <p:spPr>
          <a:xfrm>
            <a:off x="6888088" y="1722800"/>
            <a:ext cx="1095724" cy="626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Uppåtböjd 19"/>
          <p:cNvSpPr/>
          <p:nvPr/>
        </p:nvSpPr>
        <p:spPr>
          <a:xfrm rot="10800000">
            <a:off x="6168008" y="1357559"/>
            <a:ext cx="1944216" cy="3652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144844" y="4283729"/>
            <a:ext cx="1232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Bättre - Sämre</a:t>
            </a:r>
          </a:p>
          <a:p>
            <a:r>
              <a:rPr lang="sv-SE" sz="1400" dirty="0"/>
              <a:t>Problemfri</a:t>
            </a:r>
          </a:p>
        </p:txBody>
      </p:sp>
    </p:spTree>
    <p:extLst>
      <p:ext uri="{BB962C8B-B14F-4D97-AF65-F5344CB8AC3E}">
        <p14:creationId xmlns:p14="http://schemas.microsoft.com/office/powerpoint/2010/main" val="415016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/>
      <p:bldP spid="17" grpId="0"/>
      <p:bldP spid="19" grpId="0"/>
      <p:bldP spid="3" grpId="0"/>
      <p:bldP spid="13" grpId="0" animBg="1"/>
      <p:bldP spid="14" grpId="0" animBg="1"/>
      <p:bldP spid="15" grpId="0"/>
      <p:bldP spid="2" grpId="0" animBg="1"/>
      <p:bldP spid="20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711625" y="2204865"/>
            <a:ext cx="6853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u="sng" dirty="0"/>
              <a:t>U</a:t>
            </a:r>
            <a:r>
              <a:rPr lang="sv-SE" sz="3200" dirty="0"/>
              <a:t>ppföljning och </a:t>
            </a:r>
            <a:r>
              <a:rPr lang="sv-SE" sz="3200" u="sng" dirty="0"/>
              <a:t>B</a:t>
            </a:r>
            <a:r>
              <a:rPr lang="sv-SE" sz="3200" dirty="0"/>
              <a:t>eskrivning av </a:t>
            </a:r>
            <a:r>
              <a:rPr lang="sv-SE" sz="3200" u="sng" dirty="0" err="1"/>
              <a:t>ÅT</a:t>
            </a:r>
            <a:r>
              <a:rPr lang="sv-SE" sz="3200" dirty="0" err="1"/>
              <a:t>gärder</a:t>
            </a:r>
            <a:endParaRPr lang="sv-SE" sz="3200" dirty="0"/>
          </a:p>
        </p:txBody>
      </p:sp>
      <p:sp>
        <p:nvSpPr>
          <p:cNvPr id="4" name="textruta 3"/>
          <p:cNvSpPr txBox="1"/>
          <p:nvPr/>
        </p:nvSpPr>
        <p:spPr>
          <a:xfrm>
            <a:off x="2861935" y="3609335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Bygger på Socialstyrelsens och Psykiatriska föreningens arbete med att kategorisera åtgärder</a:t>
            </a:r>
          </a:p>
        </p:txBody>
      </p:sp>
      <p:pic>
        <p:nvPicPr>
          <p:cNvPr id="16386" name="Picture 2" descr="C:\Users\bear0002\Pictures\UBATtxt_s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4797153"/>
            <a:ext cx="1614050" cy="127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4284169" y="764705"/>
            <a:ext cx="25214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8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UBÅT</a:t>
            </a:r>
          </a:p>
        </p:txBody>
      </p:sp>
    </p:spTree>
    <p:extLst>
      <p:ext uri="{BB962C8B-B14F-4D97-AF65-F5344CB8AC3E}">
        <p14:creationId xmlns:p14="http://schemas.microsoft.com/office/powerpoint/2010/main" val="11596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Pappersversion av UBÅT </a:t>
            </a:r>
            <a:r>
              <a:rPr lang="sv-SE" dirty="0" smtClean="0">
                <a:hlinkClick r:id="rId2" action="ppaction://hlinkfile"/>
              </a:rPr>
              <a:t>version 3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66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02624" cy="794519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Ta en tur med Ubåt på </a:t>
            </a:r>
            <a:r>
              <a:rPr lang="sv-SE" dirty="0" smtClean="0">
                <a:hlinkClick r:id="rId2"/>
              </a:rPr>
              <a:t>nätet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3503713" y="3861048"/>
            <a:ext cx="4393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Övning Ubåt:</a:t>
            </a:r>
          </a:p>
          <a:p>
            <a:r>
              <a:rPr lang="sv-SE" dirty="0" err="1"/>
              <a:t>Anvn</a:t>
            </a:r>
            <a:r>
              <a:rPr lang="sv-SE" dirty="0"/>
              <a:t>: ubåtutb1   (1-10 kan man välja mellan)</a:t>
            </a:r>
          </a:p>
          <a:p>
            <a:r>
              <a:rPr lang="sv-SE" dirty="0"/>
              <a:t>Lord: 123456</a:t>
            </a:r>
          </a:p>
        </p:txBody>
      </p:sp>
    </p:spTree>
    <p:extLst>
      <p:ext uri="{BB962C8B-B14F-4D97-AF65-F5344CB8AC3E}">
        <p14:creationId xmlns:p14="http://schemas.microsoft.com/office/powerpoint/2010/main" val="41563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7568" y="126876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UBÅT </a:t>
            </a:r>
            <a:br>
              <a:rPr lang="sv-SE" dirty="0" smtClean="0"/>
            </a:br>
            <a:r>
              <a:rPr lang="sv-SE" dirty="0" smtClean="0"/>
              <a:t>resultat från en period på 3 år (maj 2016)</a:t>
            </a:r>
            <a:br>
              <a:rPr lang="sv-SE" dirty="0" smtClean="0"/>
            </a:br>
            <a:endParaRPr lang="sv-SE" sz="18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927648" y="3356992"/>
            <a:ext cx="6400800" cy="2952328"/>
          </a:xfrm>
        </p:spPr>
        <p:txBody>
          <a:bodyPr>
            <a:normAutofit/>
          </a:bodyPr>
          <a:lstStyle/>
          <a:p>
            <a:r>
              <a:rPr lang="sv-SE" b="1" dirty="0" smtClean="0"/>
              <a:t>59 Kommuner</a:t>
            </a:r>
          </a:p>
          <a:p>
            <a:r>
              <a:rPr lang="sv-SE" b="1" dirty="0" smtClean="0"/>
              <a:t>2092 Åtgärder</a:t>
            </a:r>
          </a:p>
          <a:p>
            <a:r>
              <a:rPr lang="sv-SE" b="1" dirty="0" smtClean="0"/>
              <a:t>1023 Klienter</a:t>
            </a:r>
          </a:p>
          <a:p>
            <a:endParaRPr lang="sv-SE" b="1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55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62309" y="2"/>
            <a:ext cx="7886700" cy="1325563"/>
          </a:xfrm>
        </p:spPr>
        <p:txBody>
          <a:bodyPr>
            <a:normAutofit/>
          </a:bodyPr>
          <a:lstStyle/>
          <a:p>
            <a:r>
              <a:rPr lang="sv-SE" dirty="0" smtClean="0"/>
              <a:t>Vanligaste enskilda åtgärderna </a:t>
            </a:r>
            <a:br>
              <a:rPr lang="sv-SE" dirty="0" smtClean="0"/>
            </a:br>
            <a:endParaRPr lang="sv-SE" sz="2400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/>
          </p:nvPr>
        </p:nvGraphicFramePr>
        <p:xfrm>
          <a:off x="1991545" y="1325564"/>
          <a:ext cx="8352927" cy="483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6101716" y="6153291"/>
            <a:ext cx="1982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(% av alla åtgärder)</a:t>
            </a:r>
          </a:p>
        </p:txBody>
      </p:sp>
    </p:spTree>
    <p:extLst>
      <p:ext uri="{BB962C8B-B14F-4D97-AF65-F5344CB8AC3E}">
        <p14:creationId xmlns:p14="http://schemas.microsoft.com/office/powerpoint/2010/main" val="12826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Uppföljning med </a:t>
            </a:r>
            <a:br>
              <a:rPr lang="sv-SE" dirty="0" smtClean="0"/>
            </a:br>
            <a:r>
              <a:rPr lang="sv-SE" dirty="0" smtClean="0"/>
              <a:t>Brukar- och handläggarskattningar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Skala mellan 1 och 10.</a:t>
            </a:r>
          </a:p>
          <a:p>
            <a:r>
              <a:rPr lang="sv-SE" dirty="0" smtClean="0"/>
              <a:t>7-10 = höga positiva skattningar.</a:t>
            </a:r>
          </a:p>
          <a:p>
            <a:r>
              <a:rPr lang="sv-SE" dirty="0" smtClean="0"/>
              <a:t>Vi visar procentandel positiva skattningar.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29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474</Words>
  <Application>Microsoft Office PowerPoint</Application>
  <PresentationFormat>Bredbild</PresentationFormat>
  <Paragraphs>127</Paragraphs>
  <Slides>21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Office-tema</vt:lpstr>
      <vt:lpstr>ASI och Ubåt - ett ramverk för att följa upp och utvärdera insatser i missbruksvård  </vt:lpstr>
      <vt:lpstr>Syftet med ASI och UBÅT är att bidra till en kunskapsbaserad lokal missbruksvård</vt:lpstr>
      <vt:lpstr>PowerPoint-presentation</vt:lpstr>
      <vt:lpstr>PowerPoint-presentation</vt:lpstr>
      <vt:lpstr>Pappersversion av UBÅT version 3.</vt:lpstr>
      <vt:lpstr>Ta en tur med Ubåt på nätet </vt:lpstr>
      <vt:lpstr>UBÅT  resultat från en period på 3 år (maj 2016) </vt:lpstr>
      <vt:lpstr>Vanligaste enskilda åtgärderna  </vt:lpstr>
      <vt:lpstr>Uppföljning med  Brukar- och handläggarskattningar</vt:lpstr>
      <vt:lpstr>Brukarskattning av alla åtgärder n=679 </vt:lpstr>
      <vt:lpstr>Handläggarskattningar av alla åtgärder n=788</vt:lpstr>
      <vt:lpstr>Brukarskattning av psykosociala åtgärder. </vt:lpstr>
      <vt:lpstr>Handläggarskattning av psykosociala åtgärder</vt:lpstr>
      <vt:lpstr>Brukarskattning av stödboende och stödsamtal</vt:lpstr>
      <vt:lpstr>Handläggarskattning av stödboende och stödsamtal</vt:lpstr>
      <vt:lpstr>Brukarskattningar av planerat och oplanerat avslut. % positiva skattningar. </vt:lpstr>
      <vt:lpstr>Handläggarskattning av planerat och oplanerat avslut. % positiva skattningar. </vt:lpstr>
      <vt:lpstr>Planerat och oplanerat avslut för olika åtgärder. % av avslutade åtgärder</vt:lpstr>
      <vt:lpstr>Hur manga dagar varar åtgärder med planerat och oplanerat avslut? Median för dagar. 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Bengt-Åke Armelius</dc:creator>
  <cp:lastModifiedBy>Bengt-Åke Armelius</cp:lastModifiedBy>
  <cp:revision>67</cp:revision>
  <cp:lastPrinted>2016-02-07T14:32:28Z</cp:lastPrinted>
  <dcterms:created xsi:type="dcterms:W3CDTF">2016-02-06T08:36:13Z</dcterms:created>
  <dcterms:modified xsi:type="dcterms:W3CDTF">2016-06-01T05:30:45Z</dcterms:modified>
</cp:coreProperties>
</file>