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72" r:id="rId2"/>
    <p:sldId id="350" r:id="rId3"/>
    <p:sldId id="257" r:id="rId4"/>
    <p:sldId id="256" r:id="rId5"/>
    <p:sldId id="264" r:id="rId6"/>
    <p:sldId id="348" r:id="rId7"/>
    <p:sldId id="263" r:id="rId8"/>
    <p:sldId id="265" r:id="rId9"/>
    <p:sldId id="336" r:id="rId10"/>
    <p:sldId id="277" r:id="rId11"/>
    <p:sldId id="278" r:id="rId12"/>
    <p:sldId id="266" r:id="rId13"/>
    <p:sldId id="273" r:id="rId14"/>
    <p:sldId id="352" r:id="rId15"/>
    <p:sldId id="351" r:id="rId16"/>
    <p:sldId id="347" r:id="rId17"/>
    <p:sldId id="339" r:id="rId18"/>
    <p:sldId id="343" r:id="rId19"/>
    <p:sldId id="345" r:id="rId20"/>
    <p:sldId id="346" r:id="rId21"/>
    <p:sldId id="341" r:id="rId22"/>
    <p:sldId id="344" r:id="rId23"/>
    <p:sldId id="268" r:id="rId24"/>
    <p:sldId id="276" r:id="rId25"/>
    <p:sldId id="338" r:id="rId26"/>
    <p:sldId id="258" r:id="rId27"/>
    <p:sldId id="330" r:id="rId28"/>
    <p:sldId id="274" r:id="rId29"/>
    <p:sldId id="333" r:id="rId30"/>
    <p:sldId id="335" r:id="rId31"/>
    <p:sldId id="331" r:id="rId32"/>
    <p:sldId id="332" r:id="rId33"/>
    <p:sldId id="328" r:id="rId34"/>
    <p:sldId id="280" r:id="rId35"/>
    <p:sldId id="334" r:id="rId36"/>
    <p:sldId id="279" r:id="rId37"/>
    <p:sldId id="285" r:id="rId38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ar0002\Documents\ASI2014\fyraklust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AS-35-E6-20\Dokument\Kerstin\Konferenser\FORTE\nydiks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AS-35-E6-20\Dokument\Kerstin\Konferenser\FORTE\nydiks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Blad2!$M$3</c:f>
              <c:strCache>
                <c:ptCount val="1"/>
                <c:pt idx="0">
                  <c:v>Narkotika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Blad2!$M$4:$M$6</c:f>
              <c:numCache>
                <c:formatCode>####.00</c:formatCode>
                <c:ptCount val="3"/>
                <c:pt idx="0" formatCode="###0.00">
                  <c:v>6.5160180253994575</c:v>
                </c:pt>
                <c:pt idx="1">
                  <c:v>0.6720275066548359</c:v>
                </c:pt>
                <c:pt idx="2">
                  <c:v>0.76764511873350982</c:v>
                </c:pt>
              </c:numCache>
            </c:numRef>
          </c:val>
        </c:ser>
        <c:ser>
          <c:idx val="1"/>
          <c:order val="1"/>
          <c:tx>
            <c:strRef>
              <c:f>Blad2!$N$3</c:f>
              <c:strCache>
                <c:ptCount val="1"/>
                <c:pt idx="0">
                  <c:v>Kriminalitet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Blad2!$N$4:$N$6</c:f>
              <c:numCache>
                <c:formatCode>####.00</c:formatCode>
                <c:ptCount val="3"/>
                <c:pt idx="0" formatCode="###0.00">
                  <c:v>3.0412945514133729</c:v>
                </c:pt>
                <c:pt idx="1">
                  <c:v>0.82364685004436178</c:v>
                </c:pt>
                <c:pt idx="2">
                  <c:v>0.4724604221635873</c:v>
                </c:pt>
              </c:numCache>
            </c:numRef>
          </c:val>
        </c:ser>
        <c:ser>
          <c:idx val="2"/>
          <c:order val="2"/>
          <c:tx>
            <c:strRef>
              <c:f>Blad2!$O$3</c:f>
              <c:strCache>
                <c:ptCount val="1"/>
                <c:pt idx="0">
                  <c:v>Alkohol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Blad2!$O$4:$O$6</c:f>
              <c:numCache>
                <c:formatCode>###0.00</c:formatCode>
                <c:ptCount val="3"/>
                <c:pt idx="0">
                  <c:v>3.1750921753379662</c:v>
                </c:pt>
                <c:pt idx="1">
                  <c:v>5.9846938775510186</c:v>
                </c:pt>
                <c:pt idx="2">
                  <c:v>4.7810026385224029</c:v>
                </c:pt>
              </c:numCache>
            </c:numRef>
          </c:val>
        </c:ser>
        <c:ser>
          <c:idx val="3"/>
          <c:order val="3"/>
          <c:tx>
            <c:strRef>
              <c:f>Blad2!$P$3</c:f>
              <c:strCache>
                <c:ptCount val="1"/>
                <c:pt idx="0">
                  <c:v>Psykisk hälsa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Blad2!$P$4:$P$6</c:f>
              <c:numCache>
                <c:formatCode>###0.00</c:formatCode>
                <c:ptCount val="3"/>
                <c:pt idx="0">
                  <c:v>5.0251536255632763</c:v>
                </c:pt>
                <c:pt idx="1">
                  <c:v>4.8954081632652855</c:v>
                </c:pt>
                <c:pt idx="2">
                  <c:v>1.2005277044854883</c:v>
                </c:pt>
              </c:numCache>
            </c:numRef>
          </c:val>
        </c:ser>
        <c:ser>
          <c:idx val="4"/>
          <c:order val="4"/>
          <c:tx>
            <c:strRef>
              <c:f>Blad2!$Q$3</c:f>
              <c:strCache>
                <c:ptCount val="1"/>
                <c:pt idx="0">
                  <c:v>Familj umgänge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Blad2!$Q$4:$Q$6</c:f>
              <c:numCache>
                <c:formatCode>###0.00</c:formatCode>
                <c:ptCount val="3"/>
                <c:pt idx="0">
                  <c:v>3.7172470299057725</c:v>
                </c:pt>
                <c:pt idx="1">
                  <c:v>3.7692990239574082</c:v>
                </c:pt>
                <c:pt idx="2" formatCode="####.00">
                  <c:v>0.94887862796833822</c:v>
                </c:pt>
              </c:numCache>
            </c:numRef>
          </c:val>
        </c:ser>
        <c:ser>
          <c:idx val="5"/>
          <c:order val="5"/>
          <c:tx>
            <c:strRef>
              <c:f>Blad2!$R$3</c:f>
              <c:strCache>
                <c:ptCount val="1"/>
                <c:pt idx="0">
                  <c:v>Arbete försörjning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Blad2!$R$4:$R$6</c:f>
              <c:numCache>
                <c:formatCode>###0.00</c:formatCode>
                <c:ptCount val="3"/>
                <c:pt idx="0">
                  <c:v>4.092093404342469</c:v>
                </c:pt>
                <c:pt idx="1">
                  <c:v>3.3224267968056718</c:v>
                </c:pt>
                <c:pt idx="2">
                  <c:v>1.2384564643799481</c:v>
                </c:pt>
              </c:numCache>
            </c:numRef>
          </c:val>
        </c:ser>
        <c:ser>
          <c:idx val="6"/>
          <c:order val="6"/>
          <c:tx>
            <c:strRef>
              <c:f>Blad2!$S$3</c:f>
              <c:strCache>
                <c:ptCount val="1"/>
                <c:pt idx="0">
                  <c:v>Fysisk hälsa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Blad2!$L$4:$L$6</c:f>
              <c:strCache>
                <c:ptCount val="3"/>
                <c:pt idx="0">
                  <c:v>Narkotikaprofil n=12205</c:v>
                </c:pt>
                <c:pt idx="1">
                  <c:v>Alk &amp; Psyk N=9016</c:v>
                </c:pt>
                <c:pt idx="2">
                  <c:v>Avgr Alk N=6064</c:v>
                </c:pt>
              </c:strCache>
            </c:strRef>
          </c:cat>
          <c:val>
            <c:numRef>
              <c:f>Blad2!$S$4:$S$6</c:f>
              <c:numCache>
                <c:formatCode>###0.00</c:formatCode>
                <c:ptCount val="3"/>
                <c:pt idx="0">
                  <c:v>2.68291683736174</c:v>
                </c:pt>
                <c:pt idx="1">
                  <c:v>2.6508429458739937</c:v>
                </c:pt>
                <c:pt idx="2">
                  <c:v>1.1286279683377285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027392"/>
        <c:axId val="160028928"/>
      </c:barChart>
      <c:catAx>
        <c:axId val="1600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0028928"/>
        <c:crosses val="autoZero"/>
        <c:auto val="1"/>
        <c:lblAlgn val="ctr"/>
        <c:lblOffset val="100"/>
        <c:noMultiLvlLbl val="0"/>
      </c:catAx>
      <c:valAx>
        <c:axId val="160028928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6002739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Blad1!$C$4</c:f>
              <c:strCache>
                <c:ptCount val="1"/>
                <c:pt idx="0">
                  <c:v>Man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Blad1!$D$3:$G$3</c:f>
              <c:strCache>
                <c:ptCount val="4"/>
                <c:pt idx="0">
                  <c:v>Alla</c:v>
                </c:pt>
                <c:pt idx="1">
                  <c:v>Narkotika</c:v>
                </c:pt>
                <c:pt idx="2">
                  <c:v>Avgr. alk.</c:v>
                </c:pt>
                <c:pt idx="3">
                  <c:v>Alk/psyk</c:v>
                </c:pt>
              </c:strCache>
            </c:strRef>
          </c:cat>
          <c:val>
            <c:numRef>
              <c:f>Blad1!$D$4:$G$4</c:f>
              <c:numCache>
                <c:formatCode>General</c:formatCode>
                <c:ptCount val="4"/>
                <c:pt idx="0">
                  <c:v>68</c:v>
                </c:pt>
                <c:pt idx="1">
                  <c:v>70</c:v>
                </c:pt>
                <c:pt idx="2">
                  <c:v>75</c:v>
                </c:pt>
                <c:pt idx="3">
                  <c:v>58</c:v>
                </c:pt>
              </c:numCache>
            </c:numRef>
          </c:val>
        </c:ser>
        <c:ser>
          <c:idx val="1"/>
          <c:order val="1"/>
          <c:tx>
            <c:strRef>
              <c:f>Blad1!$C$5</c:f>
              <c:strCache>
                <c:ptCount val="1"/>
                <c:pt idx="0">
                  <c:v>Kvinna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cat>
            <c:strRef>
              <c:f>Blad1!$D$3:$G$3</c:f>
              <c:strCache>
                <c:ptCount val="4"/>
                <c:pt idx="0">
                  <c:v>Alla</c:v>
                </c:pt>
                <c:pt idx="1">
                  <c:v>Narkotika</c:v>
                </c:pt>
                <c:pt idx="2">
                  <c:v>Avgr. alk.</c:v>
                </c:pt>
                <c:pt idx="3">
                  <c:v>Alk/psyk</c:v>
                </c:pt>
              </c:strCache>
            </c:strRef>
          </c:cat>
          <c:val>
            <c:numRef>
              <c:f>Blad1!$D$5:$G$5</c:f>
              <c:numCache>
                <c:formatCode>General</c:formatCode>
                <c:ptCount val="4"/>
                <c:pt idx="0">
                  <c:v>32</c:v>
                </c:pt>
                <c:pt idx="1">
                  <c:v>30</c:v>
                </c:pt>
                <c:pt idx="2">
                  <c:v>26</c:v>
                </c:pt>
                <c:pt idx="3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608640"/>
        <c:axId val="160610176"/>
      </c:barChart>
      <c:catAx>
        <c:axId val="16060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60610176"/>
        <c:crosses val="autoZero"/>
        <c:auto val="1"/>
        <c:lblAlgn val="ctr"/>
        <c:lblOffset val="100"/>
        <c:noMultiLvlLbl val="0"/>
      </c:catAx>
      <c:valAx>
        <c:axId val="16061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606086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Blad1!$C$8</c:f>
              <c:strCache>
                <c:ptCount val="1"/>
                <c:pt idx="0">
                  <c:v>Ålder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Blad1!$D$7:$G$7</c:f>
              <c:strCache>
                <c:ptCount val="4"/>
                <c:pt idx="0">
                  <c:v>Alla</c:v>
                </c:pt>
                <c:pt idx="1">
                  <c:v>Narkotika</c:v>
                </c:pt>
                <c:pt idx="2">
                  <c:v>Avgr. Alk.</c:v>
                </c:pt>
                <c:pt idx="3">
                  <c:v>Alk/psyk</c:v>
                </c:pt>
              </c:strCache>
            </c:strRef>
          </c:cat>
          <c:val>
            <c:numRef>
              <c:f>Blad1!$D$8:$G$8</c:f>
              <c:numCache>
                <c:formatCode>General</c:formatCode>
                <c:ptCount val="4"/>
                <c:pt idx="0">
                  <c:v>37</c:v>
                </c:pt>
                <c:pt idx="1">
                  <c:v>29</c:v>
                </c:pt>
                <c:pt idx="2">
                  <c:v>45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783424"/>
        <c:axId val="163784960"/>
      </c:barChart>
      <c:catAx>
        <c:axId val="163783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63784960"/>
        <c:crosses val="autoZero"/>
        <c:auto val="1"/>
        <c:lblAlgn val="ctr"/>
        <c:lblOffset val="100"/>
        <c:noMultiLvlLbl val="0"/>
      </c:catAx>
      <c:valAx>
        <c:axId val="163784960"/>
        <c:scaling>
          <c:orientation val="minMax"/>
          <c:min val="1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3783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/>
              <a:t>Medelvärden Intervjuarskattning</a:t>
            </a:r>
          </a:p>
        </c:rich>
      </c:tx>
      <c:layout>
        <c:manualLayout>
          <c:xMode val="edge"/>
          <c:yMode val="edge"/>
          <c:x val="3.1388888888888781E-3"/>
          <c:y val="2.55591054313099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Blad1!$B$2</c:f>
              <c:strCache>
                <c:ptCount val="1"/>
                <c:pt idx="0">
                  <c:v>Narkotika N=11454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Blad1!$A$3:$A$9</c:f>
              <c:strCache>
                <c:ptCount val="7"/>
                <c:pt idx="0">
                  <c:v>Fysisk hälsa</c:v>
                </c:pt>
                <c:pt idx="1">
                  <c:v>Arbete försörjning</c:v>
                </c:pt>
                <c:pt idx="2">
                  <c:v>Alkohol</c:v>
                </c:pt>
                <c:pt idx="3">
                  <c:v>Narkotika</c:v>
                </c:pt>
                <c:pt idx="4">
                  <c:v>Kriminalitet</c:v>
                </c:pt>
                <c:pt idx="5">
                  <c:v>Familj umgänge</c:v>
                </c:pt>
                <c:pt idx="6">
                  <c:v>Psykisk hälsa</c:v>
                </c:pt>
              </c:strCache>
            </c:strRef>
          </c:cat>
          <c:val>
            <c:numRef>
              <c:f>Blad1!$B$3:$B$9</c:f>
              <c:numCache>
                <c:formatCode>General</c:formatCode>
                <c:ptCount val="7"/>
                <c:pt idx="0">
                  <c:v>2.68</c:v>
                </c:pt>
                <c:pt idx="1">
                  <c:v>4.08</c:v>
                </c:pt>
                <c:pt idx="2">
                  <c:v>3.18</c:v>
                </c:pt>
                <c:pt idx="3">
                  <c:v>6.51</c:v>
                </c:pt>
                <c:pt idx="4">
                  <c:v>3.03</c:v>
                </c:pt>
                <c:pt idx="5">
                  <c:v>3.72</c:v>
                </c:pt>
                <c:pt idx="6">
                  <c:v>5.03</c:v>
                </c:pt>
              </c:numCache>
            </c:numRef>
          </c:val>
        </c:ser>
        <c:ser>
          <c:idx val="1"/>
          <c:order val="1"/>
          <c:tx>
            <c:strRef>
              <c:f>Blad1!$C$2</c:f>
              <c:strCache>
                <c:ptCount val="1"/>
                <c:pt idx="0">
                  <c:v>Alk &amp; psyk N=8532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Blad1!$A$3:$A$9</c:f>
              <c:strCache>
                <c:ptCount val="7"/>
                <c:pt idx="0">
                  <c:v>Fysisk hälsa</c:v>
                </c:pt>
                <c:pt idx="1">
                  <c:v>Arbete försörjning</c:v>
                </c:pt>
                <c:pt idx="2">
                  <c:v>Alkohol</c:v>
                </c:pt>
                <c:pt idx="3">
                  <c:v>Narkotika</c:v>
                </c:pt>
                <c:pt idx="4">
                  <c:v>Kriminalitet</c:v>
                </c:pt>
                <c:pt idx="5">
                  <c:v>Familj umgänge</c:v>
                </c:pt>
                <c:pt idx="6">
                  <c:v>Psykisk hälsa</c:v>
                </c:pt>
              </c:strCache>
            </c:strRef>
          </c:cat>
          <c:val>
            <c:numRef>
              <c:f>Blad1!$C$3:$C$9</c:f>
              <c:numCache>
                <c:formatCode>General</c:formatCode>
                <c:ptCount val="7"/>
                <c:pt idx="0">
                  <c:v>2.65</c:v>
                </c:pt>
                <c:pt idx="1">
                  <c:v>3.3099999999999987</c:v>
                </c:pt>
                <c:pt idx="2">
                  <c:v>5.98</c:v>
                </c:pt>
                <c:pt idx="3">
                  <c:v>0.67000000000000104</c:v>
                </c:pt>
                <c:pt idx="4">
                  <c:v>0.82000000000000062</c:v>
                </c:pt>
                <c:pt idx="5">
                  <c:v>3.77</c:v>
                </c:pt>
                <c:pt idx="6">
                  <c:v>4.8899999999999997</c:v>
                </c:pt>
              </c:numCache>
            </c:numRef>
          </c:val>
        </c:ser>
        <c:ser>
          <c:idx val="2"/>
          <c:order val="2"/>
          <c:tx>
            <c:strRef>
              <c:f>Blad1!$D$2</c:f>
              <c:strCache>
                <c:ptCount val="1"/>
                <c:pt idx="0">
                  <c:v>Avgränsade alk N=5746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Blad1!$A$3:$A$9</c:f>
              <c:strCache>
                <c:ptCount val="7"/>
                <c:pt idx="0">
                  <c:v>Fysisk hälsa</c:v>
                </c:pt>
                <c:pt idx="1">
                  <c:v>Arbete försörjning</c:v>
                </c:pt>
                <c:pt idx="2">
                  <c:v>Alkohol</c:v>
                </c:pt>
                <c:pt idx="3">
                  <c:v>Narkotika</c:v>
                </c:pt>
                <c:pt idx="4">
                  <c:v>Kriminalitet</c:v>
                </c:pt>
                <c:pt idx="5">
                  <c:v>Familj umgänge</c:v>
                </c:pt>
                <c:pt idx="6">
                  <c:v>Psykisk hälsa</c:v>
                </c:pt>
              </c:strCache>
            </c:strRef>
          </c:cat>
          <c:val>
            <c:numRef>
              <c:f>Blad1!$D$3:$D$9</c:f>
              <c:numCache>
                <c:formatCode>General</c:formatCode>
                <c:ptCount val="7"/>
                <c:pt idx="0">
                  <c:v>1.1399999999999983</c:v>
                </c:pt>
                <c:pt idx="1">
                  <c:v>1.23</c:v>
                </c:pt>
                <c:pt idx="2">
                  <c:v>4.78</c:v>
                </c:pt>
                <c:pt idx="3">
                  <c:v>0.75000000000000089</c:v>
                </c:pt>
                <c:pt idx="4">
                  <c:v>0.47000000000000008</c:v>
                </c:pt>
                <c:pt idx="5">
                  <c:v>0.94000000000000061</c:v>
                </c:pt>
                <c:pt idx="6">
                  <c:v>1.1900000000000015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51264"/>
        <c:axId val="33852800"/>
      </c:radarChart>
      <c:catAx>
        <c:axId val="33851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852800"/>
        <c:crosses val="autoZero"/>
        <c:auto val="1"/>
        <c:lblAlgn val="ctr"/>
        <c:lblOffset val="100"/>
        <c:noMultiLvlLbl val="0"/>
      </c:catAx>
      <c:valAx>
        <c:axId val="33852800"/>
        <c:scaling>
          <c:orientation val="minMax"/>
          <c:max val="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8512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0.1913</cdr:x>
      <cdr:y>0.03679</cdr:y>
    </cdr:from>
    <cdr:to>
      <cdr:x>0.68375</cdr:x>
      <cdr:y>0.11769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574322" y="166511"/>
          <a:ext cx="4052646" cy="3661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 b="1" dirty="0"/>
        </a:p>
      </cdr:txBody>
    </cdr:sp>
  </cdr:relSizeAnchor>
  <cdr:relSizeAnchor xmlns:cdr="http://schemas.openxmlformats.org/drawingml/2006/chartDrawing">
    <cdr:from>
      <cdr:x>0.04154</cdr:x>
      <cdr:y>0.03344</cdr:y>
    </cdr:from>
    <cdr:to>
      <cdr:x>0.13992</cdr:x>
      <cdr:y>0.20735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386080" y="203200"/>
          <a:ext cx="914400" cy="1056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0.03626</cdr:x>
      <cdr:y>0</cdr:y>
    </cdr:from>
    <cdr:to>
      <cdr:x>0.08001</cdr:x>
      <cdr:y>0.05405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298376" y="0"/>
          <a:ext cx="360040" cy="24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dirty="0"/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0.04318</cdr:x>
      <cdr:y>0.08612</cdr:y>
    </cdr:from>
    <cdr:to>
      <cdr:x>0.0481</cdr:x>
      <cdr:y>0.09364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01321" y="523241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100"/>
            <a:t>Medelvä</a:t>
          </a:r>
        </a:p>
      </cdr:txBody>
    </cdr:sp>
  </cdr:relSizeAnchor>
  <cdr:relSizeAnchor xmlns:cdr="http://schemas.openxmlformats.org/drawingml/2006/chartDrawing">
    <cdr:from>
      <cdr:x>0.05376</cdr:x>
      <cdr:y>0.03814</cdr:y>
    </cdr:from>
    <cdr:to>
      <cdr:x>0.22</cdr:x>
      <cdr:y>0.08587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442392" y="172617"/>
          <a:ext cx="136815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dirty="0" smtClean="0"/>
            <a:t>M</a:t>
          </a:r>
          <a:r>
            <a:rPr lang="sv-SE" sz="1100" dirty="0" smtClean="0"/>
            <a:t>edelålder</a:t>
          </a:r>
          <a:endParaRPr lang="sv-S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0BAC3-2DD8-429D-867D-2F4BB7336237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92883-D676-403A-AF56-AC90A7ECC2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366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6B4B-58D2-48A6-BF18-E49FFA6EAF32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1C5E5-5DAF-4F03-B615-84C6E764E6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89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1C5E5-5DAF-4F03-B615-84C6E764E69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190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1C5E5-5DAF-4F03-B615-84C6E764E69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65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1C5E5-5DAF-4F03-B615-84C6E764E69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47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1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00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68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77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32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773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51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409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04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49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96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7A53-5EB9-4512-AE69-F9AC9C680C2A}" type="datetimeFigureOut">
              <a:rPr lang="sv-SE" smtClean="0"/>
              <a:t>2016-09-13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6085-6B35-403F-B3E9-C3166E254A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655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tyrelsen.se/nyheter/konferenser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w.umu.se/forskning/projekt/forbattring-av-insatser-vid-missbruksbehandling-inom-svensk-socialtjanst/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CAQQjRw&amp;url=http://www.bu.edu/ssw/2013/09/26/professor-lena-lundgren-selected-to-give-the-2014-aaron-rosen-lecture/&amp;ei=hoslVIX5IajnywOfhIDoBQ&amp;bvm=bv.76247554,d.bGQ&amp;psig=AFQjCNFGkXTSEvPgLZB_HJrOtV15owgI8w&amp;ust=1411833094598472" TargetMode="External"/><Relationship Id="rId2" Type="http://schemas.openxmlformats.org/officeDocument/2006/relationships/hyperlink" Target="http://www.socw.umu.se/forskning/projekt/forbattring-av-insatser-vid-missbruksbehandling-inom-svensk-socialtjanst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cialstyrelsen.se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4077072"/>
            <a:ext cx="7772400" cy="1362075"/>
          </a:xfrm>
        </p:spPr>
        <p:txBody>
          <a:bodyPr>
            <a:normAutofit/>
          </a:bodyPr>
          <a:lstStyle/>
          <a:p>
            <a:r>
              <a:rPr lang="sv-SE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sv-SE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sv-SE" dirty="0"/>
          </a:p>
        </p:txBody>
      </p:sp>
      <p:sp>
        <p:nvSpPr>
          <p:cNvPr id="4" name="Textruta 1"/>
          <p:cNvSpPr txBox="1">
            <a:spLocks noGrp="1"/>
          </p:cNvSpPr>
          <p:nvPr>
            <p:ph type="body" idx="1"/>
          </p:nvPr>
        </p:nvSpPr>
        <p:spPr>
          <a:xfrm>
            <a:off x="323528" y="980728"/>
            <a:ext cx="8352928" cy="3312368"/>
          </a:xfrm>
          <a:prstGeom prst="rect">
            <a:avLst/>
          </a:prstGeom>
          <a:noFill/>
          <a:ln w="25400">
            <a:noFill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1800" dirty="0" smtClean="0">
                <a:solidFill>
                  <a:schemeClr val="bg1">
                    <a:lumMod val="25000"/>
                  </a:schemeClr>
                </a:solidFill>
                <a:effectLst/>
                <a:latin typeface="+mj-lt"/>
                <a:ea typeface="Times New Roman"/>
                <a:cs typeface="Arial" panose="020B0604020202020204" pitchFamily="34" charset="0"/>
              </a:rPr>
              <a:t> </a:t>
            </a:r>
            <a:endParaRPr lang="sv-SE" sz="4400" dirty="0">
              <a:solidFill>
                <a:schemeClr val="bg1">
                  <a:lumMod val="25000"/>
                </a:schemeClr>
              </a:solidFill>
              <a:effectLst/>
              <a:latin typeface="+mj-lt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4400" b="1" i="1" dirty="0">
                <a:solidFill>
                  <a:schemeClr val="bg1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Förbättring av </a:t>
            </a:r>
            <a:endParaRPr lang="sv-SE" sz="4400" b="1" i="1" dirty="0" smtClean="0">
              <a:solidFill>
                <a:schemeClr val="bg1">
                  <a:lumMod val="50000"/>
                </a:schemeClr>
              </a:solidFill>
              <a:latin typeface="+mj-lt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4400" b="1" i="1" dirty="0">
              <a:solidFill>
                <a:schemeClr val="bg1">
                  <a:lumMod val="50000"/>
                </a:schemeClr>
              </a:solidFill>
              <a:latin typeface="+mj-lt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4400" b="1" i="1" dirty="0">
                <a:solidFill>
                  <a:schemeClr val="bg1">
                    <a:lumMod val="50000"/>
                  </a:schemeClr>
                </a:solidFill>
                <a:latin typeface="+mj-lt"/>
                <a:ea typeface="Times New Roman"/>
                <a:cs typeface="Arial" panose="020B0604020202020204" pitchFamily="34" charset="0"/>
              </a:rPr>
              <a:t>missbruksvården i Sverige</a:t>
            </a: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2400" i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24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42900" indent="-342900">
              <a:lnSpc>
                <a:spcPts val="1320"/>
              </a:lnSpc>
              <a:spcAft>
                <a:spcPts val="600"/>
              </a:spcAft>
              <a:buFontTx/>
              <a:buChar char="-"/>
            </a:pPr>
            <a:r>
              <a:rPr lang="sv-SE" sz="2400" b="1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ett forskningsprojekt  om klienter och insatser</a:t>
            </a: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2400" b="1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baserat på ASI och nationella register </a:t>
            </a: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24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Siv Nyström</a:t>
            </a: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Bengt-Åke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Armelius, Kerstin Armelius,  </a:t>
            </a: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endParaRPr lang="sv-SE" sz="1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ts val="1320"/>
              </a:lnSpc>
              <a:spcAft>
                <a:spcPts val="600"/>
              </a:spcAft>
            </a:pPr>
            <a:r>
              <a:rPr lang="sv-SE" sz="1200" i="1" dirty="0" smtClean="0">
                <a:solidFill>
                  <a:schemeClr val="bg2">
                    <a:lumMod val="75000"/>
                  </a:schemeClr>
                </a:solidFill>
                <a:effectLst/>
                <a:latin typeface="Arial"/>
                <a:ea typeface="Times New Roman"/>
              </a:rPr>
              <a:t> </a:t>
            </a:r>
            <a:endParaRPr lang="sv-SE" sz="1100" dirty="0">
              <a:solidFill>
                <a:schemeClr val="bg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5" name="Picture 2" descr="http://www.kir.umu.se/digitalAssets/87/87222_61158_umu_webb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2448272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ktangel 5"/>
          <p:cNvSpPr/>
          <p:nvPr/>
        </p:nvSpPr>
        <p:spPr>
          <a:xfrm>
            <a:off x="5220072" y="5445224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Institutionen för socialt arbete</a:t>
            </a:r>
            <a:br>
              <a:rPr lang="sv-SE" dirty="0">
                <a:solidFill>
                  <a:schemeClr val="accent4">
                    <a:lumMod val="90000"/>
                    <a:lumOff val="10000"/>
                  </a:schemeClr>
                </a:solidFill>
              </a:rPr>
            </a:br>
            <a:r>
              <a:rPr lang="sv-SE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Umeå universitet</a:t>
            </a:r>
            <a:br>
              <a:rPr lang="sv-SE" dirty="0">
                <a:solidFill>
                  <a:schemeClr val="accent4">
                    <a:lumMod val="90000"/>
                    <a:lumOff val="10000"/>
                  </a:schemeClr>
                </a:solidFill>
              </a:rPr>
            </a:br>
            <a:r>
              <a:rPr lang="sv-SE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901 87 Umeå</a:t>
            </a: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539552" y="2636912"/>
            <a:ext cx="3024336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5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9" y="73259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v-SE" sz="3600" b="1" dirty="0" smtClean="0">
                <a:solidFill>
                  <a:schemeClr val="bg1">
                    <a:lumMod val="50000"/>
                  </a:schemeClr>
                </a:solidFill>
              </a:rPr>
              <a:t>Handläggarens insats</a:t>
            </a:r>
            <a:endParaRPr lang="sv-SE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627785" y="2276872"/>
            <a:ext cx="5688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Informera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klienterna 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studien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klienterna ta ställning och skriva under samtyckesblanketten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örvara samtycksblanketten</a:t>
            </a:r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grund, ASI uppföljning  och 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gärna UBÅT </a:t>
            </a:r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Rak 11"/>
          <p:cNvCxnSpPr/>
          <p:nvPr/>
        </p:nvCxnSpPr>
        <p:spPr>
          <a:xfrm>
            <a:off x="683568" y="1875596"/>
            <a:ext cx="252028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323529" y="2369205"/>
            <a:ext cx="23042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Information</a:t>
            </a:r>
          </a:p>
          <a:p>
            <a:r>
              <a:rPr lang="sv-SE" dirty="0"/>
              <a:t>t</a:t>
            </a:r>
            <a:r>
              <a:rPr lang="sv-SE" dirty="0" smtClean="0"/>
              <a:t>ill klienten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Samla in samtycken</a:t>
            </a:r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ASI-intervjuer</a:t>
            </a:r>
          </a:p>
          <a:p>
            <a:r>
              <a:rPr lang="sv-SE" dirty="0"/>
              <a:t>o</a:t>
            </a:r>
            <a:r>
              <a:rPr lang="sv-SE" dirty="0" smtClean="0"/>
              <a:t>ch UBÅT</a:t>
            </a:r>
            <a:endParaRPr lang="sv-SE" dirty="0"/>
          </a:p>
        </p:txBody>
      </p:sp>
      <p:sp>
        <p:nvSpPr>
          <p:cNvPr id="6" name="Oval 5"/>
          <p:cNvSpPr/>
          <p:nvPr/>
        </p:nvSpPr>
        <p:spPr>
          <a:xfrm>
            <a:off x="5868144" y="260648"/>
            <a:ext cx="2808312" cy="2009455"/>
          </a:xfrm>
          <a:prstGeom prst="wedgeEllipseCallou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 smtClean="0">
                <a:solidFill>
                  <a:srgbClr val="FFC000"/>
                </a:solidFill>
              </a:rPr>
              <a:t>Klienterna kan tillfrågas är som helst</a:t>
            </a:r>
            <a:endParaRPr lang="sv-SE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Vad bistår projektet med?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627784" y="1753763"/>
            <a:ext cx="570835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underlättar att genomföra projektet och fortsätta att använda metoder och resultat som kommer fram efter projektets slut</a:t>
            </a:r>
          </a:p>
          <a:p>
            <a:endParaRPr lang="sv-SE" sz="2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 dataöverförs säkert från databasen</a:t>
            </a:r>
            <a:endParaRPr lang="sv-SE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Personinformation hämtas och förvaras säkert</a:t>
            </a:r>
            <a:endParaRPr lang="sv-SE" sz="2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tiden som analyser pågår används endast koder. Tar </a:t>
            </a:r>
            <a:r>
              <a:rPr lang="sv-S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nsvarar för kodlista över klienter</a:t>
            </a:r>
          </a:p>
          <a:p>
            <a:endParaRPr lang="sv-SE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 </a:t>
            </a: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477888" y="1556792"/>
            <a:ext cx="324036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 3"/>
          <p:cNvSpPr/>
          <p:nvPr/>
        </p:nvSpPr>
        <p:spPr>
          <a:xfrm>
            <a:off x="483828" y="1745492"/>
            <a:ext cx="1717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 smtClean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Stöd, information utbildning </a:t>
            </a:r>
            <a:endParaRPr lang="sv-SE" b="1" dirty="0"/>
          </a:p>
        </p:txBody>
      </p:sp>
      <p:sp>
        <p:nvSpPr>
          <p:cNvPr id="6" name="Rektangel 5"/>
          <p:cNvSpPr/>
          <p:nvPr/>
        </p:nvSpPr>
        <p:spPr>
          <a:xfrm>
            <a:off x="500581" y="2882433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sz="2000" b="1" dirty="0" smtClean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Överföring</a:t>
            </a:r>
          </a:p>
          <a:p>
            <a:pPr lvl="0"/>
            <a:r>
              <a:rPr lang="sv-SE" sz="2000" b="1" dirty="0" smtClean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000" b="1" dirty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</a:t>
            </a:r>
            <a:r>
              <a:rPr lang="sv-SE" sz="2000" b="1" dirty="0" smtClean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sv-SE" sz="2000" b="1" dirty="0">
              <a:solidFill>
                <a:srgbClr val="DAD7CB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504591" y="3820224"/>
            <a:ext cx="16962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>
                <a:solidFill>
                  <a:srgbClr val="DAD7CB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Sekretessen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5143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nkebubbla 5"/>
          <p:cNvSpPr/>
          <p:nvPr/>
        </p:nvSpPr>
        <p:spPr>
          <a:xfrm>
            <a:off x="4644008" y="332656"/>
            <a:ext cx="4355976" cy="3206390"/>
          </a:xfrm>
          <a:prstGeom prst="cloudCallout">
            <a:avLst>
              <a:gd name="adj1" fmla="val -30917"/>
              <a:gd name="adj2" fmla="val 52478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Bättre kunskaper om missbruksvårdens </a:t>
            </a:r>
          </a:p>
          <a:p>
            <a:r>
              <a:rPr lang="sv-SE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viktigt för klienterna</a:t>
            </a:r>
          </a:p>
          <a:p>
            <a:pPr algn="ctr"/>
            <a:endParaRPr lang="sv-SE" sz="2400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430240"/>
            <a:ext cx="4548156" cy="1143000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sv-SE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sv-SE" sz="3600" dirty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sv-SE" sz="3600" dirty="0" smtClean="0">
                <a:solidFill>
                  <a:schemeClr val="bg1">
                    <a:lumMod val="50000"/>
                  </a:schemeClr>
                </a:solidFill>
              </a:rPr>
              <a:t>ättre kunskaper om missbruksvården lokalt och nationellt </a:t>
            </a:r>
            <a:endParaRPr lang="sv-SE" sz="2400" dirty="0"/>
          </a:p>
        </p:txBody>
      </p:sp>
      <p:sp>
        <p:nvSpPr>
          <p:cNvPr id="3" name="textruta 2"/>
          <p:cNvSpPr txBox="1"/>
          <p:nvPr/>
        </p:nvSpPr>
        <p:spPr>
          <a:xfrm>
            <a:off x="665170" y="2708920"/>
            <a:ext cx="60035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utbildning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UBÅT </a:t>
            </a:r>
          </a:p>
          <a:p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töd att förbättra era rutiner </a:t>
            </a: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 uppföljning av klienter och insatser</a:t>
            </a:r>
          </a:p>
          <a:p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kunskaper om egna klienter och insatser</a:t>
            </a:r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539552" y="2420888"/>
            <a:ext cx="288032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6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918545" y="12232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chemeClr val="bg1">
                    <a:lumMod val="75000"/>
                  </a:schemeClr>
                </a:solidFill>
              </a:rPr>
              <a:t>Kommuner som skrivit kontrakt</a:t>
            </a:r>
            <a:endParaRPr lang="sv-S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29325" y="272899"/>
            <a:ext cx="375910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b="1" u="sng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Bjuv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Skurup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Simrishamn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Sjöbo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Tomelilla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Trelleborg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Kalmar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Mölndal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Stenungssund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Uddevalla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Trollhättan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Vänersborg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Lidköping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Götene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Jönköping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Falköping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Eskilstuna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Heby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Uppsala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Kramfors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Skellefteå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Luleå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Kalix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Gällivare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113181" y="1052736"/>
            <a:ext cx="324036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Södertälje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Norrtälje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Vallentuna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Värmdö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Huddinge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Haninge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Solna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 Sundbyberg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Upplands Väsby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Täby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Tyresö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Nacka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</a:rPr>
              <a:t>Sthl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Hägersten-Liljeholmen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</a:rPr>
              <a:t>Sthl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Södermalm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</a:rPr>
              <a:t>Sthl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Hässelby-Vällingby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b="1" dirty="0" err="1" smtClean="0">
                <a:solidFill>
                  <a:schemeClr val="bg1">
                    <a:lumMod val="50000"/>
                  </a:schemeClr>
                </a:solidFill>
              </a:rPr>
              <a:t>Stjhl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</a:rPr>
              <a:t> Spånga Tensta</a:t>
            </a:r>
            <a:endParaRPr lang="sv-SE" sz="16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2782641" y="884173"/>
            <a:ext cx="3002653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3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156214" y="2564904"/>
            <a:ext cx="63034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Plats: Hilton, Slussen, Stockholm</a:t>
            </a:r>
          </a:p>
          <a:p>
            <a:endParaRPr lang="sv-SE" dirty="0" smtClean="0"/>
          </a:p>
          <a:p>
            <a:r>
              <a:rPr lang="sv-SE" dirty="0" smtClean="0"/>
              <a:t>Tid: 21 oktober 2016 9-16.30</a:t>
            </a:r>
          </a:p>
          <a:p>
            <a:endParaRPr lang="sv-SE" dirty="0" smtClean="0"/>
          </a:p>
          <a:p>
            <a:r>
              <a:rPr lang="sv-SE" dirty="0" smtClean="0"/>
              <a:t>Kostnad: 1200 kr/deltagare</a:t>
            </a:r>
            <a:endParaRPr lang="sv-SE" dirty="0"/>
          </a:p>
          <a:p>
            <a:r>
              <a:rPr lang="sv-SE" dirty="0" smtClean="0"/>
              <a:t>Två gratisplatser till deltagare i studien</a:t>
            </a:r>
          </a:p>
          <a:p>
            <a:r>
              <a:rPr lang="sv-SE" dirty="0"/>
              <a:t>  </a:t>
            </a:r>
          </a:p>
          <a:p>
            <a:r>
              <a:rPr lang="sv-SE" dirty="0">
                <a:hlinkClick r:id="rId2"/>
              </a:rPr>
              <a:t>http://www.socialstyrelsen.se/nyheter/konferenser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Arrangörer:</a:t>
            </a:r>
          </a:p>
          <a:p>
            <a:r>
              <a:rPr lang="sv-SE" b="1" dirty="0" smtClean="0"/>
              <a:t>Socialstyrelsen  </a:t>
            </a:r>
          </a:p>
          <a:p>
            <a:r>
              <a:rPr lang="sv-SE" b="1" dirty="0" smtClean="0"/>
              <a:t>Umeå universitet, Institutionen för socialt arbete</a:t>
            </a:r>
            <a:endParaRPr lang="sv-SE" b="1" dirty="0"/>
          </a:p>
        </p:txBody>
      </p:sp>
      <p:sp>
        <p:nvSpPr>
          <p:cNvPr id="5" name="Rektangel 4"/>
          <p:cNvSpPr/>
          <p:nvPr/>
        </p:nvSpPr>
        <p:spPr>
          <a:xfrm>
            <a:off x="950436" y="1052736"/>
            <a:ext cx="6852144" cy="110799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sv-SE" sz="2400" dirty="0" smtClean="0"/>
              <a:t> </a:t>
            </a:r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Systematisk </a:t>
            </a:r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uppföljning</a:t>
            </a:r>
          </a:p>
          <a:p>
            <a:r>
              <a:rPr lang="sv-SE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ett steg i utvecklingen av missbruksvården</a:t>
            </a:r>
          </a:p>
          <a:p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156214" y="416144"/>
            <a:ext cx="6303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omic Sans MS" panose="030F0702030302020204" pitchFamily="66" charset="0"/>
              </a:rPr>
              <a:t>Välkomna till ASI-konferens i höst!</a:t>
            </a:r>
            <a:endParaRPr lang="sv-SE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08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74848" y="1158916"/>
            <a:ext cx="4275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Vad händer nu?</a:t>
            </a:r>
            <a:endParaRPr lang="sv-SE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691680" y="2276872"/>
            <a:ext cx="2592288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4"/>
          <p:cNvSpPr txBox="1"/>
          <p:nvPr/>
        </p:nvSpPr>
        <p:spPr>
          <a:xfrm>
            <a:off x="1115616" y="2780928"/>
            <a:ext cx="78261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Institutionen skickat brev med information till chefer </a:t>
            </a:r>
          </a:p>
          <a:p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Samarbetskontrakt följer med</a:t>
            </a:r>
          </a:p>
          <a:p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Skrivs under och skickas till institutionen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28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3"/>
          <p:cNvSpPr/>
          <p:nvPr/>
        </p:nvSpPr>
        <p:spPr>
          <a:xfrm>
            <a:off x="827584" y="3573016"/>
            <a:ext cx="1944216" cy="12961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>
                    <a:lumMod val="25000"/>
                  </a:schemeClr>
                </a:solidFill>
              </a:rPr>
              <a:t>ASI-Grund</a:t>
            </a:r>
          </a:p>
          <a:p>
            <a:r>
              <a:rPr lang="sv-SE" sz="1400" dirty="0" smtClean="0">
                <a:solidFill>
                  <a:schemeClr val="bg1">
                    <a:lumMod val="25000"/>
                  </a:schemeClr>
                </a:solidFill>
              </a:rPr>
              <a:t>Kartläggning</a:t>
            </a:r>
          </a:p>
          <a:p>
            <a:r>
              <a:rPr lang="sv-SE" sz="1400" dirty="0" smtClean="0">
                <a:solidFill>
                  <a:schemeClr val="bg1">
                    <a:lumMod val="25000"/>
                  </a:schemeClr>
                </a:solidFill>
              </a:rPr>
              <a:t>Bakgrund 	Problem</a:t>
            </a:r>
          </a:p>
          <a:p>
            <a:endParaRPr lang="sv-SE" sz="11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ktangel med rundade hörn 4"/>
          <p:cNvSpPr/>
          <p:nvPr/>
        </p:nvSpPr>
        <p:spPr>
          <a:xfrm>
            <a:off x="5580112" y="3573016"/>
            <a:ext cx="2016224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prstClr val="black"/>
                </a:solidFill>
              </a:rPr>
              <a:t>ASI-Uppföljning</a:t>
            </a:r>
          </a:p>
          <a:p>
            <a:r>
              <a:rPr lang="sv-SE" sz="1400" dirty="0" smtClean="0">
                <a:solidFill>
                  <a:prstClr val="black"/>
                </a:solidFill>
              </a:rPr>
              <a:t>	</a:t>
            </a:r>
            <a:r>
              <a:rPr lang="sv-SE" sz="1100" dirty="0" smtClean="0">
                <a:solidFill>
                  <a:prstClr val="black"/>
                </a:solidFill>
              </a:rPr>
              <a:t>Problem</a:t>
            </a:r>
          </a:p>
          <a:p>
            <a:r>
              <a:rPr lang="sv-SE" sz="1100" dirty="0" smtClean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6" name="Rektangel med rundade hörn 5"/>
          <p:cNvSpPr/>
          <p:nvPr/>
        </p:nvSpPr>
        <p:spPr>
          <a:xfrm>
            <a:off x="3101685" y="1124744"/>
            <a:ext cx="1800200" cy="16421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prstClr val="black"/>
                </a:solidFill>
              </a:rPr>
              <a:t>Insatser </a:t>
            </a:r>
          </a:p>
          <a:p>
            <a:pPr algn="ctr"/>
            <a:r>
              <a:rPr lang="sv-SE" dirty="0" smtClean="0">
                <a:solidFill>
                  <a:prstClr val="black"/>
                </a:solidFill>
              </a:rPr>
              <a:t>UBÅT</a:t>
            </a:r>
          </a:p>
          <a:p>
            <a:pPr algn="ctr"/>
            <a:r>
              <a:rPr lang="sv-SE" sz="1200" dirty="0" smtClean="0">
                <a:solidFill>
                  <a:prstClr val="black"/>
                </a:solidFill>
              </a:rPr>
              <a:t>Uppföljning och beskrivning av åtgärder Ex. 12-steg</a:t>
            </a:r>
            <a:endParaRPr lang="sv-SE" sz="1200" dirty="0">
              <a:solidFill>
                <a:prstClr val="black"/>
              </a:solidFill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3131840" y="4185084"/>
            <a:ext cx="2232248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flipH="1">
            <a:off x="1907704" y="2708920"/>
            <a:ext cx="1080120" cy="72008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5112060" y="2708920"/>
            <a:ext cx="1260140" cy="72008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/>
          <p:cNvSpPr txBox="1"/>
          <p:nvPr/>
        </p:nvSpPr>
        <p:spPr>
          <a:xfrm>
            <a:off x="1144033" y="2766917"/>
            <a:ext cx="23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prstClr val="black"/>
                </a:solidFill>
              </a:rPr>
              <a:t>Vilka får åtgärden?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5742130" y="2822158"/>
            <a:ext cx="2197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>
                <a:solidFill>
                  <a:prstClr val="black"/>
                </a:solidFill>
              </a:rPr>
              <a:t>Vilka resultat har åtgärden?</a:t>
            </a:r>
            <a:endParaRPr lang="sv-SE" sz="1400" dirty="0">
              <a:solidFill>
                <a:prstClr val="black"/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408959" y="499898"/>
            <a:ext cx="54457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bg1">
                    <a:lumMod val="25000"/>
                  </a:schemeClr>
                </a:solidFill>
              </a:rPr>
              <a:t>Samma modell </a:t>
            </a:r>
          </a:p>
          <a:p>
            <a:r>
              <a:rPr lang="sv-SE" sz="2000" dirty="0" smtClean="0">
                <a:solidFill>
                  <a:schemeClr val="bg1">
                    <a:lumMod val="25000"/>
                  </a:schemeClr>
                </a:solidFill>
              </a:rPr>
              <a:t>för systematisk uppföljning</a:t>
            </a:r>
            <a:r>
              <a:rPr lang="sv-SE" sz="2000" dirty="0">
                <a:solidFill>
                  <a:schemeClr val="bg1">
                    <a:lumMod val="25000"/>
                  </a:schemeClr>
                </a:solidFill>
              </a:rPr>
              <a:t> </a:t>
            </a:r>
            <a:endParaRPr lang="sv-SE" dirty="0" smtClean="0">
              <a:solidFill>
                <a:schemeClr val="bg1">
                  <a:lumMod val="25000"/>
                </a:schemeClr>
              </a:solidFill>
            </a:endParaRPr>
          </a:p>
          <a:p>
            <a:pPr algn="ctr"/>
            <a:r>
              <a:rPr lang="sv-SE" dirty="0" smtClean="0">
                <a:solidFill>
                  <a:prstClr val="black"/>
                </a:solidFill>
              </a:rPr>
              <a:t>                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3203848" y="3682479"/>
            <a:ext cx="24976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prstClr val="black"/>
                </a:solidFill>
              </a:rPr>
              <a:t>Förändring av problem</a:t>
            </a:r>
            <a:endParaRPr lang="sv-SE" sz="1600" dirty="0">
              <a:solidFill>
                <a:prstClr val="black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369889" y="1863122"/>
            <a:ext cx="113524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 smtClean="0"/>
              <a:t>Brukarupplevelse</a:t>
            </a:r>
            <a:br>
              <a:rPr lang="sv-SE" sz="1050" dirty="0" smtClean="0"/>
            </a:br>
            <a:r>
              <a:rPr lang="sv-SE" sz="1050" dirty="0" smtClean="0"/>
              <a:t>kvalitet</a:t>
            </a:r>
            <a:endParaRPr lang="sv-SE" sz="1050" dirty="0"/>
          </a:p>
        </p:txBody>
      </p:sp>
      <p:sp>
        <p:nvSpPr>
          <p:cNvPr id="13" name="Uppåtböjd 12"/>
          <p:cNvSpPr/>
          <p:nvPr/>
        </p:nvSpPr>
        <p:spPr>
          <a:xfrm rot="10800000">
            <a:off x="4572000" y="1484784"/>
            <a:ext cx="1170130" cy="2380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4" name="Ellips 13"/>
          <p:cNvSpPr/>
          <p:nvPr/>
        </p:nvSpPr>
        <p:spPr>
          <a:xfrm>
            <a:off x="6228184" y="1603791"/>
            <a:ext cx="936104" cy="5590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textruta 14"/>
          <p:cNvSpPr txBox="1"/>
          <p:nvPr/>
        </p:nvSpPr>
        <p:spPr>
          <a:xfrm>
            <a:off x="6290331" y="1736164"/>
            <a:ext cx="8739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dirty="0" smtClean="0"/>
              <a:t>Handläggare</a:t>
            </a:r>
            <a:endParaRPr lang="sv-SE" sz="1050" dirty="0"/>
          </a:p>
        </p:txBody>
      </p:sp>
      <p:sp>
        <p:nvSpPr>
          <p:cNvPr id="2" name="Ellips 1"/>
          <p:cNvSpPr/>
          <p:nvPr/>
        </p:nvSpPr>
        <p:spPr>
          <a:xfrm>
            <a:off x="5364088" y="1722800"/>
            <a:ext cx="1095724" cy="626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ppåtböjd 19"/>
          <p:cNvSpPr/>
          <p:nvPr/>
        </p:nvSpPr>
        <p:spPr>
          <a:xfrm rot="10800000">
            <a:off x="4644008" y="1357558"/>
            <a:ext cx="1944216" cy="365241"/>
          </a:xfrm>
          <a:prstGeom prst="curvedUp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3620843" y="4283729"/>
            <a:ext cx="1232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Bättre - Sämre</a:t>
            </a:r>
          </a:p>
          <a:p>
            <a:r>
              <a:rPr lang="sv-SE" sz="1400" dirty="0" smtClean="0"/>
              <a:t>Problemfri</a:t>
            </a:r>
            <a:endParaRPr lang="sv-SE" sz="1400" dirty="0"/>
          </a:p>
        </p:txBody>
      </p:sp>
      <p:sp>
        <p:nvSpPr>
          <p:cNvPr id="22" name="Rektangel med rundade hörn 21"/>
          <p:cNvSpPr/>
          <p:nvPr/>
        </p:nvSpPr>
        <p:spPr>
          <a:xfrm>
            <a:off x="3101685" y="5455812"/>
            <a:ext cx="2016224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100" dirty="0" smtClean="0"/>
              <a:t>Sker </a:t>
            </a:r>
            <a:r>
              <a:rPr lang="sv-SE" sz="1100" dirty="0"/>
              <a:t>genom </a:t>
            </a:r>
            <a:r>
              <a:rPr lang="sv-SE" sz="1100" dirty="0" smtClean="0"/>
              <a:t>ed </a:t>
            </a:r>
            <a:r>
              <a:rPr lang="sv-SE" sz="1100" dirty="0"/>
              <a:t>de som inte fått åtgärden eller andra åtgärder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3282694" y="5592666"/>
            <a:ext cx="1930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Utvärdering</a:t>
            </a:r>
          </a:p>
          <a:p>
            <a:r>
              <a:rPr lang="sv-SE" sz="1400" dirty="0" smtClean="0"/>
              <a:t>Jämförelser</a:t>
            </a:r>
            <a:r>
              <a:rPr lang="sv-SE" sz="1400" dirty="0"/>
              <a:t> </a:t>
            </a:r>
            <a:r>
              <a:rPr lang="sv-SE" sz="1400" dirty="0" smtClean="0"/>
              <a:t>mellan åtgärder, ex 12-steg vs KBT</a:t>
            </a:r>
          </a:p>
        </p:txBody>
      </p:sp>
      <p:cxnSp>
        <p:nvCxnSpPr>
          <p:cNvPr id="29" name="Rak pil 28"/>
          <p:cNvCxnSpPr/>
          <p:nvPr/>
        </p:nvCxnSpPr>
        <p:spPr>
          <a:xfrm>
            <a:off x="1907704" y="5022393"/>
            <a:ext cx="1080120" cy="10011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flipH="1">
            <a:off x="5298918" y="4941168"/>
            <a:ext cx="1073282" cy="10823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04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6" grpId="0"/>
      <p:bldP spid="17" grpId="0"/>
      <p:bldP spid="19" grpId="0"/>
      <p:bldP spid="3" grpId="0"/>
      <p:bldP spid="13" grpId="0" animBg="1"/>
      <p:bldP spid="14" grpId="0" animBg="1"/>
      <p:bldP spid="15" grpId="0"/>
      <p:bldP spid="2" grpId="0" animBg="1"/>
      <p:bldP spid="20" grpId="0" animBg="1"/>
      <p:bldP spid="7" grpId="0"/>
      <p:bldP spid="22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Studien utgår från missbruksprofiler</a:t>
            </a:r>
            <a:endParaRPr lang="sv-S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Missbruksutredningen - klienterna kan delas in i tre olika och homogena profilgrupper baserat på deras problembild i intervjuarskattningarna. </a:t>
            </a:r>
            <a:b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sv-S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Narkotikaprofil</a:t>
            </a:r>
          </a:p>
          <a:p>
            <a:pPr marL="0" indent="0">
              <a:buNone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	2. Avgränsade alkoholproblem</a:t>
            </a:r>
          </a:p>
          <a:p>
            <a:pPr marL="0" indent="0">
              <a:buNone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	3. Alkohol och psykiska problem</a:t>
            </a:r>
          </a:p>
          <a:p>
            <a:endParaRPr lang="sv-SE" sz="2400" dirty="0"/>
          </a:p>
        </p:txBody>
      </p:sp>
      <p:cxnSp>
        <p:nvCxnSpPr>
          <p:cNvPr id="5" name="Rak 4"/>
          <p:cNvCxnSpPr/>
          <p:nvPr/>
        </p:nvCxnSpPr>
        <p:spPr>
          <a:xfrm>
            <a:off x="611560" y="1628800"/>
            <a:ext cx="3816424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6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chemeClr val="bg1">
                    <a:lumMod val="50000"/>
                  </a:schemeClr>
                </a:solidFill>
              </a:rPr>
              <a:t>Intervjuarskattningar för de tre profilerna</a:t>
            </a:r>
            <a:endParaRPr lang="sv-SE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034860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Profilerna är olika avseende kön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5341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5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800200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unskap som hjälper missbruksvården att varje klient rätt insatser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752049" y="2564904"/>
            <a:ext cx="16786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 </a:t>
            </a: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</a:rPr>
              <a:t>Kunskap</a:t>
            </a:r>
            <a:endParaRPr lang="sv-SE" sz="28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dirty="0" smtClean="0"/>
              <a:t> </a:t>
            </a: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751930" y="2708920"/>
            <a:ext cx="2242413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derrubrik 2"/>
          <p:cNvSpPr txBox="1">
            <a:spLocks/>
          </p:cNvSpPr>
          <p:nvPr/>
        </p:nvSpPr>
        <p:spPr>
          <a:xfrm>
            <a:off x="751930" y="3356992"/>
            <a:ext cx="7056844" cy="27942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klienterna </a:t>
            </a: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insatserna</a:t>
            </a: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</a:t>
            </a:r>
            <a:r>
              <a:rPr lang="sv-SE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ilka insatser som ger positiva  eller negativa behandlingsresultat</a:t>
            </a:r>
          </a:p>
        </p:txBody>
      </p:sp>
    </p:spTree>
    <p:extLst>
      <p:ext uri="{BB962C8B-B14F-4D97-AF65-F5344CB8AC3E}">
        <p14:creationId xmlns:p14="http://schemas.microsoft.com/office/powerpoint/2010/main" val="415789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54162"/>
          </a:xfrm>
        </p:spPr>
        <p:txBody>
          <a:bodyPr>
            <a:noAutofit/>
          </a:bodyPr>
          <a:lstStyle/>
          <a:p>
            <a:r>
              <a:rPr lang="sv-SE" sz="3600" dirty="0" smtClean="0"/>
              <a:t>Profilerna är olika avseende ålder</a:t>
            </a:r>
            <a:endParaRPr lang="sv-SE" sz="360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07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 5"/>
          <p:cNvSpPr/>
          <p:nvPr/>
        </p:nvSpPr>
        <p:spPr>
          <a:xfrm>
            <a:off x="4464357" y="109637"/>
            <a:ext cx="3384376" cy="212655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= Kvalificerade antaganden om verkligheten</a:t>
            </a:r>
            <a:endParaRPr lang="sv-S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4928" y="488839"/>
            <a:ext cx="3909608" cy="1368152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Hypoteser</a:t>
            </a:r>
            <a:endParaRPr lang="sv-S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514058" y="2236194"/>
            <a:ext cx="7920880" cy="437042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 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två år f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örväntas </a:t>
            </a:r>
          </a:p>
          <a:p>
            <a:endParaRPr lang="sv-SE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mer positiv problembild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 klienter med mindre allvarliga</a:t>
            </a:r>
            <a:r>
              <a:rPr lang="sv-SE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 mindre komplexa behov</a:t>
            </a:r>
            <a:r>
              <a:rPr lang="sv-SE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än för klienter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mer allvarliga och 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komplexa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behov.</a:t>
            </a:r>
            <a:endParaRPr lang="sv-SE" i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/>
            <a:endParaRPr lang="sv-SE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 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lienter som har allvarliga och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komplexa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behov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får ett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bredare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utbud och ett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större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</a:t>
            </a: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insatser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än klienter med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mindre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llvarliga och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mindre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komplexa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behov.</a:t>
            </a:r>
          </a:p>
          <a:p>
            <a:endParaRPr lang="sv-SE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 samband mellan mönstret av insatser och alkohol-och  droganvändning.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t.ex. slutenvård följt av öppenvård och annat socialt stöd) </a:t>
            </a:r>
          </a:p>
          <a:p>
            <a:endParaRPr lang="sv-SE" sz="1600" b="1" dirty="0" smtClean="0"/>
          </a:p>
          <a:p>
            <a:endParaRPr lang="sv-SE" sz="1400" dirty="0"/>
          </a:p>
          <a:p>
            <a:endParaRPr lang="sv-SE" sz="1400" dirty="0"/>
          </a:p>
        </p:txBody>
      </p:sp>
      <p:cxnSp>
        <p:nvCxnSpPr>
          <p:cNvPr id="5" name="Rak 4"/>
          <p:cNvCxnSpPr/>
          <p:nvPr/>
        </p:nvCxnSpPr>
        <p:spPr>
          <a:xfrm>
            <a:off x="323528" y="1916832"/>
            <a:ext cx="2664296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51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Tre missbruksprofiler</a:t>
            </a:r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/>
          </p:nvPr>
        </p:nvGraphicFramePr>
        <p:xfrm>
          <a:off x="683568" y="1268760"/>
          <a:ext cx="7632848" cy="53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07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978974"/>
            <a:ext cx="8229600" cy="1143000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sv-SE" sz="2400" b="1" dirty="0">
                <a:solidFill>
                  <a:schemeClr val="bg2">
                    <a:lumMod val="75000"/>
                  </a:schemeClr>
                </a:solidFill>
              </a:rPr>
              <a:t>Mer </a:t>
            </a:r>
            <a:r>
              <a:rPr lang="sv-SE" sz="2400" b="1" dirty="0" smtClean="0">
                <a:solidFill>
                  <a:schemeClr val="bg2">
                    <a:lumMod val="75000"/>
                  </a:schemeClr>
                </a:solidFill>
              </a:rPr>
              <a:t>information om projektet</a:t>
            </a:r>
            <a:endParaRPr lang="sv-SE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11560" y="269424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http://</a:t>
            </a:r>
            <a:r>
              <a:rPr lang="sv-SE" u="sng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www.socw.umu.se</a:t>
            </a:r>
          </a:p>
          <a:p>
            <a:r>
              <a:rPr lang="sv-SE" u="sng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/forskning/projekt/ </a:t>
            </a:r>
          </a:p>
          <a:p>
            <a:r>
              <a:rPr lang="sv-SE" u="sng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forbattring-av-insatser-vid-missbruksbehandling-inom-svensk-socialtjanst</a:t>
            </a:r>
            <a:r>
              <a:rPr lang="sv-SE" u="sng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/</a:t>
            </a:r>
            <a:endParaRPr lang="sv-SE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3059832" y="213285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45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Hur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presenterar jag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forskningsprojektet för klienten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1619672" y="1988840"/>
            <a:ext cx="67687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Missbruksvården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i [</a:t>
            </a:r>
            <a:r>
              <a:rPr lang="sv-SE" dirty="0" err="1">
                <a:solidFill>
                  <a:schemeClr val="bg2">
                    <a:lumMod val="75000"/>
                  </a:schemeClr>
                </a:solidFill>
              </a:rPr>
              <a:t>xxxx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 kommun] deltar i ett forskningsprojekt som genomförs av Institutionen för socialt arbete i Umeå Universitet.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Syftet är att få bättre kunskap om missbruksvårdens insatser, om insatserna fungerar och för vilka grupper av klienter. Studien bygger på information från ASI-intervjuer och några andra register.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Forskargruppen vill gärna ha din tillåtelse att ta del av vissa uppgifter som t.ex. vilka insatser du har fått.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Forskningen är godkänd av regionala etikprövningsnämnden vid Umeå universitet. Forskarna har sekretess och att alla uppgifter förvaras säkert.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Det är frivilligt att delta.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Läs igenom texten i överenskommelsen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Skriv under om du vill medverka.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99592" y="1988840"/>
            <a:ext cx="4320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EN </a:t>
            </a:r>
          </a:p>
          <a:p>
            <a:endParaRPr lang="sv-SE" dirty="0"/>
          </a:p>
          <a:p>
            <a:r>
              <a:rPr lang="sv-SE" dirty="0" smtClean="0"/>
              <a:t>L</a:t>
            </a:r>
          </a:p>
          <a:p>
            <a:r>
              <a:rPr lang="sv-SE" dirty="0"/>
              <a:t>A</a:t>
            </a:r>
            <a:endParaRPr lang="sv-SE" dirty="0" smtClean="0"/>
          </a:p>
          <a:p>
            <a:r>
              <a:rPr lang="sv-SE" dirty="0" smtClean="0"/>
              <a:t>T</a:t>
            </a:r>
          </a:p>
          <a:p>
            <a:r>
              <a:rPr lang="sv-SE" dirty="0" smtClean="0"/>
              <a:t>H</a:t>
            </a:r>
          </a:p>
          <a:p>
            <a:r>
              <a:rPr lang="sv-SE" dirty="0" smtClean="0"/>
              <a:t>U</a:t>
            </a:r>
          </a:p>
          <a:p>
            <a:r>
              <a:rPr lang="sv-SE" dirty="0" smtClean="0"/>
              <a:t>N</a:t>
            </a:r>
          </a:p>
          <a:p>
            <a:r>
              <a:rPr lang="sv-SE" dirty="0" smtClean="0"/>
              <a:t>D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297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När tillfrågas klienten om samtycke? </a:t>
            </a:r>
            <a:endParaRPr lang="sv-S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884784" y="2284353"/>
            <a:ext cx="1382960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solidFill>
                  <a:srgbClr val="C00000"/>
                </a:solidFill>
              </a:rPr>
              <a:t>ASI G</a:t>
            </a:r>
            <a:endParaRPr lang="sv-SE" sz="2400" b="1" dirty="0">
              <a:solidFill>
                <a:srgbClr val="C00000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236855" y="3333182"/>
            <a:ext cx="3487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Informera klienten </a:t>
            </a:r>
          </a:p>
          <a:p>
            <a:r>
              <a:rPr lang="sv-SE" dirty="0" smtClean="0"/>
              <a:t>Ta hand om klientkontrakt </a:t>
            </a:r>
            <a:endParaRPr lang="sv-SE" dirty="0"/>
          </a:p>
        </p:txBody>
      </p:sp>
      <p:cxnSp>
        <p:nvCxnSpPr>
          <p:cNvPr id="6" name="Rak pil 5"/>
          <p:cNvCxnSpPr/>
          <p:nvPr/>
        </p:nvCxnSpPr>
        <p:spPr>
          <a:xfrm>
            <a:off x="974423" y="3068960"/>
            <a:ext cx="6795268" cy="0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6110684" y="2315130"/>
            <a:ext cx="1728192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solidFill>
                  <a:srgbClr val="C00000"/>
                </a:solidFill>
              </a:rPr>
              <a:t>ASI U +UBÅT</a:t>
            </a:r>
            <a:endParaRPr lang="sv-SE" sz="2000" b="1" dirty="0">
              <a:solidFill>
                <a:srgbClr val="C0000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810668" y="419001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ASI G</a:t>
            </a:r>
            <a:endParaRPr lang="sv-SE" dirty="0"/>
          </a:p>
        </p:txBody>
      </p:sp>
      <p:cxnSp>
        <p:nvCxnSpPr>
          <p:cNvPr id="12" name="Vinklad  11"/>
          <p:cNvCxnSpPr/>
          <p:nvPr/>
        </p:nvCxnSpPr>
        <p:spPr>
          <a:xfrm>
            <a:off x="2771800" y="1919959"/>
            <a:ext cx="4086579" cy="2083004"/>
          </a:xfrm>
          <a:prstGeom prst="bentConnector3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/>
          <p:cNvSpPr txBox="1"/>
          <p:nvPr/>
        </p:nvSpPr>
        <p:spPr>
          <a:xfrm>
            <a:off x="781052" y="5138434"/>
            <a:ext cx="82654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bg2">
                    <a:lumMod val="75000"/>
                  </a:schemeClr>
                </a:solidFill>
              </a:rPr>
              <a:t>När som helst under arbetet med klienten!</a:t>
            </a:r>
          </a:p>
          <a:p>
            <a:r>
              <a:rPr lang="sv-SE" sz="2800" b="1" dirty="0" smtClean="0">
                <a:solidFill>
                  <a:schemeClr val="bg2">
                    <a:lumMod val="75000"/>
                  </a:schemeClr>
                </a:solidFill>
              </a:rPr>
              <a:t>- Om ASI-intervju planeras eller har genomförts</a:t>
            </a:r>
            <a:endParaRPr lang="sv-SE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3275856" y="231513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C00000"/>
                </a:solidFill>
              </a:rPr>
              <a:t>Avstämningssamta</a:t>
            </a:r>
          </a:p>
          <a:p>
            <a:r>
              <a:rPr lang="sv-SE" b="1" dirty="0" smtClean="0">
                <a:solidFill>
                  <a:srgbClr val="C00000"/>
                </a:solidFill>
              </a:rPr>
              <a:t>l</a:t>
            </a:r>
            <a:endParaRPr lang="sv-SE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42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70734" y="1124744"/>
            <a:ext cx="2143360" cy="56630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sv-SE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sv-SE" b="1" u="sng" dirty="0" smtClean="0">
                <a:solidFill>
                  <a:schemeClr val="bg2">
                    <a:lumMod val="75000"/>
                  </a:schemeClr>
                </a:solidFill>
              </a:rPr>
              <a:t>2014/2015</a:t>
            </a:r>
            <a:endParaRPr lang="sv-SE" u="sng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v-SE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Jönköping 30/9</a:t>
            </a:r>
            <a:endParaRPr lang="sv-SE" sz="1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Malmö  2/10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 1/12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Uppsala 2/12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u="sng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Skellefteå 18 februari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Luleå 20 februari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Stockholm 23 februari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Skåne 18 och 19 </a:t>
            </a: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Karlstad 25 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Södertälje </a:t>
            </a: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8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Härnösand 11 </a:t>
            </a: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Eskilstuna 24 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Skåne 1 juni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Södermalm  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Nacka </a:t>
            </a: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2/9 </a:t>
            </a:r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Hässleholm juni 2016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 smtClean="0"/>
          </a:p>
        </p:txBody>
      </p:sp>
      <p:sp>
        <p:nvSpPr>
          <p:cNvPr id="4" name="textruta 3"/>
          <p:cNvSpPr txBox="1"/>
          <p:nvPr/>
        </p:nvSpPr>
        <p:spPr>
          <a:xfrm>
            <a:off x="611560" y="188640"/>
            <a:ext cx="6912767" cy="17281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>
              <a:spcBef>
                <a:spcPct val="0"/>
              </a:spcBef>
              <a:buNone/>
              <a:defRPr sz="4400"/>
            </a:lvl1pPr>
          </a:lstStyle>
          <a:p>
            <a:pPr algn="l"/>
            <a:r>
              <a:rPr lang="sv-SE" sz="2800" b="1" dirty="0">
                <a:solidFill>
                  <a:schemeClr val="bg1">
                    <a:lumMod val="50000"/>
                  </a:schemeClr>
                </a:solidFill>
              </a:rPr>
              <a:t>Nu söker vi missbruksverksamheter till </a:t>
            </a:r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</a:rPr>
              <a:t>forskningsprojektet</a:t>
            </a:r>
            <a:r>
              <a:rPr lang="sv-SE" sz="2800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sv-SE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755576" y="1380210"/>
            <a:ext cx="252028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4067943" y="1615346"/>
            <a:ext cx="43204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b="1" u="sng" dirty="0" smtClean="0"/>
          </a:p>
          <a:p>
            <a:r>
              <a:rPr lang="sv-SE" b="1" u="sng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sv-SE" b="1" u="sng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östen 2015</a:t>
            </a:r>
          </a:p>
          <a:p>
            <a:endParaRPr lang="sv-SE" b="1" u="sng" dirty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Sollentuna </a:t>
            </a:r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8/9 </a:t>
            </a:r>
          </a:p>
          <a:p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Växjö 28/9 </a:t>
            </a:r>
            <a:endParaRPr lang="sv-SE" dirty="0" smtClean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Göteborg 29/9</a:t>
            </a:r>
          </a:p>
          <a:p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Sundsvall 5/10</a:t>
            </a: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Danderyd </a:t>
            </a:r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19/10 </a:t>
            </a:r>
            <a:endParaRPr lang="sv-SE" dirty="0" smtClean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Gävle 27/10</a:t>
            </a:r>
          </a:p>
          <a:p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Malmö  2 dec</a:t>
            </a:r>
          </a:p>
          <a:p>
            <a:endParaRPr lang="sv-SE" dirty="0" smtClean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Södertörn  </a:t>
            </a:r>
            <a:r>
              <a:rPr lang="sv-SE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2016</a:t>
            </a:r>
          </a:p>
          <a:p>
            <a:endParaRPr lang="sv-SE" dirty="0" smtClean="0">
              <a:solidFill>
                <a:schemeClr val="bg1">
                  <a:lumMod val="25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25000"/>
                  </a:schemeClr>
                </a:solidFill>
              </a:rPr>
              <a:t>Norrköping</a:t>
            </a:r>
          </a:p>
          <a:p>
            <a:endParaRPr lang="sv-SE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094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/>
          <a:lstStyle/>
          <a:p>
            <a:r>
              <a:rPr lang="sv-SE" b="1" dirty="0" smtClean="0">
                <a:solidFill>
                  <a:schemeClr val="bg2"/>
                </a:solidFill>
              </a:rPr>
              <a:t>Frågor och svar</a:t>
            </a:r>
            <a:endParaRPr lang="sv-SE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5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0" y="337110"/>
            <a:ext cx="22525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>
                <a:solidFill>
                  <a:schemeClr val="bg2">
                    <a:lumMod val="75000"/>
                  </a:schemeClr>
                </a:solidFill>
              </a:rPr>
              <a:t>Vanliga </a:t>
            </a:r>
          </a:p>
          <a:p>
            <a:r>
              <a:rPr lang="sv-SE" sz="4000" dirty="0" smtClean="0">
                <a:solidFill>
                  <a:schemeClr val="bg2">
                    <a:lumMod val="75000"/>
                  </a:schemeClr>
                </a:solidFill>
              </a:rPr>
              <a:t>frågor</a:t>
            </a:r>
            <a:endParaRPr lang="sv-SE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480368" y="24016"/>
            <a:ext cx="552100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V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em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jag ska kontakta av er? </a:t>
            </a:r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sz="1600" dirty="0" smtClean="0">
                <a:solidFill>
                  <a:schemeClr val="bg2">
                    <a:lumMod val="75000"/>
                  </a:schemeClr>
                </a:solidFill>
              </a:rPr>
              <a:t>Svar: Kontakta Siv som för frågorna vidare till forskargruppen eller någon som kan svara</a:t>
            </a:r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Hur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tänjbart är tiden för uppföljning?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   </a:t>
            </a:r>
            <a:endParaRPr lang="sv-SE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Följ egna rutiner för uppföljning. Det behöver inte vara exakt samma för alla  </a:t>
            </a:r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Ska vi lista klienter som tackar nej? </a:t>
            </a:r>
          </a:p>
          <a:p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Nej, men om ni gör det för egen uppföljning tar vi gärna del av informationen.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 </a:t>
            </a:r>
            <a:endParaRPr lang="sv-SE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Hur ska enheter som använder </a:t>
            </a:r>
            <a:r>
              <a:rPr lang="sv-SE" b="1" dirty="0" err="1" smtClean="0">
                <a:solidFill>
                  <a:schemeClr val="bg2">
                    <a:lumMod val="75000"/>
                  </a:schemeClr>
                </a:solidFill>
              </a:rPr>
              <a:t>pf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-nummer göra?</a:t>
            </a:r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Om </a:t>
            </a:r>
            <a:r>
              <a:rPr lang="sv-SE" dirty="0" err="1" smtClean="0">
                <a:solidFill>
                  <a:schemeClr val="bg2">
                    <a:lumMod val="75000"/>
                  </a:schemeClr>
                </a:solidFill>
              </a:rPr>
              <a:t>tf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nummer  används måste en lista göras där varje klients </a:t>
            </a:r>
            <a:r>
              <a:rPr lang="sv-SE" dirty="0" err="1" smtClean="0">
                <a:solidFill>
                  <a:schemeClr val="bg2">
                    <a:lumMod val="75000"/>
                  </a:schemeClr>
                </a:solidFill>
              </a:rPr>
              <a:t>tf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-nummer och personnummer  framgår</a:t>
            </a:r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Kan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vi själva bestämma start datum och sedan 1 år framåt? </a:t>
            </a:r>
          </a:p>
          <a:p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Studien kommer att pågå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t.o.m. 2017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. Börja så snart som möjligt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Kommer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ni att besöka oss för genomgång/utbildning  av U-båt för alla handläggare? </a:t>
            </a:r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Ja, om det behövs.</a:t>
            </a:r>
          </a:p>
          <a:p>
            <a:endParaRPr lang="sv-SE" dirty="0"/>
          </a:p>
          <a:p>
            <a:r>
              <a:rPr lang="sv-SE" dirty="0"/>
              <a:t> 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959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827584" y="1556792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dirty="0"/>
              <a:t> 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sv-SE" dirty="0" smtClean="0">
                <a:solidFill>
                  <a:schemeClr val="bg2"/>
                </a:solidFill>
              </a:rPr>
              <a:t>Svar</a:t>
            </a:r>
            <a:r>
              <a:rPr lang="sv-SE" dirty="0">
                <a:solidFill>
                  <a:schemeClr val="bg2"/>
                </a:solidFill>
              </a:rPr>
              <a:t>: För </a:t>
            </a:r>
            <a:r>
              <a:rPr lang="sv-SE" dirty="0" smtClean="0">
                <a:solidFill>
                  <a:schemeClr val="bg2"/>
                </a:solidFill>
              </a:rPr>
              <a:t>studiens skull ska de </a:t>
            </a:r>
            <a:r>
              <a:rPr lang="sv-SE" dirty="0">
                <a:solidFill>
                  <a:schemeClr val="bg2"/>
                </a:solidFill>
              </a:rPr>
              <a:t>insatser/åtgärder som klienterna får </a:t>
            </a:r>
            <a:r>
              <a:rPr lang="sv-SE" dirty="0" smtClean="0">
                <a:solidFill>
                  <a:schemeClr val="bg2"/>
                </a:solidFill>
              </a:rPr>
              <a:t>dokumenteras i UBÅT . </a:t>
            </a:r>
          </a:p>
          <a:p>
            <a:pPr lvl="0"/>
            <a:r>
              <a:rPr lang="sv-SE" dirty="0" smtClean="0">
                <a:solidFill>
                  <a:schemeClr val="bg2"/>
                </a:solidFill>
              </a:rPr>
              <a:t>Det gäller i första hand de insatser som </a:t>
            </a:r>
            <a:r>
              <a:rPr lang="sv-SE" dirty="0">
                <a:solidFill>
                  <a:schemeClr val="bg2"/>
                </a:solidFill>
              </a:rPr>
              <a:t>ni har fattar beslut om, remitterat eller anvisat klienterna till. </a:t>
            </a:r>
            <a:endParaRPr lang="sv-SE" dirty="0" smtClean="0">
              <a:solidFill>
                <a:schemeClr val="bg2"/>
              </a:solidFill>
            </a:endParaRPr>
          </a:p>
          <a:p>
            <a:pPr lvl="0"/>
            <a:endParaRPr lang="sv-SE" dirty="0" smtClean="0">
              <a:solidFill>
                <a:schemeClr val="bg2"/>
              </a:solidFill>
            </a:endParaRPr>
          </a:p>
          <a:p>
            <a:pPr lvl="0"/>
            <a:r>
              <a:rPr lang="sv-SE" dirty="0" smtClean="0">
                <a:solidFill>
                  <a:schemeClr val="bg2"/>
                </a:solidFill>
              </a:rPr>
              <a:t>Ta </a:t>
            </a:r>
            <a:r>
              <a:rPr lang="sv-SE" dirty="0">
                <a:solidFill>
                  <a:schemeClr val="bg2"/>
                </a:solidFill>
              </a:rPr>
              <a:t>med utredningar, kartläggningar (</a:t>
            </a:r>
            <a:r>
              <a:rPr lang="sv-SE" dirty="0" err="1">
                <a:solidFill>
                  <a:schemeClr val="bg2"/>
                </a:solidFill>
              </a:rPr>
              <a:t>Audit</a:t>
            </a:r>
            <a:r>
              <a:rPr lang="sv-SE" dirty="0">
                <a:solidFill>
                  <a:schemeClr val="bg2"/>
                </a:solidFill>
              </a:rPr>
              <a:t>/</a:t>
            </a:r>
            <a:r>
              <a:rPr lang="sv-SE" dirty="0" err="1">
                <a:solidFill>
                  <a:schemeClr val="bg2"/>
                </a:solidFill>
              </a:rPr>
              <a:t>Dudit</a:t>
            </a:r>
            <a:r>
              <a:rPr lang="sv-SE" dirty="0">
                <a:solidFill>
                  <a:schemeClr val="bg2"/>
                </a:solidFill>
              </a:rPr>
              <a:t>)  </a:t>
            </a:r>
            <a:r>
              <a:rPr lang="sv-SE" dirty="0" smtClean="0">
                <a:solidFill>
                  <a:schemeClr val="bg2"/>
                </a:solidFill>
              </a:rPr>
              <a:t> </a:t>
            </a:r>
            <a:r>
              <a:rPr lang="sv-SE" dirty="0">
                <a:solidFill>
                  <a:schemeClr val="bg2"/>
                </a:solidFill>
              </a:rPr>
              <a:t>ASI-utredningen behövs inte för forskningen skull </a:t>
            </a:r>
            <a:r>
              <a:rPr lang="sv-SE" dirty="0" smtClean="0">
                <a:solidFill>
                  <a:schemeClr val="bg2"/>
                </a:solidFill>
              </a:rPr>
              <a:t>eftersom </a:t>
            </a:r>
            <a:r>
              <a:rPr lang="sv-SE" dirty="0">
                <a:solidFill>
                  <a:schemeClr val="bg2"/>
                </a:solidFill>
              </a:rPr>
              <a:t>den är en förutsättning för studien.  </a:t>
            </a:r>
            <a:endParaRPr lang="sv-SE" dirty="0" smtClean="0">
              <a:solidFill>
                <a:schemeClr val="bg2"/>
              </a:solidFill>
            </a:endParaRPr>
          </a:p>
          <a:p>
            <a:pPr lvl="0"/>
            <a:endParaRPr lang="sv-SE" dirty="0">
              <a:solidFill>
                <a:schemeClr val="bg2"/>
              </a:solidFill>
            </a:endParaRPr>
          </a:p>
          <a:p>
            <a:pPr lvl="0"/>
            <a:r>
              <a:rPr lang="sv-SE" dirty="0" smtClean="0">
                <a:solidFill>
                  <a:schemeClr val="bg2"/>
                </a:solidFill>
              </a:rPr>
              <a:t>Det </a:t>
            </a:r>
            <a:r>
              <a:rPr lang="sv-SE" dirty="0">
                <a:solidFill>
                  <a:schemeClr val="bg2"/>
                </a:solidFill>
              </a:rPr>
              <a:t>är inget fel att registrera andra åtgärder än de ni själva gör, om ni vet tillräckligt för att fylla i UBÅT, men inte nödvändigt för studien (Ni kanske själva är intresserade av informationen).  </a:t>
            </a:r>
          </a:p>
        </p:txBody>
      </p:sp>
      <p:sp>
        <p:nvSpPr>
          <p:cNvPr id="3" name="Rektangel 2"/>
          <p:cNvSpPr/>
          <p:nvPr/>
        </p:nvSpPr>
        <p:spPr>
          <a:xfrm>
            <a:off x="413792" y="360238"/>
            <a:ext cx="42302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>
                <a:solidFill>
                  <a:schemeClr val="bg2">
                    <a:lumMod val="75000"/>
                  </a:schemeClr>
                </a:solidFill>
              </a:rPr>
              <a:t>Ska vi göra UBÅT på alla </a:t>
            </a:r>
            <a:r>
              <a:rPr lang="sv-SE" sz="2400" dirty="0" smtClean="0">
                <a:solidFill>
                  <a:schemeClr val="bg2">
                    <a:lumMod val="75000"/>
                  </a:schemeClr>
                </a:solidFill>
              </a:rPr>
              <a:t>åtgärder även de vi inte själva har ansvar för? </a:t>
            </a: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7733" y="159770"/>
            <a:ext cx="7272808" cy="1218451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sv-SE" sz="2800" b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sv-SE" sz="2800" b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sv-SE" sz="3100" dirty="0" smtClean="0">
                <a:solidFill>
                  <a:schemeClr val="bg1">
                    <a:lumMod val="50000"/>
                  </a:schemeClr>
                </a:solidFill>
              </a:rPr>
              <a:t>Vetenskaplig ledning</a:t>
            </a:r>
            <a:r>
              <a:rPr lang="sv-SE" sz="31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31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3100" dirty="0" smtClean="0">
                <a:solidFill>
                  <a:schemeClr val="bg1">
                    <a:lumMod val="50000"/>
                  </a:schemeClr>
                </a:solidFill>
              </a:rPr>
              <a:t>Lena Lundgren gästprofessor i Umeå</a:t>
            </a:r>
            <a:br>
              <a:rPr lang="sv-SE" sz="31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3100" i="1" dirty="0" smtClean="0">
                <a:solidFill>
                  <a:schemeClr val="bg1">
                    <a:lumMod val="25000"/>
                  </a:schemeClr>
                </a:solidFill>
              </a:rPr>
              <a:t/>
            </a:r>
            <a:br>
              <a:rPr lang="sv-SE" sz="3100" i="1" dirty="0" smtClean="0">
                <a:solidFill>
                  <a:schemeClr val="bg1">
                    <a:lumMod val="25000"/>
                  </a:schemeClr>
                </a:solidFill>
              </a:rPr>
            </a:br>
            <a:endParaRPr lang="sv-SE" sz="3100" dirty="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627784" y="1378221"/>
            <a:ext cx="6908923" cy="507831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dirty="0" smtClean="0">
                <a:noFill/>
              </a:rPr>
              <a:t>Forskningsledare: </a:t>
            </a: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Lena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Lundgren, Professor</a:t>
            </a:r>
          </a:p>
          <a:p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Boston University </a:t>
            </a: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sv-SE" sz="16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sv-SE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Gästprofessor Institutionen för socialar </a:t>
            </a:r>
            <a:r>
              <a:rPr lang="sv-SE" sz="1600" b="1" u="sng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atbete</a:t>
            </a:r>
            <a:endParaRPr lang="sv-SE" sz="1600" b="1" u="sng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Björn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Blom, Bengt-Åke 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 Kerstin Armelius, Morgan Padyab,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Siv 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Nyström, Mikael Sandlund, Lisa Sullivan,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Deborah </a:t>
            </a:r>
            <a:r>
              <a:rPr lang="sv-SE" sz="1600" b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Chassler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sv-SE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forskningsrådet för arbete, hälsa och välfärd. </a:t>
            </a:r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Godkänd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regionala etikprövningsnämnden vid Umeå </a:t>
            </a:r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universitet</a:t>
            </a:r>
          </a:p>
          <a:p>
            <a:endParaRPr lang="sv-SE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forskare i socialt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arbete, psykologi, </a:t>
            </a:r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psykiatri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 epidemiologi- och folkhälsovetenskap </a:t>
            </a:r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sv-SE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Sverige och USA</a:t>
            </a:r>
            <a:endParaRPr lang="sv-SE" sz="16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400" u="sng" dirty="0" smtClean="0">
              <a:solidFill>
                <a:schemeClr val="accent5">
                  <a:lumMod val="75000"/>
                </a:schemeClr>
              </a:solidFill>
              <a:hlinkClick r:id="rId2"/>
            </a:endParaRPr>
          </a:p>
          <a:p>
            <a:endParaRPr lang="sv-SE" dirty="0">
              <a:noFill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395536" y="1518712"/>
            <a:ext cx="3024336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encrypted-tbn2.gstatic.com/images?q=tbn:ANd9GcQtM1tQekZGHWfA-Yvt6SpJFMtoTeFLArBG4FGLrjhzVlA1BATM8V7U0-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470" y="582608"/>
            <a:ext cx="179831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ruta 6"/>
          <p:cNvSpPr txBox="1"/>
          <p:nvPr/>
        </p:nvSpPr>
        <p:spPr>
          <a:xfrm>
            <a:off x="374649" y="1763524"/>
            <a:ext cx="20922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Forskningsledare:</a:t>
            </a:r>
          </a:p>
          <a:p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Forskargrupp:</a:t>
            </a:r>
          </a:p>
          <a:p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Finansiär:</a:t>
            </a:r>
          </a:p>
          <a:p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Etikprövning:</a:t>
            </a:r>
          </a:p>
          <a:p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Internationellt</a:t>
            </a:r>
          </a:p>
          <a:p>
            <a:r>
              <a:rPr lang="sv-SE" dirty="0" smtClean="0">
                <a:solidFill>
                  <a:schemeClr val="accent6">
                    <a:lumMod val="75000"/>
                  </a:schemeClr>
                </a:solidFill>
              </a:rPr>
              <a:t>Samarbete: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907704" y="2204864"/>
            <a:ext cx="61561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Svar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: Ni kan gå in när ni vill från utredning till uppföljning, i början, under och i samband med uppföljningen.  </a:t>
            </a:r>
            <a:endParaRPr lang="sv-SE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0"/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pPr lvl="0"/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Tänk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också på att ni även kan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tillfråga klienter som besöker er för uppföljning om samtycke att delta i studien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. I sådana fall fylls UBÅT i efterhand av handläggaren. </a:t>
            </a:r>
          </a:p>
        </p:txBody>
      </p:sp>
      <p:sp>
        <p:nvSpPr>
          <p:cNvPr id="3" name="Rektangel 2"/>
          <p:cNvSpPr/>
          <p:nvPr/>
        </p:nvSpPr>
        <p:spPr>
          <a:xfrm>
            <a:off x="1004888" y="722650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sz="2400" dirty="0" smtClean="0">
                <a:solidFill>
                  <a:schemeClr val="bg2">
                    <a:lumMod val="75000"/>
                  </a:schemeClr>
                </a:solidFill>
              </a:rPr>
              <a:t>När ska man göra UBÅT ? </a:t>
            </a:r>
            <a:endParaRPr lang="sv-SE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286000" y="-132371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/>
              <a:t> </a:t>
            </a:r>
          </a:p>
          <a:p>
            <a:pPr lvl="0"/>
            <a:r>
              <a:rPr lang="sv-SE" dirty="0" smtClean="0"/>
              <a:t>) </a:t>
            </a:r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2915816" y="1124744"/>
            <a:ext cx="59584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sv-SE" dirty="0"/>
          </a:p>
          <a:p>
            <a:pPr lvl="0"/>
            <a:r>
              <a:rPr lang="sv-SE" dirty="0" smtClean="0"/>
              <a:t>Svar</a:t>
            </a:r>
            <a:r>
              <a:rPr lang="sv-SE" dirty="0"/>
              <a:t>: UBÅT kan </a:t>
            </a:r>
            <a:r>
              <a:rPr lang="sv-SE" dirty="0" smtClean="0"/>
              <a:t>göras när </a:t>
            </a:r>
            <a:r>
              <a:rPr lang="sv-SE" dirty="0"/>
              <a:t>som helst under uppföljningstiden. 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sv-SE" dirty="0" smtClean="0"/>
              <a:t>Om </a:t>
            </a:r>
            <a:r>
              <a:rPr lang="sv-SE" dirty="0"/>
              <a:t>någon upptäcker att UBÅT inte är ifylld för en insats eller någon information saknas så kan man alltid gå tillbaka och </a:t>
            </a:r>
            <a:r>
              <a:rPr lang="sv-SE" dirty="0" smtClean="0"/>
              <a:t>fylla i </a:t>
            </a:r>
            <a:r>
              <a:rPr lang="sv-SE" dirty="0"/>
              <a:t>. 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sv-SE" dirty="0" smtClean="0"/>
              <a:t>Det </a:t>
            </a:r>
            <a:r>
              <a:rPr lang="sv-SE" dirty="0"/>
              <a:t>är inte försent förrän ASI data insamlas in och det kommer att </a:t>
            </a:r>
            <a:r>
              <a:rPr lang="sv-SE" dirty="0" smtClean="0"/>
              <a:t>dröja till </a:t>
            </a:r>
            <a:r>
              <a:rPr lang="sv-SE" dirty="0"/>
              <a:t>slutet på 2016. 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sv-SE" dirty="0" smtClean="0"/>
              <a:t>Om </a:t>
            </a:r>
            <a:r>
              <a:rPr lang="sv-SE" dirty="0"/>
              <a:t>UBÅT inte finns då, blir det ett bortfall i studien, vilket alltid är beklagligt utifrån forskarnas perspektiv, men om det inte händer allt för </a:t>
            </a:r>
            <a:r>
              <a:rPr lang="sv-SE" dirty="0" smtClean="0"/>
              <a:t>ofta </a:t>
            </a:r>
            <a:r>
              <a:rPr lang="sv-SE" dirty="0"/>
              <a:t>är det inte heller någon katastrof. Samma sak gäller om en eller annan uppgift i en UBÅT saknas. </a:t>
            </a:r>
          </a:p>
          <a:p>
            <a:pPr lvl="0"/>
            <a:endParaRPr lang="sv-SE" dirty="0" smtClean="0"/>
          </a:p>
          <a:p>
            <a:pPr lvl="0"/>
            <a:endParaRPr lang="sv-SE" dirty="0"/>
          </a:p>
          <a:p>
            <a:r>
              <a:rPr lang="sv-SE" dirty="0"/>
              <a:t> </a:t>
            </a:r>
          </a:p>
          <a:p>
            <a:pPr lvl="0"/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95536" y="237773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2400" dirty="0">
                <a:solidFill>
                  <a:schemeClr val="bg2"/>
                </a:solidFill>
              </a:rPr>
              <a:t>Om man missar </a:t>
            </a:r>
            <a:r>
              <a:rPr lang="sv-SE" sz="2400" dirty="0" smtClean="0">
                <a:solidFill>
                  <a:schemeClr val="bg2"/>
                </a:solidFill>
              </a:rPr>
              <a:t>UBÅT vad betyder det forskningsprojektet? </a:t>
            </a:r>
            <a:endParaRPr lang="sv-SE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563888" y="69269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dirty="0" smtClean="0"/>
              <a:t>Svar</a:t>
            </a:r>
            <a:r>
              <a:rPr lang="sv-SE" dirty="0"/>
              <a:t>:  Ni behöver bara lista personnummer på de som klienter som tackat ja till att medverka i studien, inte de som tackar nej. Personnumret ska förstås också finnas på klientkontraktet annars kommer forskarna inte att hitta klienten i ASI-databasen. </a:t>
            </a:r>
            <a:r>
              <a:rPr lang="sv-SE" dirty="0" smtClean="0"/>
              <a:t>(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K</a:t>
            </a:r>
            <a:r>
              <a:rPr lang="sv-SE" dirty="0" smtClean="0"/>
              <a:t>ommuner som använder </a:t>
            </a:r>
            <a:r>
              <a:rPr lang="sv-SE" dirty="0" err="1"/>
              <a:t>tf</a:t>
            </a:r>
            <a:r>
              <a:rPr lang="sv-SE" dirty="0"/>
              <a:t>-nummer istället för </a:t>
            </a:r>
            <a:r>
              <a:rPr lang="sv-SE" dirty="0" smtClean="0"/>
              <a:t>personnummer måste </a:t>
            </a:r>
            <a:r>
              <a:rPr lang="sv-SE" dirty="0"/>
              <a:t>ha en lista med </a:t>
            </a:r>
            <a:r>
              <a:rPr lang="sv-SE" dirty="0" err="1"/>
              <a:t>tf</a:t>
            </a:r>
            <a:r>
              <a:rPr lang="sv-SE" dirty="0"/>
              <a:t>-nummer och personnummer</a:t>
            </a:r>
            <a:r>
              <a:rPr lang="sv-SE" dirty="0" smtClean="0"/>
              <a:t>.) </a:t>
            </a:r>
          </a:p>
          <a:p>
            <a:pPr lvl="0"/>
            <a:endParaRPr lang="sv-SE" dirty="0"/>
          </a:p>
          <a:p>
            <a:pPr lvl="0"/>
            <a:r>
              <a:rPr lang="sv-SE" dirty="0" smtClean="0"/>
              <a:t>Datafilerna </a:t>
            </a:r>
            <a:r>
              <a:rPr lang="sv-SE" dirty="0"/>
              <a:t>avpersonifieras på så sätt för de forskare som arbetar med filerna. Varje klient får en kod istället för personnummer. Kodlistan förstörs när studien är slut.</a:t>
            </a:r>
          </a:p>
          <a:p>
            <a:r>
              <a:rPr lang="sv-SE" dirty="0"/>
              <a:t> </a:t>
            </a:r>
          </a:p>
        </p:txBody>
      </p:sp>
      <p:sp>
        <p:nvSpPr>
          <p:cNvPr id="3" name="Rektangel 2"/>
          <p:cNvSpPr/>
          <p:nvPr/>
        </p:nvSpPr>
        <p:spPr>
          <a:xfrm>
            <a:off x="822325" y="692696"/>
            <a:ext cx="228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dirty="0" smtClean="0">
                <a:solidFill>
                  <a:schemeClr val="bg2">
                    <a:lumMod val="75000"/>
                  </a:schemeClr>
                </a:solidFill>
              </a:rPr>
              <a:t>Ska </a:t>
            </a:r>
            <a:r>
              <a:rPr lang="sv-SE" sz="2400" dirty="0">
                <a:solidFill>
                  <a:schemeClr val="bg2">
                    <a:lumMod val="75000"/>
                  </a:schemeClr>
                </a:solidFill>
              </a:rPr>
              <a:t>man lista alla </a:t>
            </a:r>
            <a:r>
              <a:rPr lang="sv-SE" sz="2400" dirty="0" smtClean="0">
                <a:solidFill>
                  <a:schemeClr val="bg2">
                    <a:lumMod val="75000"/>
                  </a:schemeClr>
                </a:solidFill>
              </a:rPr>
              <a:t>klienter </a:t>
            </a:r>
            <a:r>
              <a:rPr lang="sv-SE" sz="2400" dirty="0">
                <a:solidFill>
                  <a:schemeClr val="bg2">
                    <a:lumMod val="75000"/>
                  </a:schemeClr>
                </a:solidFill>
              </a:rPr>
              <a:t>som inte deltar eller endast de som fått frågan och väljer att avstå? </a:t>
            </a:r>
          </a:p>
        </p:txBody>
      </p:sp>
    </p:spTree>
    <p:extLst>
      <p:ext uri="{BB962C8B-B14F-4D97-AF65-F5344CB8AC3E}">
        <p14:creationId xmlns:p14="http://schemas.microsoft.com/office/powerpoint/2010/main" val="12464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843808" y="1166843"/>
            <a:ext cx="46085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b="1" dirty="0"/>
          </a:p>
          <a:p>
            <a:endParaRPr lang="sv-SE" dirty="0"/>
          </a:p>
          <a:p>
            <a:r>
              <a:rPr lang="sv-SE" dirty="0"/>
              <a:t>Ni ska samla in och förvara klientkontrakten på säkert ställe. Kontaktpersonen samlar in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klientkontrakten </a:t>
            </a:r>
            <a:r>
              <a:rPr lang="sv-SE" dirty="0"/>
              <a:t>och skickar kontrakten dem  i buntar om minst 10 åt gången (så att institutionen inte översvämmas av försändelser som måste kvitteras).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Kontrakten </a:t>
            </a:r>
            <a:r>
              <a:rPr lang="sv-SE" dirty="0"/>
              <a:t>ska skickas med rekommenderad post till Forskningsadministratör William Vestman-</a:t>
            </a:r>
            <a:r>
              <a:rPr lang="sv-SE" dirty="0" err="1"/>
              <a:t>Malmi</a:t>
            </a:r>
            <a:r>
              <a:rPr lang="sv-SE" dirty="0"/>
              <a:t>, Institutionen för socialt arbete, Umeå universitet, 901 87 Umeå. Den aktuella listan kan bifogas.</a:t>
            </a:r>
          </a:p>
          <a:p>
            <a:r>
              <a:rPr lang="sv-SE" dirty="0"/>
              <a:t> </a:t>
            </a:r>
          </a:p>
        </p:txBody>
      </p:sp>
      <p:sp>
        <p:nvSpPr>
          <p:cNvPr id="3" name="Rektangel 2"/>
          <p:cNvSpPr/>
          <p:nvPr/>
        </p:nvSpPr>
        <p:spPr>
          <a:xfrm>
            <a:off x="416104" y="1772816"/>
            <a:ext cx="228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b="1" dirty="0">
                <a:solidFill>
                  <a:prstClr val="black"/>
                </a:solidFill>
              </a:rPr>
              <a:t>Hur ska klientkontrakten hanteras och sändas till Institutionen?</a:t>
            </a:r>
          </a:p>
        </p:txBody>
      </p:sp>
    </p:spTree>
    <p:extLst>
      <p:ext uri="{BB962C8B-B14F-4D97-AF65-F5344CB8AC3E}">
        <p14:creationId xmlns:p14="http://schemas.microsoft.com/office/powerpoint/2010/main" val="324112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03848" y="188640"/>
            <a:ext cx="54726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tikansökan har granskat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av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etikprövningsnämnden. I ansökan finns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alla detaljer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beskrivna.</a:t>
            </a:r>
          </a:p>
          <a:p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utiner som upprättats för information om sekretess och om säker förvaring av data finns både i kontraktet med klienten och i verksamhetens kontrakt med institutionen.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orskarna ska följa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sekretesslagstiftning och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rutinerna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för hur känsliga uppgifter ska förvaras och hanteras.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Institutionen ansvarar för detta.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Känsligt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material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förvaras i ett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särskilt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kassaskåp på institutionen. Endast ett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fåtal personer har 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tillgång.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Inte ens alla i forskargruppen har tillgång till detta kassaskåp. </a:t>
            </a:r>
            <a:endParaRPr lang="sv-SE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När de statistiska analysen görs är datafilerna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avidentifierade så att enskilda personer inte går att känna igen</a:t>
            </a: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bg2">
                    <a:lumMod val="75000"/>
                  </a:schemeClr>
                </a:solidFill>
              </a:rPr>
              <a:t>Även dessa rutiner har granskat av etikprövningsnämnden</a:t>
            </a:r>
            <a:endParaRPr lang="sv-S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323528" y="188640"/>
            <a:ext cx="21602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Finns det något dokument som styrker  att uppgifterna behandlas med sekretess och förvaras?</a:t>
            </a: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Var finns information?</a:t>
            </a: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Vem ansvarar för att rutinerna följs?</a:t>
            </a: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Hur förvaras och vem har tillgång känsligt material?</a:t>
            </a: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Avidentifieras materialet</a:t>
            </a:r>
          </a:p>
          <a:p>
            <a:endParaRPr lang="sv-SE" b="1" dirty="0"/>
          </a:p>
          <a:p>
            <a:endParaRPr lang="sv-SE" b="1" dirty="0" smtClean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3275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942128" y="925163"/>
            <a:ext cx="55446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dirty="0" smtClean="0"/>
              <a:t>Svar</a:t>
            </a:r>
            <a:r>
              <a:rPr lang="sv-SE" dirty="0"/>
              <a:t>: Det är bara samtyckesblanketten med personnummer som ska skickas till institutionen. </a:t>
            </a:r>
            <a:r>
              <a:rPr lang="sv-SE" dirty="0" smtClean="0"/>
              <a:t>ASI-och </a:t>
            </a:r>
            <a:r>
              <a:rPr lang="sv-SE" dirty="0" err="1" smtClean="0"/>
              <a:t>UBÅT:s</a:t>
            </a:r>
            <a:r>
              <a:rPr lang="sv-SE" dirty="0" smtClean="0"/>
              <a:t> data </a:t>
            </a:r>
            <a:r>
              <a:rPr lang="sv-SE" dirty="0"/>
              <a:t>hämtar forskarna direkt från ASI-</a:t>
            </a:r>
            <a:r>
              <a:rPr lang="sv-SE" dirty="0" err="1"/>
              <a:t>net</a:t>
            </a:r>
            <a:r>
              <a:rPr lang="sv-SE" dirty="0"/>
              <a:t>, i enlighet med </a:t>
            </a:r>
            <a:r>
              <a:rPr lang="sv-SE" dirty="0" smtClean="0"/>
              <a:t>verksamhetens kontrakt </a:t>
            </a:r>
            <a:r>
              <a:rPr lang="sv-SE" dirty="0"/>
              <a:t>med </a:t>
            </a:r>
            <a:r>
              <a:rPr lang="sv-SE" dirty="0" smtClean="0"/>
              <a:t>Institutionen. </a:t>
            </a:r>
            <a:endParaRPr lang="sv-SE" dirty="0"/>
          </a:p>
          <a:p>
            <a:r>
              <a:rPr lang="sv-SE" dirty="0"/>
              <a:t> </a:t>
            </a:r>
          </a:p>
          <a:p>
            <a:r>
              <a:rPr lang="sv-SE" dirty="0"/>
              <a:t>K</a:t>
            </a:r>
            <a:r>
              <a:rPr lang="sv-SE" dirty="0" smtClean="0"/>
              <a:t>ontaktperson </a:t>
            </a:r>
            <a:r>
              <a:rPr lang="sv-SE" dirty="0"/>
              <a:t>ska samla in klientkontrakten och se till att förvaras på säkert ställe. </a:t>
            </a:r>
            <a:r>
              <a:rPr lang="sv-SE" dirty="0" smtClean="0"/>
              <a:t>De skickas sedan </a:t>
            </a:r>
            <a:r>
              <a:rPr lang="sv-SE" dirty="0"/>
              <a:t>i buntar om minst 10 åt </a:t>
            </a:r>
            <a:r>
              <a:rPr lang="sv-SE" dirty="0" smtClean="0"/>
              <a:t>gången till Institutionen</a:t>
            </a:r>
          </a:p>
          <a:p>
            <a:endParaRPr lang="sv-SE" dirty="0"/>
          </a:p>
          <a:p>
            <a:r>
              <a:rPr lang="sv-SE" dirty="0"/>
              <a:t>Kontrakten ska skickas med rekommenderad post till Forskningsadministratör William Vestman-</a:t>
            </a:r>
            <a:r>
              <a:rPr lang="sv-SE" dirty="0" err="1"/>
              <a:t>Malmi</a:t>
            </a:r>
            <a:r>
              <a:rPr lang="sv-SE" dirty="0"/>
              <a:t>, Institutionen för socialt arbete, Umeå universitet, 901 87 Umeå. Den aktuella listan kan bifogas.</a:t>
            </a:r>
          </a:p>
          <a:p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340451" y="925163"/>
            <a:ext cx="228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b="1" dirty="0">
                <a:solidFill>
                  <a:prstClr val="black"/>
                </a:solidFill>
              </a:rPr>
              <a:t>Vilket material behöver jag skicka in till Umeå? </a:t>
            </a:r>
            <a:r>
              <a:rPr lang="sv-SE" b="1" dirty="0"/>
              <a:t>Är det samtyckesblanketterna som jag skickar in, tänkte om de har tillgång till ASI och UBÅT i ASI-Net. Eller skickar jag in ASI och UBÅT också? </a:t>
            </a:r>
            <a:endParaRPr lang="sv-SE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95536" y="425128"/>
            <a:ext cx="38164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Kommer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uppgifterna att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vara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krypterade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också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när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det gäller de olika registren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?</a:t>
            </a:r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 </a:t>
            </a: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Vad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är det man kommer att få ut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i patientregistret? 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Alla journaler från PV och slutenvård </a:t>
            </a:r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eller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är det vissa delar? </a:t>
            </a:r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bg2">
                    <a:lumMod val="75000"/>
                  </a:schemeClr>
                </a:solidFill>
              </a:rPr>
              <a:t>Vad </a:t>
            </a:r>
            <a:r>
              <a:rPr lang="sv-SE" b="1" dirty="0">
                <a:solidFill>
                  <a:schemeClr val="bg2">
                    <a:lumMod val="75000"/>
                  </a:schemeClr>
                </a:solidFill>
              </a:rPr>
              <a:t>menas med poliklinisk öppenvård?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355976" y="404664"/>
            <a:ext cx="396044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M</a:t>
            </a:r>
            <a:r>
              <a:rPr lang="sv-SE" sz="1600" dirty="0" smtClean="0"/>
              <a:t>yndigheter </a:t>
            </a:r>
            <a:r>
              <a:rPr lang="sv-SE" sz="1600" dirty="0"/>
              <a:t>med stora register, t.ex. Socialstyrelsen eller SCB, </a:t>
            </a:r>
            <a:r>
              <a:rPr lang="sv-SE" sz="1600" dirty="0" smtClean="0"/>
              <a:t> </a:t>
            </a:r>
            <a:r>
              <a:rPr lang="sv-SE" sz="1600" dirty="0"/>
              <a:t>har </a:t>
            </a:r>
            <a:r>
              <a:rPr lang="sv-SE" sz="1600" dirty="0" smtClean="0"/>
              <a:t>som </a:t>
            </a:r>
            <a:r>
              <a:rPr lang="sv-SE" sz="1600" dirty="0"/>
              <a:t>rutin att skicka sitt material på </a:t>
            </a:r>
            <a:r>
              <a:rPr lang="sv-SE" sz="1600" dirty="0" smtClean="0"/>
              <a:t>USB-minne </a:t>
            </a:r>
            <a:r>
              <a:rPr lang="sv-SE" sz="1600" dirty="0"/>
              <a:t>eller DVD-skiva som är krypterade. Vi får sedan ett lösenord via mejl, SMS eller på annat sätt. Så det är en säker rutin.</a:t>
            </a:r>
          </a:p>
          <a:p>
            <a:r>
              <a:rPr lang="sv-SE" sz="1600" dirty="0"/>
              <a:t> </a:t>
            </a:r>
          </a:p>
          <a:p>
            <a:r>
              <a:rPr lang="sv-SE" sz="1600" dirty="0"/>
              <a:t>E</a:t>
            </a:r>
            <a:r>
              <a:rPr lang="sv-SE" sz="1600" dirty="0" smtClean="0"/>
              <a:t>ndast uppgifter </a:t>
            </a:r>
            <a:r>
              <a:rPr lang="sv-SE" sz="1600" dirty="0"/>
              <a:t>(variabler) som </a:t>
            </a:r>
            <a:r>
              <a:rPr lang="sv-SE" sz="1600" dirty="0" smtClean="0"/>
              <a:t>behövs för analysen kommer att begäras t.ex</a:t>
            </a:r>
            <a:r>
              <a:rPr lang="sv-SE" sz="1600" dirty="0"/>
              <a:t>. inskrivningsdatum, utskrivningsdatum, huvuddiagnos, bidiagnos, åtgärder, vårdtider. </a:t>
            </a:r>
            <a:r>
              <a:rPr lang="sv-SE" sz="1600" dirty="0" smtClean="0"/>
              <a:t>De aktuella variabler </a:t>
            </a:r>
          </a:p>
          <a:p>
            <a:r>
              <a:rPr lang="sv-SE" sz="1600" dirty="0" err="1" smtClean="0"/>
              <a:t>na</a:t>
            </a:r>
            <a:r>
              <a:rPr lang="sv-SE" sz="1600" dirty="0" smtClean="0"/>
              <a:t> angavs  redan i etikansökan och har således godkänts </a:t>
            </a:r>
            <a:r>
              <a:rPr lang="sv-SE" sz="1600" dirty="0"/>
              <a:t>av etikprövningsnämnden</a:t>
            </a:r>
            <a:r>
              <a:rPr lang="sv-SE" sz="1600" dirty="0" smtClean="0"/>
              <a:t>.</a:t>
            </a:r>
          </a:p>
          <a:p>
            <a:endParaRPr lang="sv-SE" sz="1600" dirty="0"/>
          </a:p>
          <a:p>
            <a:r>
              <a:rPr lang="sv-SE" sz="1600" dirty="0"/>
              <a:t> </a:t>
            </a:r>
          </a:p>
          <a:p>
            <a:r>
              <a:rPr lang="sv-SE" sz="1600" dirty="0" smtClean="0"/>
              <a:t>Med poliklinisk </a:t>
            </a:r>
            <a:r>
              <a:rPr lang="sv-SE" sz="1600" dirty="0"/>
              <a:t>öppenvård </a:t>
            </a:r>
            <a:r>
              <a:rPr lang="sv-SE" sz="1600" dirty="0" smtClean="0"/>
              <a:t>markeras </a:t>
            </a:r>
            <a:r>
              <a:rPr lang="sv-SE" sz="1600" dirty="0"/>
              <a:t>skillnaden </a:t>
            </a:r>
            <a:r>
              <a:rPr lang="sv-SE" sz="1600" dirty="0" smtClean="0"/>
              <a:t>gentemot öppenvård </a:t>
            </a:r>
            <a:r>
              <a:rPr lang="sv-SE" sz="1600" dirty="0"/>
              <a:t>som sker via vårdcentraler </a:t>
            </a:r>
            <a:r>
              <a:rPr lang="sv-SE" sz="1600" dirty="0" smtClean="0"/>
              <a:t>och sjukhus (som inte finns med) t.ex</a:t>
            </a:r>
            <a:r>
              <a:rPr lang="sv-SE" sz="1600" dirty="0"/>
              <a:t>. att man besöker en specialistläkare utan att vara inlagd på sjukhuset.</a:t>
            </a:r>
          </a:p>
          <a:p>
            <a:r>
              <a:rPr lang="sv-SE" sz="1600" dirty="0"/>
              <a:t>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6075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481764" cy="589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09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1520" y="607760"/>
            <a:ext cx="7776864" cy="1584176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sv-SE" sz="4000" dirty="0" err="1" smtClean="0">
                <a:solidFill>
                  <a:schemeClr val="bg1">
                    <a:lumMod val="50000"/>
                  </a:schemeClr>
                </a:solidFill>
              </a:rPr>
              <a:t>Prospektiv</a:t>
            </a:r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 studie</a:t>
            </a:r>
            <a:r>
              <a:rPr lang="sv-SE" sz="4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sz="4000" dirty="0">
                <a:solidFill>
                  <a:schemeClr val="bg1">
                    <a:lumMod val="50000"/>
                  </a:schemeClr>
                </a:solidFill>
              </a:rPr>
            </a:br>
            <a:endParaRPr lang="sv-SE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395536" y="1700808"/>
            <a:ext cx="3456384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www.kir.umu.se/digitalAssets/87/87222_61158_umu_webbl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08823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179512" y="3097777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3200" b="1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b="1" u="sng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477889" y="1912837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Upplägg: Följs från ASI-G till ASI-uppföljning/ubåt  </a:t>
            </a:r>
          </a:p>
          <a:p>
            <a:endParaRPr lang="sv-SE" sz="2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</a:t>
            </a:r>
            <a:r>
              <a:rPr lang="sv-SE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5000 klienter   </a:t>
            </a:r>
          </a:p>
          <a:p>
            <a:endParaRPr lang="sv-SE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Pågår: 2016 -2017 </a:t>
            </a:r>
            <a:r>
              <a:rPr lang="sv-SE" sz="2800" b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sv-SE" sz="2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längre</a:t>
            </a:r>
          </a:p>
          <a:p>
            <a:endParaRPr lang="sv-SE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5453" y="332656"/>
            <a:ext cx="8229600" cy="1143000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Kommunernas ASI-databaser</a:t>
            </a:r>
            <a:r>
              <a:rPr lang="sv-SE" sz="3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sz="36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sv-SE" sz="3600" dirty="0" smtClean="0">
                <a:solidFill>
                  <a:schemeClr val="bg1">
                    <a:lumMod val="50000"/>
                  </a:schemeClr>
                </a:solidFill>
              </a:rPr>
              <a:t>Nationella register</a:t>
            </a:r>
            <a:br>
              <a:rPr lang="sv-SE" sz="3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 rot="10800000" flipV="1">
            <a:off x="469070" y="1692376"/>
            <a:ext cx="8279394" cy="48628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sv-SE" b="1" dirty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Patientregister</a:t>
            </a:r>
            <a:r>
              <a:rPr lang="sv-SE" sz="20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</a:rPr>
              <a:t>om slutenvård</a:t>
            </a:r>
            <a:r>
              <a:rPr lang="sv-S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v-SE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</a:rPr>
              <a:t>    och  poliklinisk öppenvård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Dödsorsaksregister</a:t>
            </a:r>
            <a:r>
              <a:rPr lang="sv-SE" sz="20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LARO-register</a:t>
            </a:r>
            <a:r>
              <a:rPr lang="sv-SE" sz="20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sv-SE" sz="2000" dirty="0" smtClean="0">
                <a:solidFill>
                  <a:schemeClr val="bg1">
                    <a:lumMod val="50000"/>
                  </a:schemeClr>
                </a:solidFill>
              </a:rPr>
              <a:t>    Läkemedelsassisterad rehabilitering, Opiatberoende</a:t>
            </a:r>
          </a:p>
          <a:p>
            <a:endParaRPr lang="sv-SE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Lagföringsregister  </a:t>
            </a:r>
          </a:p>
          <a:p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    Domar  från tingsrätten </a:t>
            </a:r>
          </a:p>
          <a:p>
            <a:endParaRPr lang="sv-SE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Klientadministrativa </a:t>
            </a:r>
            <a:r>
              <a:rPr lang="sv-SE" sz="2400" b="1" dirty="0">
                <a:solidFill>
                  <a:schemeClr val="bg1">
                    <a:lumMod val="50000"/>
                  </a:schemeClr>
                </a:solidFill>
              </a:rPr>
              <a:t>register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KIA)</a:t>
            </a:r>
          </a:p>
          <a:p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</a:rPr>
              <a:t>LISA/LOUISE-</a:t>
            </a:r>
            <a:r>
              <a:rPr lang="sv-SE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v-SE" i="1" dirty="0" smtClean="0">
                <a:solidFill>
                  <a:schemeClr val="bg1">
                    <a:lumMod val="50000"/>
                  </a:schemeClr>
                </a:solidFill>
              </a:rPr>
              <a:t>register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(databas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för sjukförsäkrings-och arbetsmarknadsstudier) </a:t>
            </a:r>
          </a:p>
          <a:p>
            <a:endParaRPr lang="sv-SE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098" name="Picture 2" descr="Socialstyrelsens logotyp">
            <a:hlinkClick r:id="rId2" tooltip="Startsida Socialstyrelsen.s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754" y="1860878"/>
            <a:ext cx="26670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ogotyp med texten Brå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074" y="3841681"/>
            <a:ext cx="945909" cy="56425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pic>
        <p:nvPicPr>
          <p:cNvPr id="4102" name="Picture 6" descr="Till startsidan - Statens institutionsstyrelse S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074" y="4581128"/>
            <a:ext cx="124777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SCB Logoty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1" y="5865815"/>
            <a:ext cx="19907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ak 4"/>
          <p:cNvCxnSpPr/>
          <p:nvPr/>
        </p:nvCxnSpPr>
        <p:spPr>
          <a:xfrm>
            <a:off x="611560" y="1732933"/>
            <a:ext cx="3528392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9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43608" y="2471405"/>
            <a:ext cx="59766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fått </a:t>
            </a:r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slutenvård eller öppenvård på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sjukhus</a:t>
            </a:r>
          </a:p>
          <a:p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v-SE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dömts </a:t>
            </a:r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 påföljd för något brott eller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</a:p>
          <a:p>
            <a:endParaRPr lang="sv-SE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avlidit </a:t>
            </a:r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inte och i så fall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dödsorsak</a:t>
            </a:r>
          </a:p>
          <a:p>
            <a:endParaRPr lang="sv-SE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erhållit </a:t>
            </a:r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tvångsvård mot missbruk eller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</a:p>
          <a:p>
            <a:pPr marL="342900" indent="-342900">
              <a:buFontTx/>
              <a:buChar char="-"/>
            </a:pPr>
            <a:endParaRPr lang="sv-SE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 </a:t>
            </a:r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arbete eller varit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arbetslösa</a:t>
            </a:r>
          </a:p>
          <a:p>
            <a:pPr marL="342900" indent="-342900">
              <a:buFontTx/>
              <a:buChar char="-"/>
            </a:pPr>
            <a:endParaRPr lang="sv-SE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genomsnittsinkomster </a:t>
            </a:r>
            <a:r>
              <a:rPr lang="sv-SE" sz="2000" b="1" dirty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Rektangel 2"/>
          <p:cNvSpPr/>
          <p:nvPr/>
        </p:nvSpPr>
        <p:spPr>
          <a:xfrm>
            <a:off x="827584" y="548680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4400" dirty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sv-SE" sz="4400" dirty="0" smtClean="0">
                <a:solidFill>
                  <a:schemeClr val="bg1">
                    <a:lumMod val="50000"/>
                  </a:schemeClr>
                </a:solidFill>
              </a:rPr>
              <a:t>ppgifter som hämtas från nationella register </a:t>
            </a:r>
            <a:endParaRPr lang="sv-SE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043608" y="2132856"/>
            <a:ext cx="2988332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3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984776" cy="1872208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Vilka verksamheter</a:t>
            </a:r>
            <a:b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kan </a:t>
            </a:r>
            <a:r>
              <a:rPr lang="sv-SE" sz="4000" dirty="0">
                <a:solidFill>
                  <a:schemeClr val="bg1">
                    <a:lumMod val="50000"/>
                  </a:schemeClr>
                </a:solidFill>
              </a:rPr>
              <a:t>delta?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dirty="0">
                <a:solidFill>
                  <a:schemeClr val="bg1">
                    <a:lumMod val="50000"/>
                  </a:schemeClr>
                </a:solidFill>
              </a:rPr>
            </a:br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24041" y="2140158"/>
            <a:ext cx="6840760" cy="415498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ASI-intervjun för </a:t>
            </a:r>
            <a:r>
              <a:rPr lang="sv-S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utredning </a:t>
            </a:r>
            <a:endParaRPr lang="sv-SE" sz="2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och uppföljning</a:t>
            </a:r>
          </a:p>
          <a:p>
            <a:endParaRPr lang="sv-SE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ASI-Net för att dokumentera uppgifter</a:t>
            </a:r>
          </a:p>
          <a:p>
            <a:endParaRPr lang="sv-SE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Dokumenterar insatser med UBÅT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Villiga att be klienten om samtycke</a:t>
            </a:r>
          </a:p>
          <a:p>
            <a:endParaRPr lang="sv-S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sv-SE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755576" y="2112447"/>
            <a:ext cx="3816424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bear0002\Pictures\UBATtxt_st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702" y="3852836"/>
            <a:ext cx="1614050" cy="127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http://www.socialstyrelsen.se/publikationer2014/2014-1-1/Bilder/2014-1-1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552" y="1370971"/>
            <a:ext cx="1276350" cy="153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ASInet_logg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077" y="3068960"/>
            <a:ext cx="15906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1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1196" y="404664"/>
            <a:ext cx="8229600" cy="1143000"/>
          </a:xfrm>
          <a:solidFill>
            <a:srgbClr val="FFFF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Vad förväntas av missbruksenheten?</a:t>
            </a:r>
            <a:endParaRPr lang="sv-SE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611560" y="1916832"/>
            <a:ext cx="8136904" cy="440120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</a:rPr>
              <a:t>Skriver på en överenskommelse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(avtal)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 med Institutionen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för Social arbete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Umeå universitet</a:t>
            </a:r>
            <a:endParaRPr lang="sv-SE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</a:rPr>
              <a:t>Informerar medarbetarna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om studien </a:t>
            </a:r>
          </a:p>
          <a:p>
            <a:endParaRPr lang="sv-SE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</a:rPr>
              <a:t>Utser kontaktperson</a:t>
            </a:r>
          </a:p>
          <a:p>
            <a:endParaRPr lang="sv-SE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000" b="1" dirty="0" smtClean="0">
                <a:solidFill>
                  <a:schemeClr val="bg1">
                    <a:lumMod val="50000"/>
                  </a:schemeClr>
                </a:solidFill>
              </a:rPr>
              <a:t>Informerar de handläggare som ska presentera studien och be klienterna att ge sitt samtycke</a:t>
            </a:r>
          </a:p>
          <a:p>
            <a:endParaRPr lang="sv-SE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Samla in, förvara samtyckena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säkert och </a:t>
            </a:r>
            <a:r>
              <a:rPr lang="sv-SE" dirty="0" smtClean="0">
                <a:solidFill>
                  <a:schemeClr val="bg1">
                    <a:lumMod val="50000"/>
                  </a:schemeClr>
                </a:solidFill>
              </a:rPr>
              <a:t>skicka 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dem i rekommenderat brev till Institutionen.</a:t>
            </a:r>
          </a:p>
          <a:p>
            <a:endParaRPr lang="sv-SE" dirty="0">
              <a:solidFill>
                <a:schemeClr val="bg2">
                  <a:lumMod val="75000"/>
                </a:schemeClr>
              </a:solidFill>
            </a:endParaRPr>
          </a:p>
          <a:p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467544" y="1700808"/>
            <a:ext cx="4068452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5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Kontaktpersonens </a:t>
            </a:r>
            <a:b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4000" dirty="0" smtClean="0">
                <a:solidFill>
                  <a:schemeClr val="bg1">
                    <a:lumMod val="50000"/>
                  </a:schemeClr>
                </a:solidFill>
              </a:rPr>
              <a:t>uppgifter</a:t>
            </a:r>
            <a:endParaRPr lang="sv-SE"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42934" y="1916832"/>
            <a:ext cx="559836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Hålla kontakt med projektet</a:t>
            </a:r>
          </a:p>
          <a:p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Informera och stödja medarbetare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Samla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samtycken.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till att samtycken förvaras säkert</a:t>
            </a:r>
            <a:endParaRPr lang="sv-S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Skicka dem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 buntar om minst 10 åt gången </a:t>
            </a:r>
            <a:endParaRPr lang="sv-SE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611560" y="1700808"/>
            <a:ext cx="3528392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9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ocialstyrelsen">
      <a:dk1>
        <a:sysClr val="windowText" lastClr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Socialstyrelse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1813</TotalTime>
  <Words>1517</Words>
  <Application>Microsoft Office PowerPoint</Application>
  <PresentationFormat>Bildspel på skärmen (4:3)</PresentationFormat>
  <Paragraphs>460</Paragraphs>
  <Slides>37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38" baseType="lpstr">
      <vt:lpstr>Default theme</vt:lpstr>
      <vt:lpstr> </vt:lpstr>
      <vt:lpstr>Kunskap som hjälper missbruksvården att varje klient rätt insatser</vt:lpstr>
      <vt:lpstr> Vetenskaplig ledning Lena Lundgren gästprofessor i Umeå  </vt:lpstr>
      <vt:lpstr>Prospektiv studie </vt:lpstr>
      <vt:lpstr>  Kommunernas ASI-databaser +Nationella register  </vt:lpstr>
      <vt:lpstr>PowerPoint-presentation</vt:lpstr>
      <vt:lpstr> Vilka verksamheter kan delta? </vt:lpstr>
      <vt:lpstr>Vad förväntas av missbruksenheten?</vt:lpstr>
      <vt:lpstr>Kontaktpersonens  uppgifter</vt:lpstr>
      <vt:lpstr>Handläggarens insats</vt:lpstr>
      <vt:lpstr>Vad bistår projektet med?</vt:lpstr>
      <vt:lpstr> Bättre kunskaper om missbruksvården lokalt och nationellt </vt:lpstr>
      <vt:lpstr>PowerPoint-presentation</vt:lpstr>
      <vt:lpstr>PowerPoint-presentation</vt:lpstr>
      <vt:lpstr>PowerPoint-presentation</vt:lpstr>
      <vt:lpstr>PowerPoint-presentation</vt:lpstr>
      <vt:lpstr>Studien utgår från missbruksprofiler</vt:lpstr>
      <vt:lpstr>Intervjuarskattningar för de tre profilerna</vt:lpstr>
      <vt:lpstr>Profilerna är olika avseende kön</vt:lpstr>
      <vt:lpstr>Profilerna är olika avseende ålder</vt:lpstr>
      <vt:lpstr>Hypoteser</vt:lpstr>
      <vt:lpstr>Tre missbruksprofiler</vt:lpstr>
      <vt:lpstr>Mer information om projektet</vt:lpstr>
      <vt:lpstr> Hur presenterar jag forskningsprojektet för klienten </vt:lpstr>
      <vt:lpstr>När tillfrågas klienten om samtycke? </vt:lpstr>
      <vt:lpstr>PowerPoint-presentation</vt:lpstr>
      <vt:lpstr>Frågor och svar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Socialstyrelsen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Forskningsprojektet</dc:title>
  <dc:creator>Nyström, Siv</dc:creator>
  <cp:lastModifiedBy>Nyström, Siv</cp:lastModifiedBy>
  <cp:revision>191</cp:revision>
  <cp:lastPrinted>2015-04-27T14:19:26Z</cp:lastPrinted>
  <dcterms:created xsi:type="dcterms:W3CDTF">2014-05-14T06:51:24Z</dcterms:created>
  <dcterms:modified xsi:type="dcterms:W3CDTF">2016-09-13T06:08:36Z</dcterms:modified>
</cp:coreProperties>
</file>