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2.xml" ContentType="application/vnd.openxmlformats-officedocument.themeOverride+xml"/>
  <Override PartName="/ppt/drawings/drawing3.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3.xml" ContentType="application/vnd.openxmlformats-officedocument.themeOverride+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0" r:id="rId2"/>
    <p:sldId id="283" r:id="rId3"/>
    <p:sldId id="268" r:id="rId4"/>
    <p:sldId id="295" r:id="rId5"/>
    <p:sldId id="297" r:id="rId6"/>
    <p:sldId id="296" r:id="rId7"/>
    <p:sldId id="269" r:id="rId8"/>
    <p:sldId id="318" r:id="rId9"/>
    <p:sldId id="292" r:id="rId10"/>
    <p:sldId id="293" r:id="rId11"/>
    <p:sldId id="294" r:id="rId12"/>
    <p:sldId id="285" r:id="rId13"/>
    <p:sldId id="286" r:id="rId14"/>
    <p:sldId id="306" r:id="rId15"/>
    <p:sldId id="287" r:id="rId16"/>
    <p:sldId id="311" r:id="rId17"/>
    <p:sldId id="321" r:id="rId18"/>
    <p:sldId id="319" r:id="rId19"/>
    <p:sldId id="320" r:id="rId20"/>
    <p:sldId id="322" r:id="rId21"/>
    <p:sldId id="312" r:id="rId22"/>
    <p:sldId id="288" r:id="rId23"/>
    <p:sldId id="317" r:id="rId24"/>
  </p:sldIdLst>
  <p:sldSz cx="12192000" cy="6858000"/>
  <p:notesSz cx="6797675"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6" autoAdjust="0"/>
    <p:restoredTop sz="94660"/>
  </p:normalViewPr>
  <p:slideViewPr>
    <p:cSldViewPr snapToGrid="0">
      <p:cViewPr>
        <p:scale>
          <a:sx n="110" d="100"/>
          <a:sy n="110" d="100"/>
        </p:scale>
        <p:origin x="-616" y="-912"/>
      </p:cViewPr>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kalkylblad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kalkylblad6.xlsx"/></Relationships>
</file>

<file path=ppt/charts/_rels/chart11.xml.rels><?xml version="1.0" encoding="UTF-8" standalone="yes"?>
<Relationships xmlns="http://schemas.openxmlformats.org/package/2006/relationships"><Relationship Id="rId1" Type="http://schemas.openxmlformats.org/officeDocument/2006/relationships/oleObject" Target="file:///C:\Users\bear0002\Documents\ASI2014\fyrakluster.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kalkylblad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kalkylblad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NAS-35-E6-20\Dokument\Kerstin\2015\EXCEL\kvalitetskattn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NAS-35-E6-20\Dokument\Kerstin\2016\Huddinge\kvalitetskattn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NAS-35-E6-20\Dokument\Kerstin\2015\EXCEL\tider.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ear0001\Documents\kas\2016ht1f&#246;rb&#228;ttring.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2.xml"/><Relationship Id="rId4" Type="http://schemas.openxmlformats.org/officeDocument/2006/relationships/package" Target="../embeddings/Microsoft_Excel-kalkylblad4.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3.xml"/><Relationship Id="rId4" Type="http://schemas.openxmlformats.org/officeDocument/2006/relationships/package" Target="../embeddings/Microsoft_Excel-kalkylblad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3.4455475674236374E-2"/>
          <c:y val="1.6030701361282439E-2"/>
          <c:w val="0.95225950017117422"/>
          <c:h val="0.89879365841035563"/>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brukare!$D$5:$D$11</c:f>
              <c:strCache>
                <c:ptCount val="7"/>
                <c:pt idx="0">
                  <c:v>Vänta</c:v>
                </c:pt>
                <c:pt idx="1">
                  <c:v>Inflytande val av åtgärd</c:v>
                </c:pt>
                <c:pt idx="2">
                  <c:v>Motiverad</c:v>
                </c:pt>
                <c:pt idx="3">
                  <c:v>Påverkan genomförande av åtgärd</c:v>
                </c:pt>
                <c:pt idx="4">
                  <c:v>Bemötande</c:v>
                </c:pt>
                <c:pt idx="5">
                  <c:v>Nöjd med hjälp av åtgärd</c:v>
                </c:pt>
                <c:pt idx="6">
                  <c:v>Problemförbättring</c:v>
                </c:pt>
              </c:strCache>
            </c:strRef>
          </c:cat>
          <c:val>
            <c:numRef>
              <c:f>brukare!$E$5:$E$11</c:f>
              <c:numCache>
                <c:formatCode>General</c:formatCode>
                <c:ptCount val="7"/>
                <c:pt idx="0">
                  <c:v>92</c:v>
                </c:pt>
                <c:pt idx="1">
                  <c:v>63</c:v>
                </c:pt>
                <c:pt idx="2">
                  <c:v>82</c:v>
                </c:pt>
                <c:pt idx="3">
                  <c:v>62</c:v>
                </c:pt>
                <c:pt idx="4">
                  <c:v>88</c:v>
                </c:pt>
                <c:pt idx="5">
                  <c:v>85</c:v>
                </c:pt>
                <c:pt idx="6">
                  <c:v>78</c:v>
                </c:pt>
              </c:numCache>
            </c:numRef>
          </c:val>
          <c:extLst xmlns:c16r2="http://schemas.microsoft.com/office/drawing/2015/06/chart">
            <c:ext xmlns:c16="http://schemas.microsoft.com/office/drawing/2014/chart" uri="{C3380CC4-5D6E-409C-BE32-E72D297353CC}">
              <c16:uniqueId val="{00000000-8CA1-492F-B115-3A9A728BF32C}"/>
            </c:ext>
          </c:extLst>
        </c:ser>
        <c:dLbls>
          <c:showLegendKey val="0"/>
          <c:showVal val="0"/>
          <c:showCatName val="0"/>
          <c:showSerName val="0"/>
          <c:showPercent val="0"/>
          <c:showBubbleSize val="0"/>
        </c:dLbls>
        <c:gapWidth val="219"/>
        <c:overlap val="-27"/>
        <c:axId val="7419744"/>
        <c:axId val="7420136"/>
      </c:barChart>
      <c:catAx>
        <c:axId val="7419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420136"/>
        <c:crosses val="autoZero"/>
        <c:auto val="1"/>
        <c:lblAlgn val="ctr"/>
        <c:lblOffset val="100"/>
        <c:noMultiLvlLbl val="0"/>
      </c:catAx>
      <c:valAx>
        <c:axId val="7420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419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Alkohol och Psyk: % förbättrade</a:t>
            </a: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'A&amp;P'!$O$4</c:f>
              <c:strCache>
                <c:ptCount val="1"/>
                <c:pt idx="0">
                  <c:v>Alkohol</c:v>
                </c:pt>
              </c:strCache>
            </c:strRef>
          </c:tx>
          <c:spPr>
            <a:solidFill>
              <a:schemeClr val="accent1"/>
            </a:solidFill>
            <a:ln>
              <a:noFill/>
            </a:ln>
            <a:effectLst/>
          </c:spPr>
          <c:invertIfNegative val="0"/>
          <c:cat>
            <c:strRef>
              <c:f>'A&amp;P'!$N$5:$N$9</c:f>
              <c:strCache>
                <c:ptCount val="5"/>
                <c:pt idx="0">
                  <c:v>Stödboende</c:v>
                </c:pt>
                <c:pt idx="1">
                  <c:v>12-steg</c:v>
                </c:pt>
                <c:pt idx="2">
                  <c:v>KBT</c:v>
                </c:pt>
                <c:pt idx="3">
                  <c:v>ÅP</c:v>
                </c:pt>
                <c:pt idx="4">
                  <c:v>Boendestöd</c:v>
                </c:pt>
              </c:strCache>
            </c:strRef>
          </c:cat>
          <c:val>
            <c:numRef>
              <c:f>'A&amp;P'!$O$5:$O$9</c:f>
              <c:numCache>
                <c:formatCode>General</c:formatCode>
                <c:ptCount val="5"/>
                <c:pt idx="0">
                  <c:v>60</c:v>
                </c:pt>
                <c:pt idx="1">
                  <c:v>85</c:v>
                </c:pt>
                <c:pt idx="2">
                  <c:v>70</c:v>
                </c:pt>
                <c:pt idx="3">
                  <c:v>81</c:v>
                </c:pt>
                <c:pt idx="4">
                  <c:v>80</c:v>
                </c:pt>
              </c:numCache>
            </c:numRef>
          </c:val>
          <c:extLst xmlns:c16r2="http://schemas.microsoft.com/office/drawing/2015/06/chart">
            <c:ext xmlns:c16="http://schemas.microsoft.com/office/drawing/2014/chart" uri="{C3380CC4-5D6E-409C-BE32-E72D297353CC}">
              <c16:uniqueId val="{00000000-6F5C-4033-82C8-0856C0DB854D}"/>
            </c:ext>
          </c:extLst>
        </c:ser>
        <c:ser>
          <c:idx val="1"/>
          <c:order val="1"/>
          <c:tx>
            <c:strRef>
              <c:f>'A&amp;P'!$P$4</c:f>
              <c:strCache>
                <c:ptCount val="1"/>
                <c:pt idx="0">
                  <c:v>Narkotika</c:v>
                </c:pt>
              </c:strCache>
            </c:strRef>
          </c:tx>
          <c:spPr>
            <a:solidFill>
              <a:schemeClr val="accent2"/>
            </a:solidFill>
            <a:ln>
              <a:noFill/>
            </a:ln>
            <a:effectLst/>
          </c:spPr>
          <c:invertIfNegative val="0"/>
          <c:cat>
            <c:strRef>
              <c:f>'A&amp;P'!$N$5:$N$9</c:f>
              <c:strCache>
                <c:ptCount val="5"/>
                <c:pt idx="0">
                  <c:v>Stödboende</c:v>
                </c:pt>
                <c:pt idx="1">
                  <c:v>12-steg</c:v>
                </c:pt>
                <c:pt idx="2">
                  <c:v>KBT</c:v>
                </c:pt>
                <c:pt idx="3">
                  <c:v>ÅP</c:v>
                </c:pt>
                <c:pt idx="4">
                  <c:v>Boendestöd</c:v>
                </c:pt>
              </c:strCache>
            </c:strRef>
          </c:cat>
          <c:val>
            <c:numRef>
              <c:f>'A&amp;P'!$P$5:$P$9</c:f>
              <c:numCache>
                <c:formatCode>General</c:formatCode>
                <c:ptCount val="5"/>
                <c:pt idx="0">
                  <c:v>17</c:v>
                </c:pt>
                <c:pt idx="1">
                  <c:v>16</c:v>
                </c:pt>
                <c:pt idx="2">
                  <c:v>12</c:v>
                </c:pt>
                <c:pt idx="3">
                  <c:v>10</c:v>
                </c:pt>
                <c:pt idx="4">
                  <c:v>20</c:v>
                </c:pt>
              </c:numCache>
            </c:numRef>
          </c:val>
          <c:extLst xmlns:c16r2="http://schemas.microsoft.com/office/drawing/2015/06/chart">
            <c:ext xmlns:c16="http://schemas.microsoft.com/office/drawing/2014/chart" uri="{C3380CC4-5D6E-409C-BE32-E72D297353CC}">
              <c16:uniqueId val="{00000001-6F5C-4033-82C8-0856C0DB854D}"/>
            </c:ext>
          </c:extLst>
        </c:ser>
        <c:ser>
          <c:idx val="2"/>
          <c:order val="2"/>
          <c:tx>
            <c:strRef>
              <c:f>'A&amp;P'!$Q$4</c:f>
              <c:strCache>
                <c:ptCount val="1"/>
                <c:pt idx="0">
                  <c:v>Psykisk hälsa</c:v>
                </c:pt>
              </c:strCache>
            </c:strRef>
          </c:tx>
          <c:spPr>
            <a:solidFill>
              <a:schemeClr val="accent3"/>
            </a:solidFill>
            <a:ln>
              <a:noFill/>
            </a:ln>
            <a:effectLst/>
          </c:spPr>
          <c:invertIfNegative val="0"/>
          <c:cat>
            <c:strRef>
              <c:f>'A&amp;P'!$N$5:$N$9</c:f>
              <c:strCache>
                <c:ptCount val="5"/>
                <c:pt idx="0">
                  <c:v>Stödboende</c:v>
                </c:pt>
                <c:pt idx="1">
                  <c:v>12-steg</c:v>
                </c:pt>
                <c:pt idx="2">
                  <c:v>KBT</c:v>
                </c:pt>
                <c:pt idx="3">
                  <c:v>ÅP</c:v>
                </c:pt>
                <c:pt idx="4">
                  <c:v>Boendestöd</c:v>
                </c:pt>
              </c:strCache>
            </c:strRef>
          </c:cat>
          <c:val>
            <c:numRef>
              <c:f>'A&amp;P'!$Q$5:$Q$9</c:f>
              <c:numCache>
                <c:formatCode>General</c:formatCode>
                <c:ptCount val="5"/>
                <c:pt idx="0">
                  <c:v>63</c:v>
                </c:pt>
                <c:pt idx="1">
                  <c:v>71</c:v>
                </c:pt>
                <c:pt idx="2">
                  <c:v>71</c:v>
                </c:pt>
                <c:pt idx="3">
                  <c:v>71</c:v>
                </c:pt>
                <c:pt idx="4">
                  <c:v>63</c:v>
                </c:pt>
              </c:numCache>
            </c:numRef>
          </c:val>
          <c:extLst xmlns:c16r2="http://schemas.microsoft.com/office/drawing/2015/06/chart">
            <c:ext xmlns:c16="http://schemas.microsoft.com/office/drawing/2014/chart" uri="{C3380CC4-5D6E-409C-BE32-E72D297353CC}">
              <c16:uniqueId val="{00000002-6F5C-4033-82C8-0856C0DB854D}"/>
            </c:ext>
          </c:extLst>
        </c:ser>
        <c:dLbls>
          <c:showLegendKey val="0"/>
          <c:showVal val="0"/>
          <c:showCatName val="0"/>
          <c:showSerName val="0"/>
          <c:showPercent val="0"/>
          <c:showBubbleSize val="0"/>
        </c:dLbls>
        <c:gapWidth val="219"/>
        <c:overlap val="-27"/>
        <c:axId val="286497048"/>
        <c:axId val="286496656"/>
      </c:barChart>
      <c:catAx>
        <c:axId val="2864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86496656"/>
        <c:crosses val="autoZero"/>
        <c:auto val="1"/>
        <c:lblAlgn val="ctr"/>
        <c:lblOffset val="100"/>
        <c:noMultiLvlLbl val="0"/>
      </c:catAx>
      <c:valAx>
        <c:axId val="28649665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86497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rgbClr val="5B9BD5"/>
      </a:solidFill>
    </a:ln>
    <a:effectLst/>
  </c:spPr>
  <c:txPr>
    <a:bodyPr/>
    <a:lstStyle/>
    <a:p>
      <a:pPr>
        <a:defRPr/>
      </a:pPr>
      <a:endParaRPr lang="sv-SE"/>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Blad2!$M$3</c:f>
              <c:strCache>
                <c:ptCount val="1"/>
                <c:pt idx="0">
                  <c:v>Narkotika</c:v>
                </c:pt>
              </c:strCache>
            </c:strRef>
          </c:tx>
          <c:spPr>
            <a:solidFill>
              <a:schemeClr val="accent1"/>
            </a:solidFill>
            <a:ln>
              <a:noFill/>
            </a:ln>
            <a:effectLst/>
          </c:spPr>
          <c:invertIfNegative val="0"/>
          <c:cat>
            <c:strRef>
              <c:f>Blad2!$L$4:$L$6</c:f>
              <c:strCache>
                <c:ptCount val="3"/>
                <c:pt idx="0">
                  <c:v>Narkotikaprofil n=12205</c:v>
                </c:pt>
                <c:pt idx="1">
                  <c:v>Alk &amp; Psyk N=9016</c:v>
                </c:pt>
                <c:pt idx="2">
                  <c:v>Avgr Alk N=6064</c:v>
                </c:pt>
              </c:strCache>
            </c:strRef>
          </c:cat>
          <c:val>
            <c:numRef>
              <c:f>Blad2!$M$4:$M$6</c:f>
              <c:numCache>
                <c:formatCode>####.00</c:formatCode>
                <c:ptCount val="3"/>
                <c:pt idx="0" formatCode="###0.00">
                  <c:v>6.5160180253994575</c:v>
                </c:pt>
                <c:pt idx="1">
                  <c:v>0.6720275066548359</c:v>
                </c:pt>
                <c:pt idx="2">
                  <c:v>0.76764511873350982</c:v>
                </c:pt>
              </c:numCache>
            </c:numRef>
          </c:val>
          <c:extLst xmlns:c16r2="http://schemas.microsoft.com/office/drawing/2015/06/chart">
            <c:ext xmlns:c16="http://schemas.microsoft.com/office/drawing/2014/chart" uri="{C3380CC4-5D6E-409C-BE32-E72D297353CC}">
              <c16:uniqueId val="{00000000-3C94-4E8C-824D-72F6C525FE45}"/>
            </c:ext>
          </c:extLst>
        </c:ser>
        <c:ser>
          <c:idx val="1"/>
          <c:order val="1"/>
          <c:tx>
            <c:strRef>
              <c:f>Blad2!$N$3</c:f>
              <c:strCache>
                <c:ptCount val="1"/>
                <c:pt idx="0">
                  <c:v>Kriminalitet</c:v>
                </c:pt>
              </c:strCache>
            </c:strRef>
          </c:tx>
          <c:spPr>
            <a:solidFill>
              <a:schemeClr val="accent2"/>
            </a:solidFill>
            <a:ln>
              <a:noFill/>
            </a:ln>
            <a:effectLst/>
          </c:spPr>
          <c:invertIfNegative val="0"/>
          <c:cat>
            <c:strRef>
              <c:f>Blad2!$L$4:$L$6</c:f>
              <c:strCache>
                <c:ptCount val="3"/>
                <c:pt idx="0">
                  <c:v>Narkotikaprofil n=12205</c:v>
                </c:pt>
                <c:pt idx="1">
                  <c:v>Alk &amp; Psyk N=9016</c:v>
                </c:pt>
                <c:pt idx="2">
                  <c:v>Avgr Alk N=6064</c:v>
                </c:pt>
              </c:strCache>
            </c:strRef>
          </c:cat>
          <c:val>
            <c:numRef>
              <c:f>Blad2!$N$4:$N$6</c:f>
              <c:numCache>
                <c:formatCode>####.00</c:formatCode>
                <c:ptCount val="3"/>
                <c:pt idx="0" formatCode="###0.00">
                  <c:v>3.0412945514133729</c:v>
                </c:pt>
                <c:pt idx="1">
                  <c:v>0.82364685004436178</c:v>
                </c:pt>
                <c:pt idx="2">
                  <c:v>0.4724604221635873</c:v>
                </c:pt>
              </c:numCache>
            </c:numRef>
          </c:val>
          <c:extLst xmlns:c16r2="http://schemas.microsoft.com/office/drawing/2015/06/chart">
            <c:ext xmlns:c16="http://schemas.microsoft.com/office/drawing/2014/chart" uri="{C3380CC4-5D6E-409C-BE32-E72D297353CC}">
              <c16:uniqueId val="{00000001-3C94-4E8C-824D-72F6C525FE45}"/>
            </c:ext>
          </c:extLst>
        </c:ser>
        <c:ser>
          <c:idx val="2"/>
          <c:order val="2"/>
          <c:tx>
            <c:strRef>
              <c:f>Blad2!$O$3</c:f>
              <c:strCache>
                <c:ptCount val="1"/>
                <c:pt idx="0">
                  <c:v>Alkohol</c:v>
                </c:pt>
              </c:strCache>
            </c:strRef>
          </c:tx>
          <c:spPr>
            <a:solidFill>
              <a:schemeClr val="accent3"/>
            </a:solidFill>
            <a:ln>
              <a:noFill/>
            </a:ln>
            <a:effectLst/>
          </c:spPr>
          <c:invertIfNegative val="0"/>
          <c:cat>
            <c:strRef>
              <c:f>Blad2!$L$4:$L$6</c:f>
              <c:strCache>
                <c:ptCount val="3"/>
                <c:pt idx="0">
                  <c:v>Narkotikaprofil n=12205</c:v>
                </c:pt>
                <c:pt idx="1">
                  <c:v>Alk &amp; Psyk N=9016</c:v>
                </c:pt>
                <c:pt idx="2">
                  <c:v>Avgr Alk N=6064</c:v>
                </c:pt>
              </c:strCache>
            </c:strRef>
          </c:cat>
          <c:val>
            <c:numRef>
              <c:f>Blad2!$O$4:$O$6</c:f>
              <c:numCache>
                <c:formatCode>###0.00</c:formatCode>
                <c:ptCount val="3"/>
                <c:pt idx="0">
                  <c:v>3.1750921753379662</c:v>
                </c:pt>
                <c:pt idx="1">
                  <c:v>5.9846938775510186</c:v>
                </c:pt>
                <c:pt idx="2">
                  <c:v>4.7810026385224029</c:v>
                </c:pt>
              </c:numCache>
            </c:numRef>
          </c:val>
          <c:extLst xmlns:c16r2="http://schemas.microsoft.com/office/drawing/2015/06/chart">
            <c:ext xmlns:c16="http://schemas.microsoft.com/office/drawing/2014/chart" uri="{C3380CC4-5D6E-409C-BE32-E72D297353CC}">
              <c16:uniqueId val="{00000002-3C94-4E8C-824D-72F6C525FE45}"/>
            </c:ext>
          </c:extLst>
        </c:ser>
        <c:ser>
          <c:idx val="3"/>
          <c:order val="3"/>
          <c:tx>
            <c:strRef>
              <c:f>Blad2!$P$3</c:f>
              <c:strCache>
                <c:ptCount val="1"/>
                <c:pt idx="0">
                  <c:v>Psykisk hälsa</c:v>
                </c:pt>
              </c:strCache>
            </c:strRef>
          </c:tx>
          <c:spPr>
            <a:solidFill>
              <a:schemeClr val="accent4"/>
            </a:solidFill>
            <a:ln>
              <a:noFill/>
            </a:ln>
            <a:effectLst/>
          </c:spPr>
          <c:invertIfNegative val="0"/>
          <c:cat>
            <c:strRef>
              <c:f>Blad2!$L$4:$L$6</c:f>
              <c:strCache>
                <c:ptCount val="3"/>
                <c:pt idx="0">
                  <c:v>Narkotikaprofil n=12205</c:v>
                </c:pt>
                <c:pt idx="1">
                  <c:v>Alk &amp; Psyk N=9016</c:v>
                </c:pt>
                <c:pt idx="2">
                  <c:v>Avgr Alk N=6064</c:v>
                </c:pt>
              </c:strCache>
            </c:strRef>
          </c:cat>
          <c:val>
            <c:numRef>
              <c:f>Blad2!$P$4:$P$6</c:f>
              <c:numCache>
                <c:formatCode>###0.00</c:formatCode>
                <c:ptCount val="3"/>
                <c:pt idx="0">
                  <c:v>5.0251536255632763</c:v>
                </c:pt>
                <c:pt idx="1">
                  <c:v>4.8954081632652855</c:v>
                </c:pt>
                <c:pt idx="2">
                  <c:v>1.2005277044854883</c:v>
                </c:pt>
              </c:numCache>
            </c:numRef>
          </c:val>
          <c:extLst xmlns:c16r2="http://schemas.microsoft.com/office/drawing/2015/06/chart">
            <c:ext xmlns:c16="http://schemas.microsoft.com/office/drawing/2014/chart" uri="{C3380CC4-5D6E-409C-BE32-E72D297353CC}">
              <c16:uniqueId val="{00000003-3C94-4E8C-824D-72F6C525FE45}"/>
            </c:ext>
          </c:extLst>
        </c:ser>
        <c:ser>
          <c:idx val="4"/>
          <c:order val="4"/>
          <c:tx>
            <c:strRef>
              <c:f>Blad2!$Q$3</c:f>
              <c:strCache>
                <c:ptCount val="1"/>
                <c:pt idx="0">
                  <c:v>Familj umgänge</c:v>
                </c:pt>
              </c:strCache>
            </c:strRef>
          </c:tx>
          <c:spPr>
            <a:solidFill>
              <a:schemeClr val="accent5"/>
            </a:solidFill>
            <a:ln>
              <a:noFill/>
            </a:ln>
            <a:effectLst/>
          </c:spPr>
          <c:invertIfNegative val="0"/>
          <c:cat>
            <c:strRef>
              <c:f>Blad2!$L$4:$L$6</c:f>
              <c:strCache>
                <c:ptCount val="3"/>
                <c:pt idx="0">
                  <c:v>Narkotikaprofil n=12205</c:v>
                </c:pt>
                <c:pt idx="1">
                  <c:v>Alk &amp; Psyk N=9016</c:v>
                </c:pt>
                <c:pt idx="2">
                  <c:v>Avgr Alk N=6064</c:v>
                </c:pt>
              </c:strCache>
            </c:strRef>
          </c:cat>
          <c:val>
            <c:numRef>
              <c:f>Blad2!$Q$4:$Q$6</c:f>
              <c:numCache>
                <c:formatCode>###0.00</c:formatCode>
                <c:ptCount val="3"/>
                <c:pt idx="0">
                  <c:v>3.7172470299057725</c:v>
                </c:pt>
                <c:pt idx="1">
                  <c:v>3.7692990239574082</c:v>
                </c:pt>
                <c:pt idx="2" formatCode="####.00">
                  <c:v>0.94887862796833822</c:v>
                </c:pt>
              </c:numCache>
            </c:numRef>
          </c:val>
          <c:extLst xmlns:c16r2="http://schemas.microsoft.com/office/drawing/2015/06/chart">
            <c:ext xmlns:c16="http://schemas.microsoft.com/office/drawing/2014/chart" uri="{C3380CC4-5D6E-409C-BE32-E72D297353CC}">
              <c16:uniqueId val="{00000004-3C94-4E8C-824D-72F6C525FE45}"/>
            </c:ext>
          </c:extLst>
        </c:ser>
        <c:ser>
          <c:idx val="5"/>
          <c:order val="5"/>
          <c:tx>
            <c:strRef>
              <c:f>Blad2!$R$3</c:f>
              <c:strCache>
                <c:ptCount val="1"/>
                <c:pt idx="0">
                  <c:v>Arbete försörjning</c:v>
                </c:pt>
              </c:strCache>
            </c:strRef>
          </c:tx>
          <c:spPr>
            <a:solidFill>
              <a:schemeClr val="accent6"/>
            </a:solidFill>
            <a:ln>
              <a:noFill/>
            </a:ln>
            <a:effectLst/>
          </c:spPr>
          <c:invertIfNegative val="0"/>
          <c:cat>
            <c:strRef>
              <c:f>Blad2!$L$4:$L$6</c:f>
              <c:strCache>
                <c:ptCount val="3"/>
                <c:pt idx="0">
                  <c:v>Narkotikaprofil n=12205</c:v>
                </c:pt>
                <c:pt idx="1">
                  <c:v>Alk &amp; Psyk N=9016</c:v>
                </c:pt>
                <c:pt idx="2">
                  <c:v>Avgr Alk N=6064</c:v>
                </c:pt>
              </c:strCache>
            </c:strRef>
          </c:cat>
          <c:val>
            <c:numRef>
              <c:f>Blad2!$R$4:$R$6</c:f>
              <c:numCache>
                <c:formatCode>###0.00</c:formatCode>
                <c:ptCount val="3"/>
                <c:pt idx="0">
                  <c:v>4.092093404342469</c:v>
                </c:pt>
                <c:pt idx="1">
                  <c:v>3.3224267968056718</c:v>
                </c:pt>
                <c:pt idx="2">
                  <c:v>1.2384564643799481</c:v>
                </c:pt>
              </c:numCache>
            </c:numRef>
          </c:val>
          <c:extLst xmlns:c16r2="http://schemas.microsoft.com/office/drawing/2015/06/chart">
            <c:ext xmlns:c16="http://schemas.microsoft.com/office/drawing/2014/chart" uri="{C3380CC4-5D6E-409C-BE32-E72D297353CC}">
              <c16:uniqueId val="{00000005-3C94-4E8C-824D-72F6C525FE45}"/>
            </c:ext>
          </c:extLst>
        </c:ser>
        <c:ser>
          <c:idx val="6"/>
          <c:order val="6"/>
          <c:tx>
            <c:strRef>
              <c:f>Blad2!$S$3</c:f>
              <c:strCache>
                <c:ptCount val="1"/>
                <c:pt idx="0">
                  <c:v>Fysisk hälsa</c:v>
                </c:pt>
              </c:strCache>
            </c:strRef>
          </c:tx>
          <c:spPr>
            <a:solidFill>
              <a:schemeClr val="accent1">
                <a:lumMod val="60000"/>
              </a:schemeClr>
            </a:solidFill>
            <a:ln>
              <a:noFill/>
            </a:ln>
            <a:effectLst/>
          </c:spPr>
          <c:invertIfNegative val="0"/>
          <c:cat>
            <c:strRef>
              <c:f>Blad2!$L$4:$L$6</c:f>
              <c:strCache>
                <c:ptCount val="3"/>
                <c:pt idx="0">
                  <c:v>Narkotikaprofil n=12205</c:v>
                </c:pt>
                <c:pt idx="1">
                  <c:v>Alk &amp; Psyk N=9016</c:v>
                </c:pt>
                <c:pt idx="2">
                  <c:v>Avgr Alk N=6064</c:v>
                </c:pt>
              </c:strCache>
            </c:strRef>
          </c:cat>
          <c:val>
            <c:numRef>
              <c:f>Blad2!$S$4:$S$6</c:f>
              <c:numCache>
                <c:formatCode>###0.00</c:formatCode>
                <c:ptCount val="3"/>
                <c:pt idx="0">
                  <c:v>2.68291683736174</c:v>
                </c:pt>
                <c:pt idx="1">
                  <c:v>2.6508429458739937</c:v>
                </c:pt>
                <c:pt idx="2">
                  <c:v>1.1286279683377285</c:v>
                </c:pt>
              </c:numCache>
            </c:numRef>
          </c:val>
          <c:extLst xmlns:c16r2="http://schemas.microsoft.com/office/drawing/2015/06/chart">
            <c:ext xmlns:c16="http://schemas.microsoft.com/office/drawing/2014/chart" uri="{C3380CC4-5D6E-409C-BE32-E72D297353CC}">
              <c16:uniqueId val="{00000006-3C94-4E8C-824D-72F6C525FE45}"/>
            </c:ext>
          </c:extLst>
        </c:ser>
        <c:dLbls>
          <c:showLegendKey val="0"/>
          <c:showVal val="0"/>
          <c:showCatName val="0"/>
          <c:showSerName val="0"/>
          <c:showPercent val="0"/>
          <c:showBubbleSize val="0"/>
        </c:dLbls>
        <c:gapWidth val="219"/>
        <c:overlap val="-27"/>
        <c:axId val="286497440"/>
        <c:axId val="286494304"/>
      </c:barChart>
      <c:catAx>
        <c:axId val="286497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86494304"/>
        <c:crosses val="autoZero"/>
        <c:auto val="1"/>
        <c:lblAlgn val="ctr"/>
        <c:lblOffset val="100"/>
        <c:noMultiLvlLbl val="0"/>
      </c:catAx>
      <c:valAx>
        <c:axId val="286494304"/>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86497440"/>
        <c:crosses val="autoZero"/>
        <c:crossBetween val="between"/>
      </c:valAx>
      <c:spPr>
        <a:noFill/>
        <a:ln>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026441139302035E-2"/>
          <c:y val="1.5412189626826379E-2"/>
          <c:w val="0.93899825021872263"/>
          <c:h val="0.93352287678887347"/>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handläggare!$E$6:$E$10</c:f>
              <c:strCache>
                <c:ptCount val="5"/>
                <c:pt idx="0">
                  <c:v>Åtgärden var anpassad</c:v>
                </c:pt>
                <c:pt idx="1">
                  <c:v>Genomförande</c:v>
                </c:pt>
                <c:pt idx="2">
                  <c:v>Klientens bidrag</c:v>
                </c:pt>
                <c:pt idx="3">
                  <c:v>Nöjd med soc. Insatser</c:v>
                </c:pt>
                <c:pt idx="4">
                  <c:v>Problemförbättring</c:v>
                </c:pt>
              </c:strCache>
            </c:strRef>
          </c:cat>
          <c:val>
            <c:numRef>
              <c:f>handläggare!$F$6:$F$10</c:f>
              <c:numCache>
                <c:formatCode>General</c:formatCode>
                <c:ptCount val="5"/>
                <c:pt idx="0">
                  <c:v>88</c:v>
                </c:pt>
                <c:pt idx="1">
                  <c:v>89</c:v>
                </c:pt>
                <c:pt idx="2">
                  <c:v>71</c:v>
                </c:pt>
                <c:pt idx="3">
                  <c:v>84</c:v>
                </c:pt>
                <c:pt idx="4">
                  <c:v>62</c:v>
                </c:pt>
              </c:numCache>
            </c:numRef>
          </c:val>
          <c:extLst xmlns:c16r2="http://schemas.microsoft.com/office/drawing/2015/06/chart">
            <c:ext xmlns:c16="http://schemas.microsoft.com/office/drawing/2014/chart" uri="{C3380CC4-5D6E-409C-BE32-E72D297353CC}">
              <c16:uniqueId val="{00000000-7D7D-47C2-96EF-4E7B78257056}"/>
            </c:ext>
          </c:extLst>
        </c:ser>
        <c:dLbls>
          <c:showLegendKey val="0"/>
          <c:showVal val="0"/>
          <c:showCatName val="0"/>
          <c:showSerName val="0"/>
          <c:showPercent val="0"/>
          <c:showBubbleSize val="0"/>
        </c:dLbls>
        <c:gapWidth val="219"/>
        <c:overlap val="-27"/>
        <c:axId val="247114072"/>
        <c:axId val="247117208"/>
      </c:barChart>
      <c:catAx>
        <c:axId val="247114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47117208"/>
        <c:crosses val="autoZero"/>
        <c:auto val="1"/>
        <c:lblAlgn val="ctr"/>
        <c:lblOffset val="100"/>
        <c:noMultiLvlLbl val="0"/>
      </c:catAx>
      <c:valAx>
        <c:axId val="247117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47114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821865119346471E-2"/>
          <c:y val="2.8164487892966023E-2"/>
          <c:w val="0.92934431949710905"/>
          <c:h val="0.79035118702426954"/>
        </c:manualLayout>
      </c:layout>
      <c:barChart>
        <c:barDir val="col"/>
        <c:grouping val="clustered"/>
        <c:varyColors val="0"/>
        <c:ser>
          <c:idx val="0"/>
          <c:order val="0"/>
          <c:tx>
            <c:strRef>
              <c:f>brukare!$O$14</c:f>
              <c:strCache>
                <c:ptCount val="1"/>
                <c:pt idx="0">
                  <c:v>Planerat avslut n=145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brukare!$N$15:$N$21</c:f>
              <c:strCache>
                <c:ptCount val="7"/>
                <c:pt idx="0">
                  <c:v>Vänta</c:v>
                </c:pt>
                <c:pt idx="1">
                  <c:v>Inflytande val</c:v>
                </c:pt>
                <c:pt idx="2">
                  <c:v>Motiverad</c:v>
                </c:pt>
                <c:pt idx="3">
                  <c:v>Påverkan av genomförande</c:v>
                </c:pt>
                <c:pt idx="4">
                  <c:v>Bemötande</c:v>
                </c:pt>
                <c:pt idx="5">
                  <c:v>Hjälp av åtgärd</c:v>
                </c:pt>
                <c:pt idx="6">
                  <c:v>Problemförbättring av åtgärd</c:v>
                </c:pt>
              </c:strCache>
            </c:strRef>
          </c:cat>
          <c:val>
            <c:numRef>
              <c:f>brukare!$O$15:$O$21</c:f>
              <c:numCache>
                <c:formatCode>General</c:formatCode>
                <c:ptCount val="7"/>
                <c:pt idx="0">
                  <c:v>88</c:v>
                </c:pt>
                <c:pt idx="1">
                  <c:v>63</c:v>
                </c:pt>
                <c:pt idx="2">
                  <c:v>84</c:v>
                </c:pt>
                <c:pt idx="3">
                  <c:v>68</c:v>
                </c:pt>
                <c:pt idx="4">
                  <c:v>92</c:v>
                </c:pt>
                <c:pt idx="5">
                  <c:v>91</c:v>
                </c:pt>
                <c:pt idx="6">
                  <c:v>82</c:v>
                </c:pt>
              </c:numCache>
            </c:numRef>
          </c:val>
          <c:extLst xmlns:c16r2="http://schemas.microsoft.com/office/drawing/2015/06/chart">
            <c:ext xmlns:c16="http://schemas.microsoft.com/office/drawing/2014/chart" uri="{C3380CC4-5D6E-409C-BE32-E72D297353CC}">
              <c16:uniqueId val="{00000000-6FBE-4DF8-AE00-D6C3AE6AEBE3}"/>
            </c:ext>
          </c:extLst>
        </c:ser>
        <c:ser>
          <c:idx val="1"/>
          <c:order val="1"/>
          <c:tx>
            <c:strRef>
              <c:f>brukare!$P$14</c:f>
              <c:strCache>
                <c:ptCount val="1"/>
                <c:pt idx="0">
                  <c:v>Oplanerat avslut n=26</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brukare!$N$15:$N$21</c:f>
              <c:strCache>
                <c:ptCount val="7"/>
                <c:pt idx="0">
                  <c:v>Vänta</c:v>
                </c:pt>
                <c:pt idx="1">
                  <c:v>Inflytande val</c:v>
                </c:pt>
                <c:pt idx="2">
                  <c:v>Motiverad</c:v>
                </c:pt>
                <c:pt idx="3">
                  <c:v>Påverkan av genomförande</c:v>
                </c:pt>
                <c:pt idx="4">
                  <c:v>Bemötande</c:v>
                </c:pt>
                <c:pt idx="5">
                  <c:v>Hjälp av åtgärd</c:v>
                </c:pt>
                <c:pt idx="6">
                  <c:v>Problemförbättring av åtgärd</c:v>
                </c:pt>
              </c:strCache>
            </c:strRef>
          </c:cat>
          <c:val>
            <c:numRef>
              <c:f>brukare!$P$15:$P$21</c:f>
              <c:numCache>
                <c:formatCode>General</c:formatCode>
                <c:ptCount val="7"/>
                <c:pt idx="0">
                  <c:v>89</c:v>
                </c:pt>
                <c:pt idx="1">
                  <c:v>81</c:v>
                </c:pt>
                <c:pt idx="2">
                  <c:v>69</c:v>
                </c:pt>
                <c:pt idx="3">
                  <c:v>65</c:v>
                </c:pt>
                <c:pt idx="4">
                  <c:v>92</c:v>
                </c:pt>
                <c:pt idx="5">
                  <c:v>69</c:v>
                </c:pt>
                <c:pt idx="6">
                  <c:v>39</c:v>
                </c:pt>
              </c:numCache>
            </c:numRef>
          </c:val>
          <c:extLst xmlns:c16r2="http://schemas.microsoft.com/office/drawing/2015/06/chart">
            <c:ext xmlns:c16="http://schemas.microsoft.com/office/drawing/2014/chart" uri="{C3380CC4-5D6E-409C-BE32-E72D297353CC}">
              <c16:uniqueId val="{00000001-6FBE-4DF8-AE00-D6C3AE6AEBE3}"/>
            </c:ext>
          </c:extLst>
        </c:ser>
        <c:dLbls>
          <c:showLegendKey val="0"/>
          <c:showVal val="0"/>
          <c:showCatName val="0"/>
          <c:showSerName val="0"/>
          <c:showPercent val="0"/>
          <c:showBubbleSize val="0"/>
        </c:dLbls>
        <c:gapWidth val="219"/>
        <c:overlap val="-27"/>
        <c:axId val="247112504"/>
        <c:axId val="247112896"/>
      </c:barChart>
      <c:catAx>
        <c:axId val="247112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47112896"/>
        <c:crosses val="autoZero"/>
        <c:auto val="1"/>
        <c:lblAlgn val="ctr"/>
        <c:lblOffset val="100"/>
        <c:noMultiLvlLbl val="0"/>
      </c:catAx>
      <c:valAx>
        <c:axId val="247112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47112504"/>
        <c:crosses val="autoZero"/>
        <c:crossBetween val="between"/>
      </c:valAx>
      <c:spPr>
        <a:noFill/>
        <a:ln>
          <a:solidFill>
            <a:schemeClr val="tx1"/>
          </a:solidFill>
        </a:ln>
        <a:effectLst/>
      </c:spPr>
    </c:plotArea>
    <c:legend>
      <c:legendPos val="b"/>
      <c:layout>
        <c:manualLayout>
          <c:xMode val="edge"/>
          <c:yMode val="edge"/>
          <c:x val="0.28864756533020663"/>
          <c:y val="0.90744357718937019"/>
          <c:w val="0.41978967442552295"/>
          <c:h val="4.685354585051165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handläggare!$J$22</c:f>
              <c:strCache>
                <c:ptCount val="1"/>
                <c:pt idx="0">
                  <c:v>Planerat avslut n=207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handläggare!$I$23:$I$27</c:f>
              <c:strCache>
                <c:ptCount val="5"/>
                <c:pt idx="0">
                  <c:v>Åtgärden var anpassad</c:v>
                </c:pt>
                <c:pt idx="1">
                  <c:v>Genomförande</c:v>
                </c:pt>
                <c:pt idx="2">
                  <c:v>Klientens bidrag</c:v>
                </c:pt>
                <c:pt idx="3">
                  <c:v>Nöjd med soc. Insatser</c:v>
                </c:pt>
                <c:pt idx="4">
                  <c:v>Problemförbättring</c:v>
                </c:pt>
              </c:strCache>
            </c:strRef>
          </c:cat>
          <c:val>
            <c:numRef>
              <c:f>handläggare!$J$23:$J$27</c:f>
              <c:numCache>
                <c:formatCode>General</c:formatCode>
                <c:ptCount val="5"/>
                <c:pt idx="0">
                  <c:v>88</c:v>
                </c:pt>
                <c:pt idx="1">
                  <c:v>88</c:v>
                </c:pt>
                <c:pt idx="2">
                  <c:v>74</c:v>
                </c:pt>
                <c:pt idx="3">
                  <c:v>79</c:v>
                </c:pt>
                <c:pt idx="4">
                  <c:v>59</c:v>
                </c:pt>
              </c:numCache>
            </c:numRef>
          </c:val>
          <c:extLst xmlns:c16r2="http://schemas.microsoft.com/office/drawing/2015/06/chart">
            <c:ext xmlns:c16="http://schemas.microsoft.com/office/drawing/2014/chart" uri="{C3380CC4-5D6E-409C-BE32-E72D297353CC}">
              <c16:uniqueId val="{00000000-2CC9-416C-8320-9889E721B0AF}"/>
            </c:ext>
          </c:extLst>
        </c:ser>
        <c:ser>
          <c:idx val="1"/>
          <c:order val="1"/>
          <c:tx>
            <c:strRef>
              <c:f>handläggare!$K$22</c:f>
              <c:strCache>
                <c:ptCount val="1"/>
                <c:pt idx="0">
                  <c:v>Oplanerat avslut n=79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handläggare!$I$23:$I$27</c:f>
              <c:strCache>
                <c:ptCount val="5"/>
                <c:pt idx="0">
                  <c:v>Åtgärden var anpassad</c:v>
                </c:pt>
                <c:pt idx="1">
                  <c:v>Genomförande</c:v>
                </c:pt>
                <c:pt idx="2">
                  <c:v>Klientens bidrag</c:v>
                </c:pt>
                <c:pt idx="3">
                  <c:v>Nöjd med soc. Insatser</c:v>
                </c:pt>
                <c:pt idx="4">
                  <c:v>Problemförbättring</c:v>
                </c:pt>
              </c:strCache>
            </c:strRef>
          </c:cat>
          <c:val>
            <c:numRef>
              <c:f>handläggare!$K$23:$K$27</c:f>
              <c:numCache>
                <c:formatCode>General</c:formatCode>
                <c:ptCount val="5"/>
                <c:pt idx="0">
                  <c:v>70</c:v>
                </c:pt>
                <c:pt idx="1">
                  <c:v>75</c:v>
                </c:pt>
                <c:pt idx="2">
                  <c:v>29</c:v>
                </c:pt>
                <c:pt idx="3">
                  <c:v>71</c:v>
                </c:pt>
                <c:pt idx="4">
                  <c:v>17</c:v>
                </c:pt>
              </c:numCache>
            </c:numRef>
          </c:val>
          <c:extLst xmlns:c16r2="http://schemas.microsoft.com/office/drawing/2015/06/chart">
            <c:ext xmlns:c16="http://schemas.microsoft.com/office/drawing/2014/chart" uri="{C3380CC4-5D6E-409C-BE32-E72D297353CC}">
              <c16:uniqueId val="{00000001-2CC9-416C-8320-9889E721B0AF}"/>
            </c:ext>
          </c:extLst>
        </c:ser>
        <c:dLbls>
          <c:showLegendKey val="0"/>
          <c:showVal val="0"/>
          <c:showCatName val="0"/>
          <c:showSerName val="0"/>
          <c:showPercent val="0"/>
          <c:showBubbleSize val="0"/>
        </c:dLbls>
        <c:gapWidth val="219"/>
        <c:overlap val="-27"/>
        <c:axId val="247114856"/>
        <c:axId val="247116424"/>
      </c:barChart>
      <c:catAx>
        <c:axId val="247114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47116424"/>
        <c:crosses val="autoZero"/>
        <c:auto val="1"/>
        <c:lblAlgn val="ctr"/>
        <c:lblOffset val="100"/>
        <c:noMultiLvlLbl val="0"/>
      </c:catAx>
      <c:valAx>
        <c:axId val="247116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47114856"/>
        <c:crosses val="autoZero"/>
        <c:crossBetween val="between"/>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Blad4!$C$7</c:f>
              <c:strCache>
                <c:ptCount val="1"/>
                <c:pt idx="0">
                  <c:v>Planerat avslut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Blad4!$D$6:$H$6</c:f>
              <c:strCache>
                <c:ptCount val="5"/>
                <c:pt idx="0">
                  <c:v>Utredning n=235</c:v>
                </c:pt>
                <c:pt idx="1">
                  <c:v>Stödågärder n=312</c:v>
                </c:pt>
                <c:pt idx="2">
                  <c:v>Psykosocial beh. n=614</c:v>
                </c:pt>
                <c:pt idx="3">
                  <c:v>Medicinsk n=27</c:v>
                </c:pt>
                <c:pt idx="4">
                  <c:v>Funktionsträning n=10</c:v>
                </c:pt>
              </c:strCache>
            </c:strRef>
          </c:cat>
          <c:val>
            <c:numRef>
              <c:f>Blad4!$D$7:$H$7</c:f>
              <c:numCache>
                <c:formatCode>General</c:formatCode>
                <c:ptCount val="5"/>
                <c:pt idx="0">
                  <c:v>85</c:v>
                </c:pt>
                <c:pt idx="1">
                  <c:v>71</c:v>
                </c:pt>
                <c:pt idx="2">
                  <c:v>73</c:v>
                </c:pt>
                <c:pt idx="3">
                  <c:v>70</c:v>
                </c:pt>
                <c:pt idx="4">
                  <c:v>80</c:v>
                </c:pt>
              </c:numCache>
            </c:numRef>
          </c:val>
          <c:extLst xmlns:c16r2="http://schemas.microsoft.com/office/drawing/2015/06/chart">
            <c:ext xmlns:c16="http://schemas.microsoft.com/office/drawing/2014/chart" uri="{C3380CC4-5D6E-409C-BE32-E72D297353CC}">
              <c16:uniqueId val="{00000000-605A-4C88-B1AF-A82E16697FB7}"/>
            </c:ext>
          </c:extLst>
        </c:ser>
        <c:ser>
          <c:idx val="1"/>
          <c:order val="1"/>
          <c:tx>
            <c:strRef>
              <c:f>Blad4!$C$8</c:f>
              <c:strCache>
                <c:ptCount val="1"/>
                <c:pt idx="0">
                  <c:v>Ej planerat avslut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Blad4!$D$6:$H$6</c:f>
              <c:strCache>
                <c:ptCount val="5"/>
                <c:pt idx="0">
                  <c:v>Utredning n=235</c:v>
                </c:pt>
                <c:pt idx="1">
                  <c:v>Stödågärder n=312</c:v>
                </c:pt>
                <c:pt idx="2">
                  <c:v>Psykosocial beh. n=614</c:v>
                </c:pt>
                <c:pt idx="3">
                  <c:v>Medicinsk n=27</c:v>
                </c:pt>
                <c:pt idx="4">
                  <c:v>Funktionsträning n=10</c:v>
                </c:pt>
              </c:strCache>
            </c:strRef>
          </c:cat>
          <c:val>
            <c:numRef>
              <c:f>Blad4!$D$8:$H$8</c:f>
              <c:numCache>
                <c:formatCode>General</c:formatCode>
                <c:ptCount val="5"/>
                <c:pt idx="0">
                  <c:v>15</c:v>
                </c:pt>
                <c:pt idx="1">
                  <c:v>29</c:v>
                </c:pt>
                <c:pt idx="2">
                  <c:v>27</c:v>
                </c:pt>
                <c:pt idx="3">
                  <c:v>30</c:v>
                </c:pt>
                <c:pt idx="4">
                  <c:v>20</c:v>
                </c:pt>
              </c:numCache>
            </c:numRef>
          </c:val>
          <c:extLst xmlns:c16r2="http://schemas.microsoft.com/office/drawing/2015/06/chart">
            <c:ext xmlns:c16="http://schemas.microsoft.com/office/drawing/2014/chart" uri="{C3380CC4-5D6E-409C-BE32-E72D297353CC}">
              <c16:uniqueId val="{00000001-605A-4C88-B1AF-A82E16697FB7}"/>
            </c:ext>
          </c:extLst>
        </c:ser>
        <c:dLbls>
          <c:showLegendKey val="0"/>
          <c:showVal val="0"/>
          <c:showCatName val="0"/>
          <c:showSerName val="0"/>
          <c:showPercent val="0"/>
          <c:showBubbleSize val="0"/>
        </c:dLbls>
        <c:gapWidth val="219"/>
        <c:overlap val="-27"/>
        <c:axId val="247116816"/>
        <c:axId val="247115248"/>
      </c:barChart>
      <c:catAx>
        <c:axId val="24711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47115248"/>
        <c:crosses val="autoZero"/>
        <c:auto val="1"/>
        <c:lblAlgn val="ctr"/>
        <c:lblOffset val="100"/>
        <c:noMultiLvlLbl val="0"/>
      </c:catAx>
      <c:valAx>
        <c:axId val="24711524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47116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33202099737533"/>
          <c:y val="2.5693355641986961E-2"/>
          <c:w val="0.77975515213376112"/>
          <c:h val="0.81034687428855279"/>
        </c:manualLayout>
      </c:layout>
      <c:barChart>
        <c:barDir val="col"/>
        <c:grouping val="clustered"/>
        <c:varyColors val="0"/>
        <c:ser>
          <c:idx val="0"/>
          <c:order val="0"/>
          <c:tx>
            <c:strRef>
              <c:f>Blad1!$C$3</c:f>
              <c:strCache>
                <c:ptCount val="1"/>
                <c:pt idx="0">
                  <c:v>Planerat avslut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Blad1!$B$4:$B$5</c:f>
              <c:strCache>
                <c:ptCount val="2"/>
                <c:pt idx="0">
                  <c:v>Stödåtgärder</c:v>
                </c:pt>
                <c:pt idx="1">
                  <c:v>Psykosocial behandling</c:v>
                </c:pt>
              </c:strCache>
            </c:strRef>
          </c:cat>
          <c:val>
            <c:numRef>
              <c:f>Blad1!$C$4:$C$5</c:f>
              <c:numCache>
                <c:formatCode>General</c:formatCode>
                <c:ptCount val="2"/>
                <c:pt idx="0">
                  <c:v>149</c:v>
                </c:pt>
                <c:pt idx="1">
                  <c:v>97</c:v>
                </c:pt>
              </c:numCache>
            </c:numRef>
          </c:val>
          <c:extLst xmlns:c16r2="http://schemas.microsoft.com/office/drawing/2015/06/chart">
            <c:ext xmlns:c16="http://schemas.microsoft.com/office/drawing/2014/chart" uri="{C3380CC4-5D6E-409C-BE32-E72D297353CC}">
              <c16:uniqueId val="{00000000-203A-4976-A43F-3588DB458DB5}"/>
            </c:ext>
          </c:extLst>
        </c:ser>
        <c:ser>
          <c:idx val="1"/>
          <c:order val="1"/>
          <c:tx>
            <c:strRef>
              <c:f>Blad1!$D$3</c:f>
              <c:strCache>
                <c:ptCount val="1"/>
                <c:pt idx="0">
                  <c:v>Oplanerat avslut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Blad1!$B$4:$B$5</c:f>
              <c:strCache>
                <c:ptCount val="2"/>
                <c:pt idx="0">
                  <c:v>Stödåtgärder</c:v>
                </c:pt>
                <c:pt idx="1">
                  <c:v>Psykosocial behandling</c:v>
                </c:pt>
              </c:strCache>
            </c:strRef>
          </c:cat>
          <c:val>
            <c:numRef>
              <c:f>Blad1!$D$4:$D$5</c:f>
              <c:numCache>
                <c:formatCode>General</c:formatCode>
                <c:ptCount val="2"/>
                <c:pt idx="0">
                  <c:v>61</c:v>
                </c:pt>
                <c:pt idx="1">
                  <c:v>78</c:v>
                </c:pt>
              </c:numCache>
            </c:numRef>
          </c:val>
          <c:extLst xmlns:c16r2="http://schemas.microsoft.com/office/drawing/2015/06/chart">
            <c:ext xmlns:c16="http://schemas.microsoft.com/office/drawing/2014/chart" uri="{C3380CC4-5D6E-409C-BE32-E72D297353CC}">
              <c16:uniqueId val="{00000001-203A-4976-A43F-3588DB458DB5}"/>
            </c:ext>
          </c:extLst>
        </c:ser>
        <c:dLbls>
          <c:showLegendKey val="0"/>
          <c:showVal val="0"/>
          <c:showCatName val="0"/>
          <c:showSerName val="0"/>
          <c:showPercent val="0"/>
          <c:showBubbleSize val="0"/>
        </c:dLbls>
        <c:gapWidth val="182"/>
        <c:axId val="247114464"/>
        <c:axId val="247113680"/>
      </c:barChart>
      <c:catAx>
        <c:axId val="24711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47113680"/>
        <c:crosses val="autoZero"/>
        <c:auto val="1"/>
        <c:lblAlgn val="ctr"/>
        <c:lblOffset val="100"/>
        <c:noMultiLvlLbl val="0"/>
      </c:catAx>
      <c:valAx>
        <c:axId val="247113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47114464"/>
        <c:crosses val="autoZero"/>
        <c:crossBetween val="between"/>
      </c:valAx>
      <c:spPr>
        <a:noFill/>
        <a:ln>
          <a:solidFill>
            <a:schemeClr val="tx1"/>
          </a:solidFill>
        </a:ln>
        <a:effectLst/>
      </c:spPr>
    </c:plotArea>
    <c:legend>
      <c:legendPos val="b"/>
      <c:layout>
        <c:manualLayout>
          <c:xMode val="edge"/>
          <c:yMode val="edge"/>
          <c:x val="0.2785033294449305"/>
          <c:y val="0.88773263921544021"/>
          <c:w val="0.40266647224652474"/>
          <c:h val="0.107767103398253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Klient- och handläggarskattningar</a:t>
            </a:r>
            <a:r>
              <a:rPr lang="sv-SE" baseline="0"/>
              <a:t> av problemförbättring </a:t>
            </a:r>
            <a:r>
              <a:rPr lang="sv-SE"/>
              <a:t>för olika åtgärder.</a:t>
            </a:r>
          </a:p>
          <a:p>
            <a:pPr>
              <a:defRPr/>
            </a:pPr>
            <a:r>
              <a:rPr lang="sv-SE" sz="1100"/>
              <a:t>% positiva skattningar *&lt;30</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Blad1!$C$16</c:f>
              <c:strCache>
                <c:ptCount val="1"/>
                <c:pt idx="0">
                  <c:v>Klient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Blad1!$D$15:$L$15</c:f>
              <c:strCache>
                <c:ptCount val="9"/>
                <c:pt idx="0">
                  <c:v>Boendestöd</c:v>
                </c:pt>
                <c:pt idx="1">
                  <c:v>Stödboende</c:v>
                </c:pt>
                <c:pt idx="2">
                  <c:v>Stödsamtal</c:v>
                </c:pt>
                <c:pt idx="3">
                  <c:v>Arb.trä/syssels.</c:v>
                </c:pt>
                <c:pt idx="4">
                  <c:v>KBT</c:v>
                </c:pt>
                <c:pt idx="5">
                  <c:v>CRA*</c:v>
                </c:pt>
                <c:pt idx="6">
                  <c:v>MET*</c:v>
                </c:pt>
                <c:pt idx="7">
                  <c:v>12-steg</c:v>
                </c:pt>
                <c:pt idx="8">
                  <c:v>ÅP</c:v>
                </c:pt>
              </c:strCache>
            </c:strRef>
          </c:cat>
          <c:val>
            <c:numRef>
              <c:f>Blad1!$D$16:$L$16</c:f>
              <c:numCache>
                <c:formatCode>General</c:formatCode>
                <c:ptCount val="9"/>
                <c:pt idx="0">
                  <c:v>86</c:v>
                </c:pt>
                <c:pt idx="1">
                  <c:v>72</c:v>
                </c:pt>
                <c:pt idx="2">
                  <c:v>76</c:v>
                </c:pt>
                <c:pt idx="3">
                  <c:v>77</c:v>
                </c:pt>
                <c:pt idx="4">
                  <c:v>82</c:v>
                </c:pt>
                <c:pt idx="5">
                  <c:v>75</c:v>
                </c:pt>
                <c:pt idx="6">
                  <c:v>73</c:v>
                </c:pt>
                <c:pt idx="7">
                  <c:v>90</c:v>
                </c:pt>
                <c:pt idx="8">
                  <c:v>81</c:v>
                </c:pt>
              </c:numCache>
            </c:numRef>
          </c:val>
          <c:extLst xmlns:c16r2="http://schemas.microsoft.com/office/drawing/2015/06/chart">
            <c:ext xmlns:c16="http://schemas.microsoft.com/office/drawing/2014/chart" uri="{C3380CC4-5D6E-409C-BE32-E72D297353CC}">
              <c16:uniqueId val="{00000000-D67F-4878-84F0-B06F425C8087}"/>
            </c:ext>
          </c:extLst>
        </c:ser>
        <c:ser>
          <c:idx val="1"/>
          <c:order val="1"/>
          <c:tx>
            <c:strRef>
              <c:f>Blad1!$C$17</c:f>
              <c:strCache>
                <c:ptCount val="1"/>
                <c:pt idx="0">
                  <c:v>Handläggare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Blad1!$D$15:$L$15</c:f>
              <c:strCache>
                <c:ptCount val="9"/>
                <c:pt idx="0">
                  <c:v>Boendestöd</c:v>
                </c:pt>
                <c:pt idx="1">
                  <c:v>Stödboende</c:v>
                </c:pt>
                <c:pt idx="2">
                  <c:v>Stödsamtal</c:v>
                </c:pt>
                <c:pt idx="3">
                  <c:v>Arb.trä/syssels.</c:v>
                </c:pt>
                <c:pt idx="4">
                  <c:v>KBT</c:v>
                </c:pt>
                <c:pt idx="5">
                  <c:v>CRA*</c:v>
                </c:pt>
                <c:pt idx="6">
                  <c:v>MET*</c:v>
                </c:pt>
                <c:pt idx="7">
                  <c:v>12-steg</c:v>
                </c:pt>
                <c:pt idx="8">
                  <c:v>ÅP</c:v>
                </c:pt>
              </c:strCache>
            </c:strRef>
          </c:cat>
          <c:val>
            <c:numRef>
              <c:f>Blad1!$D$17:$L$17</c:f>
              <c:numCache>
                <c:formatCode>General</c:formatCode>
                <c:ptCount val="9"/>
                <c:pt idx="0">
                  <c:v>59</c:v>
                </c:pt>
                <c:pt idx="1">
                  <c:v>64</c:v>
                </c:pt>
                <c:pt idx="2">
                  <c:v>58</c:v>
                </c:pt>
                <c:pt idx="3">
                  <c:v>73</c:v>
                </c:pt>
                <c:pt idx="4">
                  <c:v>56</c:v>
                </c:pt>
                <c:pt idx="5">
                  <c:v>74</c:v>
                </c:pt>
                <c:pt idx="6">
                  <c:v>40</c:v>
                </c:pt>
                <c:pt idx="7">
                  <c:v>80</c:v>
                </c:pt>
                <c:pt idx="8">
                  <c:v>66</c:v>
                </c:pt>
              </c:numCache>
            </c:numRef>
          </c:val>
          <c:extLst xmlns:c16r2="http://schemas.microsoft.com/office/drawing/2015/06/chart">
            <c:ext xmlns:c16="http://schemas.microsoft.com/office/drawing/2014/chart" uri="{C3380CC4-5D6E-409C-BE32-E72D297353CC}">
              <c16:uniqueId val="{00000001-D67F-4878-84F0-B06F425C8087}"/>
            </c:ext>
          </c:extLst>
        </c:ser>
        <c:dLbls>
          <c:showLegendKey val="0"/>
          <c:showVal val="0"/>
          <c:showCatName val="0"/>
          <c:showSerName val="0"/>
          <c:showPercent val="0"/>
          <c:showBubbleSize val="0"/>
        </c:dLbls>
        <c:gapWidth val="219"/>
        <c:overlap val="-27"/>
        <c:axId val="247115640"/>
        <c:axId val="247117600"/>
      </c:barChart>
      <c:catAx>
        <c:axId val="247115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47117600"/>
        <c:crosses val="autoZero"/>
        <c:auto val="1"/>
        <c:lblAlgn val="ctr"/>
        <c:lblOffset val="100"/>
        <c:noMultiLvlLbl val="0"/>
      </c:catAx>
      <c:valAx>
        <c:axId val="247117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471156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9247594050743664E-2"/>
          <c:y val="0.10984988451057812"/>
          <c:w val="0.89019685039370078"/>
          <c:h val="0.58064746040906368"/>
        </c:manualLayout>
      </c:layout>
      <c:barChart>
        <c:barDir val="col"/>
        <c:grouping val="clustered"/>
        <c:varyColors val="0"/>
        <c:ser>
          <c:idx val="0"/>
          <c:order val="0"/>
          <c:tx>
            <c:strRef>
              <c:f>Alla!$O$4</c:f>
              <c:strCache>
                <c:ptCount val="1"/>
                <c:pt idx="0">
                  <c:v>Alkohol</c:v>
                </c:pt>
              </c:strCache>
            </c:strRef>
          </c:tx>
          <c:spPr>
            <a:solidFill>
              <a:schemeClr val="accent1"/>
            </a:solidFill>
            <a:ln>
              <a:noFill/>
            </a:ln>
            <a:effectLst/>
          </c:spPr>
          <c:invertIfNegative val="0"/>
          <c:cat>
            <c:strRef>
              <c:f>Alla!$N$5:$N$12</c:f>
              <c:strCache>
                <c:ptCount val="8"/>
                <c:pt idx="0">
                  <c:v>Stödboende</c:v>
                </c:pt>
                <c:pt idx="1">
                  <c:v>12-steg</c:v>
                </c:pt>
                <c:pt idx="2">
                  <c:v>KBT</c:v>
                </c:pt>
                <c:pt idx="3">
                  <c:v>Stödsamtal</c:v>
                </c:pt>
                <c:pt idx="4">
                  <c:v>ÅP</c:v>
                </c:pt>
                <c:pt idx="5">
                  <c:v>Boendestöd</c:v>
                </c:pt>
                <c:pt idx="6">
                  <c:v>MET</c:v>
                </c:pt>
                <c:pt idx="7">
                  <c:v>Arbetsträning</c:v>
                </c:pt>
              </c:strCache>
            </c:strRef>
          </c:cat>
          <c:val>
            <c:numRef>
              <c:f>Alla!$O$5:$O$12</c:f>
              <c:numCache>
                <c:formatCode>General</c:formatCode>
                <c:ptCount val="8"/>
                <c:pt idx="0">
                  <c:v>56</c:v>
                </c:pt>
                <c:pt idx="1">
                  <c:v>67</c:v>
                </c:pt>
                <c:pt idx="2">
                  <c:v>53</c:v>
                </c:pt>
                <c:pt idx="3">
                  <c:v>56</c:v>
                </c:pt>
                <c:pt idx="4">
                  <c:v>67</c:v>
                </c:pt>
                <c:pt idx="5">
                  <c:v>58</c:v>
                </c:pt>
                <c:pt idx="6">
                  <c:v>52</c:v>
                </c:pt>
                <c:pt idx="7">
                  <c:v>70</c:v>
                </c:pt>
              </c:numCache>
            </c:numRef>
          </c:val>
          <c:extLst xmlns:c16r2="http://schemas.microsoft.com/office/drawing/2015/06/chart">
            <c:ext xmlns:c16="http://schemas.microsoft.com/office/drawing/2014/chart" uri="{C3380CC4-5D6E-409C-BE32-E72D297353CC}">
              <c16:uniqueId val="{00000000-71C5-4ED2-A12C-BAE87C4C1EA5}"/>
            </c:ext>
          </c:extLst>
        </c:ser>
        <c:ser>
          <c:idx val="1"/>
          <c:order val="1"/>
          <c:tx>
            <c:strRef>
              <c:f>Alla!$P$4</c:f>
              <c:strCache>
                <c:ptCount val="1"/>
                <c:pt idx="0">
                  <c:v>Narkotika</c:v>
                </c:pt>
              </c:strCache>
            </c:strRef>
          </c:tx>
          <c:spPr>
            <a:solidFill>
              <a:schemeClr val="accent2"/>
            </a:solidFill>
            <a:ln>
              <a:noFill/>
            </a:ln>
            <a:effectLst/>
          </c:spPr>
          <c:invertIfNegative val="0"/>
          <c:cat>
            <c:strRef>
              <c:f>Alla!$N$5:$N$12</c:f>
              <c:strCache>
                <c:ptCount val="8"/>
                <c:pt idx="0">
                  <c:v>Stödboende</c:v>
                </c:pt>
                <c:pt idx="1">
                  <c:v>12-steg</c:v>
                </c:pt>
                <c:pt idx="2">
                  <c:v>KBT</c:v>
                </c:pt>
                <c:pt idx="3">
                  <c:v>Stödsamtal</c:v>
                </c:pt>
                <c:pt idx="4">
                  <c:v>ÅP</c:v>
                </c:pt>
                <c:pt idx="5">
                  <c:v>Boendestöd</c:v>
                </c:pt>
                <c:pt idx="6">
                  <c:v>MET</c:v>
                </c:pt>
                <c:pt idx="7">
                  <c:v>Arbetsträning</c:v>
                </c:pt>
              </c:strCache>
            </c:strRef>
          </c:cat>
          <c:val>
            <c:numRef>
              <c:f>Alla!$P$5:$P$12</c:f>
              <c:numCache>
                <c:formatCode>General</c:formatCode>
                <c:ptCount val="8"/>
                <c:pt idx="0">
                  <c:v>44</c:v>
                </c:pt>
                <c:pt idx="1">
                  <c:v>40</c:v>
                </c:pt>
                <c:pt idx="2">
                  <c:v>39</c:v>
                </c:pt>
                <c:pt idx="3">
                  <c:v>53</c:v>
                </c:pt>
                <c:pt idx="4">
                  <c:v>39</c:v>
                </c:pt>
                <c:pt idx="5">
                  <c:v>44</c:v>
                </c:pt>
                <c:pt idx="6">
                  <c:v>27</c:v>
                </c:pt>
                <c:pt idx="7">
                  <c:v>31</c:v>
                </c:pt>
              </c:numCache>
            </c:numRef>
          </c:val>
          <c:extLst xmlns:c16r2="http://schemas.microsoft.com/office/drawing/2015/06/chart">
            <c:ext xmlns:c16="http://schemas.microsoft.com/office/drawing/2014/chart" uri="{C3380CC4-5D6E-409C-BE32-E72D297353CC}">
              <c16:uniqueId val="{00000001-71C5-4ED2-A12C-BAE87C4C1EA5}"/>
            </c:ext>
          </c:extLst>
        </c:ser>
        <c:ser>
          <c:idx val="2"/>
          <c:order val="2"/>
          <c:tx>
            <c:strRef>
              <c:f>Alla!$Q$4</c:f>
              <c:strCache>
                <c:ptCount val="1"/>
                <c:pt idx="0">
                  <c:v>Psykisk hälsa</c:v>
                </c:pt>
              </c:strCache>
            </c:strRef>
          </c:tx>
          <c:spPr>
            <a:solidFill>
              <a:schemeClr val="accent3"/>
            </a:solidFill>
            <a:ln>
              <a:noFill/>
            </a:ln>
            <a:effectLst/>
          </c:spPr>
          <c:invertIfNegative val="0"/>
          <c:cat>
            <c:strRef>
              <c:f>Alla!$N$5:$N$12</c:f>
              <c:strCache>
                <c:ptCount val="8"/>
                <c:pt idx="0">
                  <c:v>Stödboende</c:v>
                </c:pt>
                <c:pt idx="1">
                  <c:v>12-steg</c:v>
                </c:pt>
                <c:pt idx="2">
                  <c:v>KBT</c:v>
                </c:pt>
                <c:pt idx="3">
                  <c:v>Stödsamtal</c:v>
                </c:pt>
                <c:pt idx="4">
                  <c:v>ÅP</c:v>
                </c:pt>
                <c:pt idx="5">
                  <c:v>Boendestöd</c:v>
                </c:pt>
                <c:pt idx="6">
                  <c:v>MET</c:v>
                </c:pt>
                <c:pt idx="7">
                  <c:v>Arbetsträning</c:v>
                </c:pt>
              </c:strCache>
            </c:strRef>
          </c:cat>
          <c:val>
            <c:numRef>
              <c:f>Alla!$Q$5:$Q$12</c:f>
              <c:numCache>
                <c:formatCode>General</c:formatCode>
                <c:ptCount val="8"/>
                <c:pt idx="0">
                  <c:v>51</c:v>
                </c:pt>
                <c:pt idx="1">
                  <c:v>59</c:v>
                </c:pt>
                <c:pt idx="2">
                  <c:v>56</c:v>
                </c:pt>
                <c:pt idx="3">
                  <c:v>58</c:v>
                </c:pt>
                <c:pt idx="4">
                  <c:v>54</c:v>
                </c:pt>
                <c:pt idx="5">
                  <c:v>49</c:v>
                </c:pt>
                <c:pt idx="6">
                  <c:v>41</c:v>
                </c:pt>
                <c:pt idx="7">
                  <c:v>43</c:v>
                </c:pt>
              </c:numCache>
            </c:numRef>
          </c:val>
          <c:extLst xmlns:c16r2="http://schemas.microsoft.com/office/drawing/2015/06/chart">
            <c:ext xmlns:c16="http://schemas.microsoft.com/office/drawing/2014/chart" uri="{C3380CC4-5D6E-409C-BE32-E72D297353CC}">
              <c16:uniqueId val="{00000002-71C5-4ED2-A12C-BAE87C4C1EA5}"/>
            </c:ext>
          </c:extLst>
        </c:ser>
        <c:dLbls>
          <c:showLegendKey val="0"/>
          <c:showVal val="0"/>
          <c:showCatName val="0"/>
          <c:showSerName val="0"/>
          <c:showPercent val="0"/>
          <c:showBubbleSize val="0"/>
        </c:dLbls>
        <c:gapWidth val="219"/>
        <c:axId val="247118776"/>
        <c:axId val="286496264"/>
      </c:barChart>
      <c:catAx>
        <c:axId val="247118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86496264"/>
        <c:crosses val="autoZero"/>
        <c:auto val="1"/>
        <c:lblAlgn val="ctr"/>
        <c:lblOffset val="100"/>
        <c:noMultiLvlLbl val="0"/>
      </c:catAx>
      <c:valAx>
        <c:axId val="286496264"/>
        <c:scaling>
          <c:orientation val="minMax"/>
          <c:max val="100"/>
        </c:scaling>
        <c:delete val="0"/>
        <c:axPos val="l"/>
        <c:majorGridlines>
          <c:spPr>
            <a:ln w="9525" cap="flat" cmpd="sng" algn="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47118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rgbClr val="5B9BD5"/>
      </a:solidFill>
    </a:ln>
    <a:effectLst/>
  </c:spPr>
  <c:txPr>
    <a:bodyPr/>
    <a:lstStyle/>
    <a:p>
      <a:pPr>
        <a:defRPr/>
      </a:pPr>
      <a:endParaRPr lang="sv-SE"/>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0914260717410318E-2"/>
          <c:y val="0.1475699912510936"/>
          <c:w val="0.89019685039370078"/>
          <c:h val="0.64780839895013131"/>
        </c:manualLayout>
      </c:layout>
      <c:barChart>
        <c:barDir val="col"/>
        <c:grouping val="clustered"/>
        <c:varyColors val="0"/>
        <c:ser>
          <c:idx val="0"/>
          <c:order val="0"/>
          <c:tx>
            <c:strRef>
              <c:f>Narkprof!$N$5</c:f>
              <c:strCache>
                <c:ptCount val="1"/>
                <c:pt idx="0">
                  <c:v>Alkohol</c:v>
                </c:pt>
              </c:strCache>
            </c:strRef>
          </c:tx>
          <c:spPr>
            <a:solidFill>
              <a:schemeClr val="accent1"/>
            </a:solidFill>
            <a:ln>
              <a:noFill/>
            </a:ln>
            <a:effectLst/>
          </c:spPr>
          <c:invertIfNegative val="0"/>
          <c:cat>
            <c:strRef>
              <c:f>Narkprof!$M$6:$M$11</c:f>
              <c:strCache>
                <c:ptCount val="6"/>
                <c:pt idx="0">
                  <c:v>Stödboende</c:v>
                </c:pt>
                <c:pt idx="1">
                  <c:v>12-steg</c:v>
                </c:pt>
                <c:pt idx="2">
                  <c:v>KBT</c:v>
                </c:pt>
                <c:pt idx="3">
                  <c:v>Stödsamtal</c:v>
                </c:pt>
                <c:pt idx="4">
                  <c:v>ÅP</c:v>
                </c:pt>
                <c:pt idx="5">
                  <c:v>Boendestöd</c:v>
                </c:pt>
              </c:strCache>
            </c:strRef>
          </c:cat>
          <c:val>
            <c:numRef>
              <c:f>Narkprof!$N$6:$N$11</c:f>
              <c:numCache>
                <c:formatCode>General</c:formatCode>
                <c:ptCount val="6"/>
                <c:pt idx="0">
                  <c:v>52</c:v>
                </c:pt>
                <c:pt idx="1">
                  <c:v>53</c:v>
                </c:pt>
                <c:pt idx="2">
                  <c:v>43</c:v>
                </c:pt>
                <c:pt idx="3">
                  <c:v>46</c:v>
                </c:pt>
                <c:pt idx="4">
                  <c:v>65</c:v>
                </c:pt>
                <c:pt idx="5">
                  <c:v>57</c:v>
                </c:pt>
              </c:numCache>
            </c:numRef>
          </c:val>
          <c:extLst xmlns:c16r2="http://schemas.microsoft.com/office/drawing/2015/06/chart">
            <c:ext xmlns:c16="http://schemas.microsoft.com/office/drawing/2014/chart" uri="{C3380CC4-5D6E-409C-BE32-E72D297353CC}">
              <c16:uniqueId val="{00000000-A3BA-4323-951A-53E40210F01D}"/>
            </c:ext>
          </c:extLst>
        </c:ser>
        <c:ser>
          <c:idx val="1"/>
          <c:order val="1"/>
          <c:tx>
            <c:strRef>
              <c:f>Narkprof!$O$5</c:f>
              <c:strCache>
                <c:ptCount val="1"/>
                <c:pt idx="0">
                  <c:v>Narkotika</c:v>
                </c:pt>
              </c:strCache>
            </c:strRef>
          </c:tx>
          <c:spPr>
            <a:solidFill>
              <a:schemeClr val="accent2"/>
            </a:solidFill>
            <a:ln>
              <a:noFill/>
            </a:ln>
            <a:effectLst/>
          </c:spPr>
          <c:invertIfNegative val="0"/>
          <c:cat>
            <c:strRef>
              <c:f>Narkprof!$M$6:$M$11</c:f>
              <c:strCache>
                <c:ptCount val="6"/>
                <c:pt idx="0">
                  <c:v>Stödboende</c:v>
                </c:pt>
                <c:pt idx="1">
                  <c:v>12-steg</c:v>
                </c:pt>
                <c:pt idx="2">
                  <c:v>KBT</c:v>
                </c:pt>
                <c:pt idx="3">
                  <c:v>Stödsamtal</c:v>
                </c:pt>
                <c:pt idx="4">
                  <c:v>ÅP</c:v>
                </c:pt>
                <c:pt idx="5">
                  <c:v>Boendestöd</c:v>
                </c:pt>
              </c:strCache>
            </c:strRef>
          </c:cat>
          <c:val>
            <c:numRef>
              <c:f>Narkprof!$O$6:$O$11</c:f>
              <c:numCache>
                <c:formatCode>General</c:formatCode>
                <c:ptCount val="6"/>
                <c:pt idx="0">
                  <c:v>67</c:v>
                </c:pt>
                <c:pt idx="1">
                  <c:v>67</c:v>
                </c:pt>
                <c:pt idx="2">
                  <c:v>75</c:v>
                </c:pt>
                <c:pt idx="3">
                  <c:v>92</c:v>
                </c:pt>
                <c:pt idx="4">
                  <c:v>82</c:v>
                </c:pt>
                <c:pt idx="5">
                  <c:v>86</c:v>
                </c:pt>
              </c:numCache>
            </c:numRef>
          </c:val>
          <c:extLst xmlns:c16r2="http://schemas.microsoft.com/office/drawing/2015/06/chart">
            <c:ext xmlns:c16="http://schemas.microsoft.com/office/drawing/2014/chart" uri="{C3380CC4-5D6E-409C-BE32-E72D297353CC}">
              <c16:uniqueId val="{00000001-A3BA-4323-951A-53E40210F01D}"/>
            </c:ext>
          </c:extLst>
        </c:ser>
        <c:ser>
          <c:idx val="2"/>
          <c:order val="2"/>
          <c:tx>
            <c:strRef>
              <c:f>Narkprof!$P$5</c:f>
              <c:strCache>
                <c:ptCount val="1"/>
                <c:pt idx="0">
                  <c:v>Psykisk hälsa</c:v>
                </c:pt>
              </c:strCache>
            </c:strRef>
          </c:tx>
          <c:spPr>
            <a:solidFill>
              <a:schemeClr val="accent3"/>
            </a:solidFill>
            <a:ln>
              <a:noFill/>
            </a:ln>
            <a:effectLst/>
          </c:spPr>
          <c:invertIfNegative val="0"/>
          <c:cat>
            <c:strRef>
              <c:f>Narkprof!$M$6:$M$11</c:f>
              <c:strCache>
                <c:ptCount val="6"/>
                <c:pt idx="0">
                  <c:v>Stödboende</c:v>
                </c:pt>
                <c:pt idx="1">
                  <c:v>12-steg</c:v>
                </c:pt>
                <c:pt idx="2">
                  <c:v>KBT</c:v>
                </c:pt>
                <c:pt idx="3">
                  <c:v>Stödsamtal</c:v>
                </c:pt>
                <c:pt idx="4">
                  <c:v>ÅP</c:v>
                </c:pt>
                <c:pt idx="5">
                  <c:v>Boendestöd</c:v>
                </c:pt>
              </c:strCache>
            </c:strRef>
          </c:cat>
          <c:val>
            <c:numRef>
              <c:f>Narkprof!$P$6:$P$11</c:f>
              <c:numCache>
                <c:formatCode>General</c:formatCode>
                <c:ptCount val="6"/>
                <c:pt idx="0">
                  <c:v>44</c:v>
                </c:pt>
                <c:pt idx="1">
                  <c:v>60</c:v>
                </c:pt>
                <c:pt idx="2">
                  <c:v>62</c:v>
                </c:pt>
                <c:pt idx="3">
                  <c:v>54</c:v>
                </c:pt>
                <c:pt idx="4">
                  <c:v>56</c:v>
                </c:pt>
                <c:pt idx="5">
                  <c:v>39</c:v>
                </c:pt>
              </c:numCache>
            </c:numRef>
          </c:val>
          <c:extLst xmlns:c16r2="http://schemas.microsoft.com/office/drawing/2015/06/chart">
            <c:ext xmlns:c16="http://schemas.microsoft.com/office/drawing/2014/chart" uri="{C3380CC4-5D6E-409C-BE32-E72D297353CC}">
              <c16:uniqueId val="{00000002-A3BA-4323-951A-53E40210F01D}"/>
            </c:ext>
          </c:extLst>
        </c:ser>
        <c:dLbls>
          <c:showLegendKey val="0"/>
          <c:showVal val="0"/>
          <c:showCatName val="0"/>
          <c:showSerName val="0"/>
          <c:showPercent val="0"/>
          <c:showBubbleSize val="0"/>
        </c:dLbls>
        <c:gapWidth val="150"/>
        <c:axId val="286493520"/>
        <c:axId val="286493912"/>
      </c:barChart>
      <c:catAx>
        <c:axId val="28649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86493912"/>
        <c:crosses val="autoZero"/>
        <c:auto val="1"/>
        <c:lblAlgn val="ctr"/>
        <c:lblOffset val="100"/>
        <c:noMultiLvlLbl val="0"/>
      </c:catAx>
      <c:valAx>
        <c:axId val="286493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86493520"/>
        <c:crosses val="autoZero"/>
        <c:crossBetween val="between"/>
      </c:valAx>
      <c:spPr>
        <a:noFill/>
        <a:ln>
          <a:noFill/>
        </a:ln>
        <a:effectLst/>
      </c:spPr>
    </c:plotArea>
    <c:legend>
      <c:legendPos val="t"/>
      <c:layout>
        <c:manualLayout>
          <c:xMode val="edge"/>
          <c:yMode val="edge"/>
          <c:x val="0.22522484689413824"/>
          <c:y val="0.92129629629629628"/>
          <c:w val="0.46621675415573055"/>
          <c:h val="7.81255468066491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rgbClr val="5B9BD5"/>
      </a:solidFill>
    </a:ln>
    <a:effectLst/>
  </c:spPr>
  <c:txPr>
    <a:bodyPr/>
    <a:lstStyle/>
    <a:p>
      <a:pPr>
        <a:defRPr/>
      </a:pPr>
      <a:endParaRPr lang="sv-SE"/>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0.07188</cdr:y>
    </cdr:from>
    <cdr:to>
      <cdr:x>0.15875</cdr:x>
      <cdr:y>0.15903</cdr:y>
    </cdr:to>
    <cdr:sp macro="" textlink="">
      <cdr:nvSpPr>
        <cdr:cNvPr id="2" name="textruta 1"/>
        <cdr:cNvSpPr txBox="1"/>
      </cdr:nvSpPr>
      <cdr:spPr>
        <a:xfrm xmlns:a="http://schemas.openxmlformats.org/drawingml/2006/main">
          <a:off x="0" y="390553"/>
          <a:ext cx="1306488" cy="47354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dirty="0"/>
            <a:t>Dagar</a:t>
          </a:r>
          <a:r>
            <a:rPr lang="sv-SE" sz="1100" baseline="0" dirty="0"/>
            <a:t> som åtgärden</a:t>
          </a:r>
        </a:p>
        <a:p xmlns:a="http://schemas.openxmlformats.org/drawingml/2006/main">
          <a:r>
            <a:rPr lang="sv-SE" sz="1100" baseline="0" dirty="0"/>
            <a:t> varat. Median.</a:t>
          </a:r>
          <a:endParaRPr lang="sv-SE"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0.37037</cdr:x>
      <cdr:y>0.02929</cdr:y>
    </cdr:from>
    <cdr:to>
      <cdr:x>0.7314</cdr:x>
      <cdr:y>0.12187</cdr:y>
    </cdr:to>
    <cdr:sp macro="" textlink="">
      <cdr:nvSpPr>
        <cdr:cNvPr id="2" name="textruta 1"/>
        <cdr:cNvSpPr txBox="1"/>
      </cdr:nvSpPr>
      <cdr:spPr>
        <a:xfrm xmlns:a="http://schemas.openxmlformats.org/drawingml/2006/main">
          <a:off x="1693332" y="84657"/>
          <a:ext cx="1650606" cy="2675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dirty="0"/>
            <a:t>Alla i UBÅT: % förbättrade</a:t>
          </a:r>
        </a:p>
      </cdr:txBody>
    </cdr:sp>
  </cdr:relSizeAnchor>
</c:userShapes>
</file>

<file path=ppt/drawings/drawing3.xml><?xml version="1.0" encoding="utf-8"?>
<c:userShapes xmlns:c="http://schemas.openxmlformats.org/drawingml/2006/chart">
  <cdr:relSizeAnchor xmlns:cdr="http://schemas.openxmlformats.org/drawingml/2006/chartDrawing">
    <cdr:from>
      <cdr:x>0.27265</cdr:x>
      <cdr:y>0</cdr:y>
    </cdr:from>
    <cdr:to>
      <cdr:x>0.72735</cdr:x>
      <cdr:y>0.10454</cdr:y>
    </cdr:to>
    <cdr:sp macro="" textlink="">
      <cdr:nvSpPr>
        <cdr:cNvPr id="2" name="textruta 1"/>
        <cdr:cNvSpPr txBox="1"/>
      </cdr:nvSpPr>
      <cdr:spPr>
        <a:xfrm xmlns:a="http://schemas.openxmlformats.org/drawingml/2006/main">
          <a:off x="1246567" y="0"/>
          <a:ext cx="2078866" cy="2867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dirty="0"/>
            <a:t>Narkotikaprofilen: % förbättrade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D18278A8-671F-42C1-8146-3B8047436ADD}" type="datetimeFigureOut">
              <a:rPr lang="sv-SE" smtClean="0"/>
              <a:t>2016-09-11</a:t>
            </a:fld>
            <a:endParaRPr lang="sv-SE"/>
          </a:p>
        </p:txBody>
      </p:sp>
      <p:sp>
        <p:nvSpPr>
          <p:cNvPr id="4" name="Platshållare för bildobjekt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70006094-3444-4A13-8990-BB9CEAC2E2D4}" type="slidenum">
              <a:rPr lang="sv-SE" smtClean="0"/>
              <a:t>‹#›</a:t>
            </a:fld>
            <a:endParaRPr lang="sv-SE"/>
          </a:p>
        </p:txBody>
      </p:sp>
    </p:spTree>
    <p:extLst>
      <p:ext uri="{BB962C8B-B14F-4D97-AF65-F5344CB8AC3E}">
        <p14:creationId xmlns:p14="http://schemas.microsoft.com/office/powerpoint/2010/main" val="191251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B6F0EC7B-B9B1-4866-B6B1-8FF99F20C9E1}" type="datetimeFigureOut">
              <a:rPr lang="sv-SE" smtClean="0"/>
              <a:t>2016-09-11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114080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6F0EC7B-B9B1-4866-B6B1-8FF99F20C9E1}" type="datetimeFigureOut">
              <a:rPr lang="sv-SE" smtClean="0"/>
              <a:t>2016-09-11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3067213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6F0EC7B-B9B1-4866-B6B1-8FF99F20C9E1}" type="datetimeFigureOut">
              <a:rPr lang="sv-SE" smtClean="0"/>
              <a:t>2016-09-11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286911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6F0EC7B-B9B1-4866-B6B1-8FF99F20C9E1}" type="datetimeFigureOut">
              <a:rPr lang="sv-SE" smtClean="0"/>
              <a:t>2016-09-11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241893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B6F0EC7B-B9B1-4866-B6B1-8FF99F20C9E1}" type="datetimeFigureOut">
              <a:rPr lang="sv-SE" smtClean="0"/>
              <a:t>2016-09-11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3150446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B6F0EC7B-B9B1-4866-B6B1-8FF99F20C9E1}" type="datetimeFigureOut">
              <a:rPr lang="sv-SE" smtClean="0"/>
              <a:t>2016-09-11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72225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B6F0EC7B-B9B1-4866-B6B1-8FF99F20C9E1}" type="datetimeFigureOut">
              <a:rPr lang="sv-SE" smtClean="0"/>
              <a:t>2016-09-11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280729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B6F0EC7B-B9B1-4866-B6B1-8FF99F20C9E1}" type="datetimeFigureOut">
              <a:rPr lang="sv-SE" smtClean="0"/>
              <a:t>2016-09-11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147347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6F0EC7B-B9B1-4866-B6B1-8FF99F20C9E1}" type="datetimeFigureOut">
              <a:rPr lang="sv-SE" smtClean="0"/>
              <a:t>2016-09-11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715696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6F0EC7B-B9B1-4866-B6B1-8FF99F20C9E1}" type="datetimeFigureOut">
              <a:rPr lang="sv-SE" smtClean="0"/>
              <a:t>2016-09-11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317992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6F0EC7B-B9B1-4866-B6B1-8FF99F20C9E1}" type="datetimeFigureOut">
              <a:rPr lang="sv-SE" smtClean="0"/>
              <a:t>2016-09-11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71E0256-DF45-4C01-95FA-43040DDBBC62}" type="slidenum">
              <a:rPr lang="sv-SE" smtClean="0"/>
              <a:t>‹#›</a:t>
            </a:fld>
            <a:endParaRPr lang="sv-SE"/>
          </a:p>
        </p:txBody>
      </p:sp>
    </p:spTree>
    <p:extLst>
      <p:ext uri="{BB962C8B-B14F-4D97-AF65-F5344CB8AC3E}">
        <p14:creationId xmlns:p14="http://schemas.microsoft.com/office/powerpoint/2010/main" val="151559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0EC7B-B9B1-4866-B6B1-8FF99F20C9E1}" type="datetimeFigureOut">
              <a:rPr lang="sv-SE" smtClean="0"/>
              <a:t>2016-09-11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E0256-DF45-4C01-95FA-43040DDBBC62}" type="slidenum">
              <a:rPr lang="sv-SE" smtClean="0"/>
              <a:t>‹#›</a:t>
            </a:fld>
            <a:endParaRPr lang="sv-SE"/>
          </a:p>
        </p:txBody>
      </p:sp>
    </p:spTree>
    <p:extLst>
      <p:ext uri="{BB962C8B-B14F-4D97-AF65-F5344CB8AC3E}">
        <p14:creationId xmlns:p14="http://schemas.microsoft.com/office/powerpoint/2010/main" val="3062644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lidk&#246;ping.doc" TargetMode="External"/><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UB&#197;T2016/UB&#197;Tv3%20151030.pdf"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rabekobberstad.s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falk&#246;ping.doc" TargetMode="External"/><Relationship Id="rId7" Type="http://schemas.openxmlformats.org/officeDocument/2006/relationships/slide" Target="slide23.xml"/><Relationship Id="rId2" Type="http://schemas.openxmlformats.org/officeDocument/2006/relationships/hyperlink" Target="lidk&#246;ping.doc" TargetMode="External"/><Relationship Id="rId1" Type="http://schemas.openxmlformats.org/officeDocument/2006/relationships/slideLayout" Target="../slideLayouts/slideLayout4.xml"/><Relationship Id="rId6" Type="http://schemas.openxmlformats.org/officeDocument/2006/relationships/slide" Target="slide22.xml"/><Relationship Id="rId5" Type="http://schemas.openxmlformats.org/officeDocument/2006/relationships/hyperlink" Target="UB&#197;T_S&#246;dert&#228;lje23aug.doc" TargetMode="External"/><Relationship Id="rId4" Type="http://schemas.openxmlformats.org/officeDocument/2006/relationships/hyperlink" Target="../UB&#197;T2016/UB&#197;Tv3%20151030.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b="1" dirty="0"/>
              <a:t>ASI och Ubåt - ett ramverk för att följa upp och utvärdera insatser i missbruksvård </a:t>
            </a:r>
            <a:br>
              <a:rPr lang="sv-SE" b="1" dirty="0"/>
            </a:br>
            <a:endParaRPr lang="sv-SE" b="1" dirty="0"/>
          </a:p>
        </p:txBody>
      </p:sp>
    </p:spTree>
    <p:extLst>
      <p:ext uri="{BB962C8B-B14F-4D97-AF65-F5344CB8AC3E}">
        <p14:creationId xmlns:p14="http://schemas.microsoft.com/office/powerpoint/2010/main" val="142015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152650" y="116633"/>
            <a:ext cx="7886700" cy="1224136"/>
          </a:xfrm>
        </p:spPr>
        <p:txBody>
          <a:bodyPr>
            <a:normAutofit/>
          </a:bodyPr>
          <a:lstStyle/>
          <a:p>
            <a:r>
              <a:rPr lang="sv-SE" sz="2800" dirty="0"/>
              <a:t>Brukarskattning av alla åtgärder n=679</a:t>
            </a:r>
            <a:r>
              <a:rPr lang="sv-SE" dirty="0"/>
              <a:t/>
            </a:r>
            <a:br>
              <a:rPr lang="sv-SE" dirty="0"/>
            </a:br>
            <a:endParaRPr lang="sv-SE" dirty="0"/>
          </a:p>
        </p:txBody>
      </p:sp>
      <p:graphicFrame>
        <p:nvGraphicFramePr>
          <p:cNvPr id="6" name="Platshållare för innehåll 5"/>
          <p:cNvGraphicFramePr>
            <a:graphicFrameLocks noGrp="1"/>
          </p:cNvGraphicFramePr>
          <p:nvPr>
            <p:ph idx="1"/>
            <p:extLst/>
          </p:nvPr>
        </p:nvGraphicFramePr>
        <p:xfrm>
          <a:off x="2152650" y="692697"/>
          <a:ext cx="7886700" cy="47972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6321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a:t>Handläggarskattningar av alla åtgärder n=788</a:t>
            </a:r>
          </a:p>
        </p:txBody>
      </p:sp>
      <p:graphicFrame>
        <p:nvGraphicFramePr>
          <p:cNvPr id="4" name="Platshållare för innehåll 3"/>
          <p:cNvGraphicFramePr>
            <a:graphicFrameLocks noGrp="1"/>
          </p:cNvGraphicFramePr>
          <p:nvPr>
            <p:ph idx="1"/>
            <p:extLst/>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1394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51584" y="404665"/>
            <a:ext cx="7886700" cy="419027"/>
          </a:xfrm>
        </p:spPr>
        <p:txBody>
          <a:bodyPr>
            <a:normAutofit fontScale="90000"/>
          </a:bodyPr>
          <a:lstStyle/>
          <a:p>
            <a:r>
              <a:rPr lang="sv-SE" sz="2100" dirty="0"/>
              <a:t>Brukarskattningar av planerat och oplanerat avslut. % positiva skattningar.</a:t>
            </a:r>
            <a:br>
              <a:rPr lang="sv-SE" sz="2100" dirty="0"/>
            </a:br>
            <a:endParaRPr lang="sv-SE" sz="2100" dirty="0"/>
          </a:p>
        </p:txBody>
      </p:sp>
      <p:graphicFrame>
        <p:nvGraphicFramePr>
          <p:cNvPr id="4" name="Platshållare för innehåll 3"/>
          <p:cNvGraphicFramePr>
            <a:graphicFrameLocks noGrp="1"/>
          </p:cNvGraphicFramePr>
          <p:nvPr>
            <p:ph idx="1"/>
            <p:extLst/>
          </p:nvPr>
        </p:nvGraphicFramePr>
        <p:xfrm>
          <a:off x="1703512" y="823692"/>
          <a:ext cx="8712968" cy="55576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0306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855640" y="404665"/>
            <a:ext cx="6235832" cy="539217"/>
          </a:xfrm>
        </p:spPr>
        <p:txBody>
          <a:bodyPr>
            <a:noAutofit/>
          </a:bodyPr>
          <a:lstStyle/>
          <a:p>
            <a:r>
              <a:rPr lang="sv-SE" sz="2100" dirty="0"/>
              <a:t>Handläggarskattning av planerat och oplanerat avslut. % positiva skattningar.</a:t>
            </a:r>
            <a:br>
              <a:rPr lang="sv-SE" sz="2100" dirty="0"/>
            </a:br>
            <a:endParaRPr lang="sv-SE" sz="2100" dirty="0"/>
          </a:p>
        </p:txBody>
      </p:sp>
      <p:graphicFrame>
        <p:nvGraphicFramePr>
          <p:cNvPr id="4" name="Platshållare för innehåll 3"/>
          <p:cNvGraphicFramePr>
            <a:graphicFrameLocks noGrp="1"/>
          </p:cNvGraphicFramePr>
          <p:nvPr>
            <p:ph idx="1"/>
            <p:extLst/>
          </p:nvPr>
        </p:nvGraphicFramePr>
        <p:xfrm>
          <a:off x="2152650" y="943882"/>
          <a:ext cx="7886700" cy="56534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4223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a:t>Planerat och oplanerat avslut för olika åtgärder. % av avslutade åtgärder</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59032219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605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99456" y="116632"/>
            <a:ext cx="9468544" cy="936104"/>
          </a:xfrm>
        </p:spPr>
        <p:txBody>
          <a:bodyPr>
            <a:normAutofit fontScale="90000"/>
          </a:bodyPr>
          <a:lstStyle/>
          <a:p>
            <a:r>
              <a:rPr lang="en-US" sz="2200" dirty="0" err="1"/>
              <a:t>Hur</a:t>
            </a:r>
            <a:r>
              <a:rPr lang="en-US" sz="2200" dirty="0"/>
              <a:t> manga </a:t>
            </a:r>
            <a:r>
              <a:rPr lang="en-US" sz="2200" dirty="0" err="1"/>
              <a:t>dagar</a:t>
            </a:r>
            <a:r>
              <a:rPr lang="en-US" sz="2200" dirty="0"/>
              <a:t> </a:t>
            </a:r>
            <a:r>
              <a:rPr lang="en-US" sz="2200" dirty="0" err="1"/>
              <a:t>varar</a:t>
            </a:r>
            <a:r>
              <a:rPr lang="en-US" sz="2200" dirty="0"/>
              <a:t> </a:t>
            </a:r>
            <a:r>
              <a:rPr lang="en-US" sz="2200" dirty="0" err="1"/>
              <a:t>åtgärder</a:t>
            </a:r>
            <a:r>
              <a:rPr lang="en-US" sz="2200" dirty="0"/>
              <a:t> med </a:t>
            </a:r>
            <a:r>
              <a:rPr lang="en-US" sz="2200" dirty="0" err="1"/>
              <a:t>planerat</a:t>
            </a:r>
            <a:r>
              <a:rPr lang="en-US" sz="2200" dirty="0"/>
              <a:t> </a:t>
            </a:r>
            <a:r>
              <a:rPr lang="en-US" sz="2200" dirty="0" err="1"/>
              <a:t>och</a:t>
            </a:r>
            <a:r>
              <a:rPr lang="en-US" sz="2200" dirty="0"/>
              <a:t> </a:t>
            </a:r>
            <a:r>
              <a:rPr lang="en-US" sz="2200" dirty="0" err="1"/>
              <a:t>oplanerat</a:t>
            </a:r>
            <a:r>
              <a:rPr lang="en-US" sz="2200" dirty="0"/>
              <a:t> </a:t>
            </a:r>
            <a:r>
              <a:rPr lang="en-US" sz="2200" dirty="0" err="1"/>
              <a:t>avslut</a:t>
            </a:r>
            <a:r>
              <a:rPr lang="en-US" sz="2200" dirty="0"/>
              <a:t>?</a:t>
            </a:r>
            <a:br>
              <a:rPr lang="en-US" sz="2200" dirty="0"/>
            </a:br>
            <a:r>
              <a:rPr lang="en-US" sz="1800" dirty="0"/>
              <a:t>Median </a:t>
            </a:r>
            <a:r>
              <a:rPr lang="en-US" sz="1800" dirty="0" err="1"/>
              <a:t>för</a:t>
            </a:r>
            <a:r>
              <a:rPr lang="en-US" sz="1800" dirty="0"/>
              <a:t> </a:t>
            </a:r>
            <a:r>
              <a:rPr lang="en-US" sz="1800" dirty="0" err="1"/>
              <a:t>dagar</a:t>
            </a:r>
            <a:r>
              <a:rPr lang="en-US" sz="1800" dirty="0"/>
              <a:t>.</a:t>
            </a:r>
            <a:r>
              <a:rPr lang="en-US" dirty="0"/>
              <a:t/>
            </a:r>
            <a:br>
              <a:rPr lang="en-US" dirty="0"/>
            </a:b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035078430"/>
              </p:ext>
            </p:extLst>
          </p:nvPr>
        </p:nvGraphicFramePr>
        <p:xfrm>
          <a:off x="1981200" y="692697"/>
          <a:ext cx="8229600" cy="5433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2474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a:graphicFrameLocks noGrp="1"/>
          </p:cNvGraphicFramePr>
          <p:nvPr>
            <p:extLst>
              <p:ext uri="{D42A27DB-BD31-4B8C-83A1-F6EECF244321}">
                <p14:modId xmlns:p14="http://schemas.microsoft.com/office/powerpoint/2010/main" val="194729013"/>
              </p:ext>
            </p:extLst>
          </p:nvPr>
        </p:nvGraphicFramePr>
        <p:xfrm>
          <a:off x="1449294" y="392206"/>
          <a:ext cx="9293412" cy="60735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143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Resultat från UBÅT och ASI</a:t>
            </a:r>
          </a:p>
        </p:txBody>
      </p:sp>
      <p:sp>
        <p:nvSpPr>
          <p:cNvPr id="3" name="Platshållare för innehåll 2"/>
          <p:cNvSpPr>
            <a:spLocks noGrp="1"/>
          </p:cNvSpPr>
          <p:nvPr>
            <p:ph sz="half" idx="1"/>
          </p:nvPr>
        </p:nvSpPr>
        <p:spPr>
          <a:xfrm>
            <a:off x="838200" y="2211185"/>
            <a:ext cx="10317480" cy="3965778"/>
          </a:xfrm>
        </p:spPr>
        <p:txBody>
          <a:bodyPr/>
          <a:lstStyle/>
          <a:p>
            <a:pPr marL="0" indent="0">
              <a:buNone/>
            </a:pPr>
            <a:r>
              <a:rPr lang="sv-SE" dirty="0"/>
              <a:t>Här visar vi resultat från de 8 vanligaste åtgärderna (1504 registreringar) som också har ASI med uppföljningsintervju.</a:t>
            </a:r>
            <a:br>
              <a:rPr lang="sv-SE" dirty="0"/>
            </a:br>
            <a:endParaRPr lang="sv-SE" dirty="0"/>
          </a:p>
          <a:p>
            <a:r>
              <a:rPr lang="sv-SE" sz="1800" dirty="0"/>
              <a:t>De har registrerats minst 30 gånger i hela UBÅT</a:t>
            </a:r>
          </a:p>
          <a:p>
            <a:r>
              <a:rPr lang="sv-SE" sz="1800" dirty="0"/>
              <a:t>De har registrerats minst 20 gånger i missbruksprofilerna</a:t>
            </a:r>
          </a:p>
          <a:p>
            <a:r>
              <a:rPr lang="sv-SE" sz="1800" dirty="0"/>
              <a:t>De har registrerats minst 10 gånger i en enskild kommun</a:t>
            </a:r>
          </a:p>
          <a:p>
            <a:pPr marL="0" indent="0">
              <a:buNone/>
            </a:pPr>
            <a:endParaRPr lang="sv-SE" dirty="0"/>
          </a:p>
          <a:p>
            <a:endParaRPr lang="sv-SE" dirty="0"/>
          </a:p>
        </p:txBody>
      </p:sp>
    </p:spTree>
    <p:extLst>
      <p:ext uri="{BB962C8B-B14F-4D97-AF65-F5344CB8AC3E}">
        <p14:creationId xmlns:p14="http://schemas.microsoft.com/office/powerpoint/2010/main" val="1735869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nvPr>
        </p:nvGraphicFramePr>
        <p:xfrm>
          <a:off x="2824942" y="1327338"/>
          <a:ext cx="6045681" cy="2676525"/>
        </p:xfrm>
        <a:graphic>
          <a:graphicData uri="http://schemas.openxmlformats.org/drawingml/2006/table">
            <a:tbl>
              <a:tblPr/>
              <a:tblGrid>
                <a:gridCol w="1002764">
                  <a:extLst>
                    <a:ext uri="{9D8B030D-6E8A-4147-A177-3AD203B41FA5}">
                      <a16:colId xmlns:a16="http://schemas.microsoft.com/office/drawing/2014/main" xmlns="" val="20000"/>
                    </a:ext>
                  </a:extLst>
                </a:gridCol>
                <a:gridCol w="609275">
                  <a:extLst>
                    <a:ext uri="{9D8B030D-6E8A-4147-A177-3AD203B41FA5}">
                      <a16:colId xmlns:a16="http://schemas.microsoft.com/office/drawing/2014/main" xmlns="" val="20001"/>
                    </a:ext>
                  </a:extLst>
                </a:gridCol>
                <a:gridCol w="596581">
                  <a:extLst>
                    <a:ext uri="{9D8B030D-6E8A-4147-A177-3AD203B41FA5}">
                      <a16:colId xmlns:a16="http://schemas.microsoft.com/office/drawing/2014/main" xmlns="" val="20002"/>
                    </a:ext>
                  </a:extLst>
                </a:gridCol>
                <a:gridCol w="660228">
                  <a:extLst>
                    <a:ext uri="{9D8B030D-6E8A-4147-A177-3AD203B41FA5}">
                      <a16:colId xmlns:a16="http://schemas.microsoft.com/office/drawing/2014/main" xmlns="" val="20003"/>
                    </a:ext>
                  </a:extLst>
                </a:gridCol>
                <a:gridCol w="761412">
                  <a:extLst>
                    <a:ext uri="{9D8B030D-6E8A-4147-A177-3AD203B41FA5}">
                      <a16:colId xmlns:a16="http://schemas.microsoft.com/office/drawing/2014/main" xmlns="" val="20004"/>
                    </a:ext>
                  </a:extLst>
                </a:gridCol>
                <a:gridCol w="126932">
                  <a:extLst>
                    <a:ext uri="{9D8B030D-6E8A-4147-A177-3AD203B41FA5}">
                      <a16:colId xmlns:a16="http://schemas.microsoft.com/office/drawing/2014/main" xmlns="" val="20005"/>
                    </a:ext>
                  </a:extLst>
                </a:gridCol>
                <a:gridCol w="380797">
                  <a:extLst>
                    <a:ext uri="{9D8B030D-6E8A-4147-A177-3AD203B41FA5}">
                      <a16:colId xmlns:a16="http://schemas.microsoft.com/office/drawing/2014/main" xmlns="" val="20006"/>
                    </a:ext>
                  </a:extLst>
                </a:gridCol>
                <a:gridCol w="599755">
                  <a:extLst>
                    <a:ext uri="{9D8B030D-6E8A-4147-A177-3AD203B41FA5}">
                      <a16:colId xmlns:a16="http://schemas.microsoft.com/office/drawing/2014/main" xmlns="" val="20007"/>
                    </a:ext>
                  </a:extLst>
                </a:gridCol>
                <a:gridCol w="609275">
                  <a:extLst>
                    <a:ext uri="{9D8B030D-6E8A-4147-A177-3AD203B41FA5}">
                      <a16:colId xmlns:a16="http://schemas.microsoft.com/office/drawing/2014/main" xmlns="" val="20008"/>
                    </a:ext>
                  </a:extLst>
                </a:gridCol>
                <a:gridCol w="698662">
                  <a:extLst>
                    <a:ext uri="{9D8B030D-6E8A-4147-A177-3AD203B41FA5}">
                      <a16:colId xmlns:a16="http://schemas.microsoft.com/office/drawing/2014/main" xmlns="" val="20009"/>
                    </a:ext>
                  </a:extLst>
                </a:gridCol>
              </a:tblGrid>
              <a:tr h="200025">
                <a:tc gridSpan="10">
                  <a:txBody>
                    <a:bodyPr/>
                    <a:lstStyle/>
                    <a:p>
                      <a:pPr algn="ctr" fontAlgn="ctr"/>
                      <a:r>
                        <a:rPr lang="sv-SE" sz="1100" b="0" i="0" u="none" strike="noStrike" dirty="0">
                          <a:solidFill>
                            <a:srgbClr val="000000"/>
                          </a:solidFill>
                          <a:effectLst/>
                          <a:latin typeface="Calibri" panose="020F0502020204030204" pitchFamily="34" charset="0"/>
                        </a:rPr>
                        <a:t>Andel förbättrade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xmlns="" val="10000"/>
                  </a:ext>
                </a:extLst>
              </a:tr>
              <a:tr h="200025">
                <a:tc>
                  <a:txBody>
                    <a:bodyPr/>
                    <a:lstStyle/>
                    <a:p>
                      <a:pPr algn="l" fontAlgn="t"/>
                      <a:r>
                        <a:rPr lang="sv-SE" sz="1100" b="0" i="0" u="none" strike="noStrike">
                          <a:solidFill>
                            <a:srgbClr val="000000"/>
                          </a:solidFill>
                          <a:effectLst/>
                          <a:latin typeface="Calibri" panose="020F0502020204030204" pitchFamily="34" charset="0"/>
                        </a:rPr>
                        <a:t>16-aug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l" fontAlgn="ctr"/>
                      <a:r>
                        <a:rPr lang="sv-SE" sz="1000" b="0" i="0" u="none" strike="noStrike">
                          <a:solidFill>
                            <a:srgbClr val="000000"/>
                          </a:solidFill>
                          <a:effectLst/>
                          <a:latin typeface="Calibri" panose="020F0502020204030204" pitchFamily="34" charset="0"/>
                        </a:rPr>
                        <a:t>UBÅT hela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gridSpan="4">
                  <a:txBody>
                    <a:bodyPr/>
                    <a:lstStyle/>
                    <a:p>
                      <a:pPr algn="l" fontAlgn="ctr"/>
                      <a:r>
                        <a:rPr lang="sv-SE" sz="1000" b="0" i="0" u="none" strike="noStrike">
                          <a:solidFill>
                            <a:srgbClr val="000000"/>
                          </a:solidFill>
                          <a:effectLst/>
                          <a:latin typeface="Calibri" panose="020F0502020204030204" pitchFamily="34" charset="0"/>
                        </a:rPr>
                        <a:t>Södertälje hela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xmlns="" val="10001"/>
                  </a:ext>
                </a:extLst>
              </a:tr>
              <a:tr h="333375">
                <a:tc>
                  <a:txBody>
                    <a:bodyPr/>
                    <a:lstStyle/>
                    <a:p>
                      <a:pPr algn="l"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Alkohol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Narkotika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Psykisk hälsa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l" fontAlgn="ctr"/>
                      <a:r>
                        <a:rPr lang="sv-SE" sz="1000" b="0" i="0" u="none" strike="noStrike">
                          <a:solidFill>
                            <a:srgbClr val="000000"/>
                          </a:solidFill>
                          <a:effectLst/>
                          <a:latin typeface="Calibri" panose="020F0502020204030204" pitchFamily="34" charset="0"/>
                        </a:rPr>
                        <a:t>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Alkohol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Narkotika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Psykisk hälsa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00025">
                <a:tc>
                  <a:txBody>
                    <a:bodyPr/>
                    <a:lstStyle/>
                    <a:p>
                      <a:pPr algn="l" fontAlgn="ctr"/>
                      <a:r>
                        <a:rPr lang="sv-SE" sz="1000" b="0" i="0" u="none" strike="noStrike">
                          <a:solidFill>
                            <a:srgbClr val="000000"/>
                          </a:solidFill>
                          <a:effectLst/>
                          <a:latin typeface="Calibri" panose="020F0502020204030204" pitchFamily="34" charset="0"/>
                        </a:rPr>
                        <a:t>Stödboende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1" u="none" strike="noStrike">
                          <a:solidFill>
                            <a:srgbClr val="000000"/>
                          </a:solidFill>
                          <a:effectLst/>
                          <a:latin typeface="Calibri" panose="020F0502020204030204" pitchFamily="34" charset="0"/>
                        </a:rPr>
                        <a:t>148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fontAlgn="ctr"/>
                      <a:r>
                        <a:rPr lang="sv-SE" sz="1000" b="0" i="1" u="none" strike="noStrike">
                          <a:solidFill>
                            <a:srgbClr val="000000"/>
                          </a:solidFill>
                          <a:effectLst/>
                          <a:latin typeface="Calibri" panose="020F0502020204030204" pitchFamily="34" charset="0"/>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64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00025">
                <a:tc>
                  <a:txBody>
                    <a:bodyPr/>
                    <a:lstStyle/>
                    <a:p>
                      <a:pPr algn="l" fontAlgn="ctr"/>
                      <a:r>
                        <a:rPr lang="sv-SE" sz="1000" b="0" i="0" u="none" strike="noStrike">
                          <a:solidFill>
                            <a:srgbClr val="000000"/>
                          </a:solidFill>
                          <a:effectLst/>
                          <a:latin typeface="Calibri" panose="020F0502020204030204" pitchFamily="34" charset="0"/>
                        </a:rPr>
                        <a:t>12-steg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1" u="none" strike="noStrike">
                          <a:solidFill>
                            <a:srgbClr val="000000"/>
                          </a:solidFill>
                          <a:effectLst/>
                          <a:latin typeface="Calibri" panose="020F0502020204030204" pitchFamily="34" charset="0"/>
                        </a:rPr>
                        <a:t>139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dirty="0">
                          <a:solidFill>
                            <a:srgbClr val="000000"/>
                          </a:solidFill>
                          <a:effectLst/>
                          <a:latin typeface="Calibri" panose="020F0502020204030204" pitchFamily="34" charset="0"/>
                        </a:rPr>
                        <a:t>59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fontAlgn="ctr"/>
                      <a:r>
                        <a:rPr lang="sv-SE" sz="1000" b="0" i="1" u="none" strike="noStrike">
                          <a:solidFill>
                            <a:srgbClr val="000000"/>
                          </a:solidFill>
                          <a:effectLst/>
                          <a:latin typeface="Calibri" panose="020F0502020204030204" pitchFamily="34" charset="0"/>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sv-SE" sz="1100" b="0" i="0" u="none" strike="noStrike">
                          <a:solidFill>
                            <a:srgbClr val="000000"/>
                          </a:solidFill>
                          <a:effectLst/>
                          <a:latin typeface="Calibri" panose="020F0502020204030204" pitchFamily="34" charset="0"/>
                        </a:rPr>
                        <a:t>46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0025">
                <a:tc>
                  <a:txBody>
                    <a:bodyPr/>
                    <a:lstStyle/>
                    <a:p>
                      <a:pPr algn="l" fontAlgn="ctr"/>
                      <a:r>
                        <a:rPr lang="sv-SE" sz="1000" b="0" i="0" u="none" strike="noStrike">
                          <a:solidFill>
                            <a:srgbClr val="000000"/>
                          </a:solidFill>
                          <a:effectLst/>
                          <a:latin typeface="Calibri" panose="020F0502020204030204" pitchFamily="34" charset="0"/>
                        </a:rPr>
                        <a:t>KBT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1" u="none" strike="noStrike">
                          <a:solidFill>
                            <a:srgbClr val="000000"/>
                          </a:solidFill>
                          <a:effectLst/>
                          <a:latin typeface="Calibri" panose="020F0502020204030204" pitchFamily="34" charset="0"/>
                        </a:rPr>
                        <a:t>103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fontAlgn="ctr"/>
                      <a:r>
                        <a:rPr lang="sv-SE" sz="1000" b="0" i="1" u="none" strike="noStrike">
                          <a:solidFill>
                            <a:srgbClr val="000000"/>
                          </a:solidFill>
                          <a:effectLst/>
                          <a:latin typeface="Calibri" panose="020F0502020204030204" pitchFamily="34" charset="0"/>
                        </a:rPr>
                        <a:t>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00025">
                <a:tc>
                  <a:txBody>
                    <a:bodyPr/>
                    <a:lstStyle/>
                    <a:p>
                      <a:pPr algn="l" fontAlgn="ctr"/>
                      <a:r>
                        <a:rPr lang="sv-SE" sz="1000" b="0" i="0" u="none" strike="noStrike">
                          <a:solidFill>
                            <a:srgbClr val="000000"/>
                          </a:solidFill>
                          <a:effectLst/>
                          <a:latin typeface="Calibri" panose="020F0502020204030204" pitchFamily="34" charset="0"/>
                        </a:rPr>
                        <a:t>Stödsamtal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1" u="none" strike="noStrike">
                          <a:solidFill>
                            <a:srgbClr val="000000"/>
                          </a:solidFill>
                          <a:effectLst/>
                          <a:latin typeface="Calibri" panose="020F0502020204030204" pitchFamily="34" charset="0"/>
                        </a:rPr>
                        <a:t>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dirty="0">
                          <a:solidFill>
                            <a:srgbClr val="000000"/>
                          </a:solidFill>
                          <a:effectLst/>
                          <a:latin typeface="Calibri" panose="020F0502020204030204" pitchFamily="34" charset="0"/>
                        </a:rPr>
                        <a:t>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fontAlgn="ctr"/>
                      <a:r>
                        <a:rPr lang="sv-SE" sz="1000" b="0" i="1" u="none" strike="noStrike">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sv-SE" sz="1100" b="0" i="0" u="none" strike="noStrike">
                          <a:solidFill>
                            <a:srgbClr val="000000"/>
                          </a:solidFill>
                          <a:effectLst/>
                          <a:latin typeface="Calibri" panose="020F050202020403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0025">
                <a:tc>
                  <a:txBody>
                    <a:bodyPr/>
                    <a:lstStyle/>
                    <a:p>
                      <a:pPr algn="l" fontAlgn="ctr"/>
                      <a:r>
                        <a:rPr lang="sv-SE" sz="1000" b="0" i="0" u="none" strike="noStrike">
                          <a:solidFill>
                            <a:srgbClr val="000000"/>
                          </a:solidFill>
                          <a:effectLst/>
                          <a:latin typeface="Calibri" panose="020F0502020204030204" pitchFamily="34" charset="0"/>
                        </a:rPr>
                        <a:t>ÅP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1" u="none" strike="noStrike">
                          <a:solidFill>
                            <a:srgbClr val="000000"/>
                          </a:solidFill>
                          <a:effectLst/>
                          <a:latin typeface="Calibri" panose="020F0502020204030204" pitchFamily="34" charset="0"/>
                        </a:rPr>
                        <a:t>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67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fontAlgn="ctr"/>
                      <a:r>
                        <a:rPr lang="sv-SE" sz="1000" b="0" i="1" u="none" strike="noStrike">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sv-SE" sz="1100" b="0" i="0" u="none" strike="noStrike">
                          <a:solidFill>
                            <a:srgbClr val="000000"/>
                          </a:solidFill>
                          <a:effectLst/>
                          <a:latin typeface="Calibri" panose="020F050202020403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00025">
                <a:tc>
                  <a:txBody>
                    <a:bodyPr/>
                    <a:lstStyle/>
                    <a:p>
                      <a:pPr algn="l" fontAlgn="ctr"/>
                      <a:r>
                        <a:rPr lang="sv-SE" sz="1000" b="0" i="0" u="none" strike="noStrike" dirty="0">
                          <a:solidFill>
                            <a:srgbClr val="000000"/>
                          </a:solidFill>
                          <a:effectLst/>
                          <a:latin typeface="Calibri" panose="020F0502020204030204" pitchFamily="34" charset="0"/>
                        </a:rPr>
                        <a:t>Boendestöd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1" u="none" strike="noStrike">
                          <a:solidFill>
                            <a:srgbClr val="000000"/>
                          </a:solidFill>
                          <a:effectLst/>
                          <a:latin typeface="Calibri" panose="020F0502020204030204" pitchFamily="34" charset="0"/>
                        </a:rPr>
                        <a:t>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fontAlgn="ctr"/>
                      <a:r>
                        <a:rPr lang="sv-SE" sz="1000" b="0" i="1" u="none" strike="noStrike">
                          <a:solidFill>
                            <a:srgbClr val="000000"/>
                          </a:solidFill>
                          <a:effectLst/>
                          <a:latin typeface="Calibri" panose="020F050202020403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00025">
                <a:tc>
                  <a:txBody>
                    <a:bodyPr/>
                    <a:lstStyle/>
                    <a:p>
                      <a:pPr algn="l" fontAlgn="ctr"/>
                      <a:r>
                        <a:rPr lang="sv-SE" sz="1000" b="0" i="0" u="none" strike="noStrike">
                          <a:solidFill>
                            <a:srgbClr val="000000"/>
                          </a:solidFill>
                          <a:effectLst/>
                          <a:latin typeface="Calibri" panose="020F0502020204030204" pitchFamily="34" charset="0"/>
                        </a:rPr>
                        <a:t>MET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1" u="none" strike="noStrike">
                          <a:solidFill>
                            <a:srgbClr val="000000"/>
                          </a:solidFill>
                          <a:effectLst/>
                          <a:latin typeface="Calibri" panose="020F0502020204030204" pitchFamily="34" charset="0"/>
                        </a:rPr>
                        <a:t>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fontAlgn="ctr"/>
                      <a:r>
                        <a:rPr lang="sv-SE" sz="1000" b="0" i="1" u="none" strike="noStrike">
                          <a:solidFill>
                            <a:srgbClr val="000000"/>
                          </a:solidFill>
                          <a:effectLst/>
                          <a:latin typeface="Calibri" panose="020F050202020403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sv-SE" sz="1100" b="0" i="0" u="none" strike="noStrike">
                          <a:solidFill>
                            <a:srgbClr val="000000"/>
                          </a:solidFill>
                          <a:effectLst/>
                          <a:latin typeface="Calibri" panose="020F0502020204030204" pitchFamily="34" charset="0"/>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7175">
                <a:tc>
                  <a:txBody>
                    <a:bodyPr/>
                    <a:lstStyle/>
                    <a:p>
                      <a:pPr algn="l" fontAlgn="ctr"/>
                      <a:r>
                        <a:rPr lang="sv-SE" sz="1000" b="0" i="0" u="none" strike="noStrike">
                          <a:solidFill>
                            <a:srgbClr val="000000"/>
                          </a:solidFill>
                          <a:effectLst/>
                          <a:latin typeface="Calibri" panose="020F0502020204030204" pitchFamily="34" charset="0"/>
                        </a:rPr>
                        <a:t>Arbetsträning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1" u="none" strike="noStrike">
                          <a:solidFill>
                            <a:srgbClr val="000000"/>
                          </a:solidFill>
                          <a:effectLst/>
                          <a:latin typeface="Calibri" panose="020F0502020204030204" pitchFamily="34"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dirty="0">
                          <a:solidFill>
                            <a:srgbClr val="000000"/>
                          </a:solidFill>
                          <a:effectLst/>
                          <a:latin typeface="Calibri" panose="020F0502020204030204" pitchFamily="34" charset="0"/>
                        </a:rPr>
                        <a:t>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fontAlgn="t"/>
                      <a:r>
                        <a:rPr lang="sv-SE" sz="1100" b="0" i="0" u="none" strike="noStrike">
                          <a:solidFill>
                            <a:srgbClr val="000000"/>
                          </a:solidFill>
                          <a:effectLst/>
                          <a:latin typeface="Calibri" panose="020F0502020204030204" pitchFamily="34" charset="0"/>
                        </a:rPr>
                        <a:t>16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100" b="0" i="0" u="none" strike="noStrike">
                          <a:solidFill>
                            <a:srgbClr val="000000"/>
                          </a:solidFill>
                          <a:effectLst/>
                          <a:latin typeface="Calibri" panose="020F0502020204030204" pitchFamily="34" charset="0"/>
                        </a:rPr>
                        <a:t>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85750">
                <a:tc>
                  <a:txBody>
                    <a:bodyPr/>
                    <a:lstStyle/>
                    <a:p>
                      <a:pPr algn="l" fontAlgn="ctr"/>
                      <a:r>
                        <a:rPr lang="sv-SE" sz="1000" b="0" i="0" u="none" strike="noStrike" dirty="0">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1" u="none" strike="noStrike">
                          <a:solidFill>
                            <a:srgbClr val="000000"/>
                          </a:solidFill>
                          <a:effectLst/>
                          <a:latin typeface="Calibri" panose="020F0502020204030204" pitchFamily="34" charset="0"/>
                        </a:rPr>
                        <a:t>614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fontAlgn="ctr"/>
                      <a:r>
                        <a:rPr lang="sv-SE" sz="1000" b="0" i="1" u="none" strike="noStrike">
                          <a:solidFill>
                            <a:srgbClr val="000000"/>
                          </a:solidFill>
                          <a:effectLst/>
                          <a:latin typeface="Calibri" panose="020F0502020204030204" pitchFamily="34" charset="0"/>
                        </a:rPr>
                        <a:t>151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44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dirty="0">
                          <a:solidFill>
                            <a:srgbClr val="000000"/>
                          </a:solidFill>
                          <a:effectLst/>
                          <a:latin typeface="Calibri" panose="020F0502020204030204" pitchFamily="34" charset="0"/>
                        </a:rPr>
                        <a:t>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graphicFrame>
        <p:nvGraphicFramePr>
          <p:cNvPr id="7" name="Tabell 6"/>
          <p:cNvGraphicFramePr>
            <a:graphicFrameLocks noGrp="1"/>
          </p:cNvGraphicFramePr>
          <p:nvPr>
            <p:extLst/>
          </p:nvPr>
        </p:nvGraphicFramePr>
        <p:xfrm>
          <a:off x="2824942" y="4233268"/>
          <a:ext cx="6083388" cy="847725"/>
        </p:xfrm>
        <a:graphic>
          <a:graphicData uri="http://schemas.openxmlformats.org/drawingml/2006/table">
            <a:tbl>
              <a:tblPr/>
              <a:tblGrid>
                <a:gridCol w="1002764">
                  <a:extLst>
                    <a:ext uri="{9D8B030D-6E8A-4147-A177-3AD203B41FA5}">
                      <a16:colId xmlns:a16="http://schemas.microsoft.com/office/drawing/2014/main" xmlns="" val="20000"/>
                    </a:ext>
                  </a:extLst>
                </a:gridCol>
                <a:gridCol w="609275">
                  <a:extLst>
                    <a:ext uri="{9D8B030D-6E8A-4147-A177-3AD203B41FA5}">
                      <a16:colId xmlns:a16="http://schemas.microsoft.com/office/drawing/2014/main" xmlns="" val="20001"/>
                    </a:ext>
                  </a:extLst>
                </a:gridCol>
                <a:gridCol w="596581">
                  <a:extLst>
                    <a:ext uri="{9D8B030D-6E8A-4147-A177-3AD203B41FA5}">
                      <a16:colId xmlns:a16="http://schemas.microsoft.com/office/drawing/2014/main" xmlns="" val="20002"/>
                    </a:ext>
                  </a:extLst>
                </a:gridCol>
                <a:gridCol w="726214">
                  <a:extLst>
                    <a:ext uri="{9D8B030D-6E8A-4147-A177-3AD203B41FA5}">
                      <a16:colId xmlns:a16="http://schemas.microsoft.com/office/drawing/2014/main" xmlns="" val="20003"/>
                    </a:ext>
                  </a:extLst>
                </a:gridCol>
                <a:gridCol w="744718">
                  <a:extLst>
                    <a:ext uri="{9D8B030D-6E8A-4147-A177-3AD203B41FA5}">
                      <a16:colId xmlns:a16="http://schemas.microsoft.com/office/drawing/2014/main" xmlns="" val="20004"/>
                    </a:ext>
                  </a:extLst>
                </a:gridCol>
                <a:gridCol w="131975">
                  <a:extLst>
                    <a:ext uri="{9D8B030D-6E8A-4147-A177-3AD203B41FA5}">
                      <a16:colId xmlns:a16="http://schemas.microsoft.com/office/drawing/2014/main" xmlns="" val="20005"/>
                    </a:ext>
                  </a:extLst>
                </a:gridCol>
                <a:gridCol w="358219">
                  <a:extLst>
                    <a:ext uri="{9D8B030D-6E8A-4147-A177-3AD203B41FA5}">
                      <a16:colId xmlns:a16="http://schemas.microsoft.com/office/drawing/2014/main" xmlns="" val="20006"/>
                    </a:ext>
                  </a:extLst>
                </a:gridCol>
                <a:gridCol w="556181">
                  <a:extLst>
                    <a:ext uri="{9D8B030D-6E8A-4147-A177-3AD203B41FA5}">
                      <a16:colId xmlns:a16="http://schemas.microsoft.com/office/drawing/2014/main" xmlns="" val="20007"/>
                    </a:ext>
                  </a:extLst>
                </a:gridCol>
                <a:gridCol w="659876">
                  <a:extLst>
                    <a:ext uri="{9D8B030D-6E8A-4147-A177-3AD203B41FA5}">
                      <a16:colId xmlns:a16="http://schemas.microsoft.com/office/drawing/2014/main" xmlns="" val="20008"/>
                    </a:ext>
                  </a:extLst>
                </a:gridCol>
                <a:gridCol w="697585">
                  <a:extLst>
                    <a:ext uri="{9D8B030D-6E8A-4147-A177-3AD203B41FA5}">
                      <a16:colId xmlns:a16="http://schemas.microsoft.com/office/drawing/2014/main" xmlns="" val="20009"/>
                    </a:ext>
                  </a:extLst>
                </a:gridCol>
              </a:tblGrid>
              <a:tr h="333375">
                <a:tc>
                  <a:txBody>
                    <a:bodyPr/>
                    <a:lstStyle/>
                    <a:p>
                      <a:pPr algn="ctr" fontAlgn="b"/>
                      <a:r>
                        <a:rPr lang="sv-SE" sz="1100" b="0" i="0" u="none" strike="noStrike" dirty="0">
                          <a:solidFill>
                            <a:srgbClr val="000000"/>
                          </a:solidFill>
                          <a:effectLst/>
                          <a:latin typeface="Calibri" panose="020F0502020204030204" pitchFamily="34" charset="0"/>
                        </a:rPr>
                        <a:t>Samlat</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dirty="0">
                          <a:solidFill>
                            <a:srgbClr val="000000"/>
                          </a:solidFill>
                          <a:effectLst/>
                          <a:latin typeface="Calibri" panose="020F0502020204030204" pitchFamily="34" charset="0"/>
                        </a:rPr>
                        <a:t>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Alkohol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dirty="0">
                          <a:solidFill>
                            <a:srgbClr val="000000"/>
                          </a:solidFill>
                          <a:effectLst/>
                          <a:latin typeface="Calibri" panose="020F0502020204030204" pitchFamily="34" charset="0"/>
                        </a:rPr>
                        <a:t>Narkotika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Psykisk hälsa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sv-SE" sz="1000" b="0" i="0" u="none" strike="noStrike">
                          <a:solidFill>
                            <a:srgbClr val="000000"/>
                          </a:solidFill>
                          <a:effectLst/>
                          <a:latin typeface="Calibri" panose="020F0502020204030204" pitchFamily="34" charset="0"/>
                        </a:rPr>
                        <a:t>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Alkohol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Narkotika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sv-SE" sz="1000" b="0" i="0" u="none" strike="noStrike">
                          <a:solidFill>
                            <a:srgbClr val="000000"/>
                          </a:solidFill>
                          <a:effectLst/>
                          <a:latin typeface="Calibri" panose="020F0502020204030204" pitchFamily="34" charset="0"/>
                        </a:rPr>
                        <a:t>Psykisk hälsa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0025">
                <a:tc>
                  <a:txBody>
                    <a:bodyPr/>
                    <a:lstStyle/>
                    <a:p>
                      <a:pPr algn="l" fontAlgn="ctr"/>
                      <a:r>
                        <a:rPr lang="sv-SE" sz="1000" b="0" i="0" u="none" strike="noStrike">
                          <a:solidFill>
                            <a:srgbClr val="000000"/>
                          </a:solidFill>
                          <a:effectLst/>
                          <a:latin typeface="Calibri" panose="020F0502020204030204" pitchFamily="34" charset="0"/>
                        </a:rPr>
                        <a:t>Stöd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dirty="0">
                          <a:solidFill>
                            <a:srgbClr val="000000"/>
                          </a:solidFill>
                          <a:effectLst/>
                          <a:latin typeface="Calibri" panose="020F0502020204030204" pitchFamily="34" charset="0"/>
                        </a:rPr>
                        <a:t>285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43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89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57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0025">
                <a:tc>
                  <a:txBody>
                    <a:bodyPr/>
                    <a:lstStyle/>
                    <a:p>
                      <a:pPr algn="l" fontAlgn="ctr"/>
                      <a:r>
                        <a:rPr lang="sv-SE" sz="1000" b="0" i="0" u="none" strike="noStrike" dirty="0">
                          <a:solidFill>
                            <a:srgbClr val="000000"/>
                          </a:solidFill>
                          <a:effectLst/>
                          <a:latin typeface="Calibri" panose="020F0502020204030204" pitchFamily="34" charset="0"/>
                        </a:rPr>
                        <a:t>Psykosocial </a:t>
                      </a:r>
                      <a:r>
                        <a:rPr lang="sv-SE" sz="1000" b="0" i="0" u="none" strike="noStrike" dirty="0" err="1">
                          <a:solidFill>
                            <a:srgbClr val="000000"/>
                          </a:solidFill>
                          <a:effectLst/>
                          <a:latin typeface="Calibri" panose="020F0502020204030204" pitchFamily="34" charset="0"/>
                        </a:rPr>
                        <a:t>behandl</a:t>
                      </a:r>
                      <a:endParaRPr lang="sv-SE" sz="1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329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36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dirty="0">
                          <a:solidFill>
                            <a:srgbClr val="000000"/>
                          </a:solidFill>
                          <a:effectLst/>
                          <a:latin typeface="Calibri" panose="020F0502020204030204" pitchFamily="34" charset="0"/>
                        </a:rPr>
                        <a:t>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48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a:solidFill>
                            <a:srgbClr val="000000"/>
                          </a:solidFill>
                          <a:effectLst/>
                          <a:latin typeface="Calibri" panose="020F0502020204030204" pitchFamily="34" charset="0"/>
                        </a:rPr>
                        <a:t>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1100" b="0" i="0" u="none" strike="noStrike" dirty="0">
                          <a:solidFill>
                            <a:srgbClr val="000000"/>
                          </a:solidFill>
                          <a:effectLst/>
                          <a:latin typeface="Calibri" panose="020F0502020204030204" pitchFamily="34" charset="0"/>
                        </a:rPr>
                        <a:t>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8" name="textruta 7"/>
          <p:cNvSpPr txBox="1"/>
          <p:nvPr/>
        </p:nvSpPr>
        <p:spPr>
          <a:xfrm>
            <a:off x="2554663" y="584462"/>
            <a:ext cx="7370733" cy="369332"/>
          </a:xfrm>
          <a:prstGeom prst="rect">
            <a:avLst/>
          </a:prstGeom>
          <a:noFill/>
        </p:spPr>
        <p:txBody>
          <a:bodyPr wrap="square" rtlCol="0">
            <a:spAutoFit/>
          </a:bodyPr>
          <a:lstStyle/>
          <a:p>
            <a:r>
              <a:rPr lang="sv-SE" u="sng" dirty="0">
                <a:solidFill>
                  <a:srgbClr val="5B9BD5"/>
                </a:solidFill>
              </a:rPr>
              <a:t>Effekter av de åtta vanligaste åtgärderna i hela UBÅT och i Södertälje</a:t>
            </a:r>
          </a:p>
        </p:txBody>
      </p:sp>
      <p:sp>
        <p:nvSpPr>
          <p:cNvPr id="5" name="Rektangel 4"/>
          <p:cNvSpPr/>
          <p:nvPr/>
        </p:nvSpPr>
        <p:spPr>
          <a:xfrm>
            <a:off x="6594498" y="1306380"/>
            <a:ext cx="2422689" cy="2926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Tree>
    <p:extLst>
      <p:ext uri="{BB962C8B-B14F-4D97-AF65-F5344CB8AC3E}">
        <p14:creationId xmlns:p14="http://schemas.microsoft.com/office/powerpoint/2010/main" val="210734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nvPr>
        </p:nvGraphicFramePr>
        <p:xfrm>
          <a:off x="3244965" y="278275"/>
          <a:ext cx="4572000" cy="28903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 2"/>
          <p:cNvGraphicFramePr>
            <a:graphicFrameLocks/>
          </p:cNvGraphicFramePr>
          <p:nvPr>
            <p:extLst/>
          </p:nvPr>
        </p:nvGraphicFramePr>
        <p:xfrm>
          <a:off x="6754961" y="3673151"/>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p:cNvGraphicFramePr>
            <a:graphicFrameLocks/>
          </p:cNvGraphicFramePr>
          <p:nvPr>
            <p:extLst/>
          </p:nvPr>
        </p:nvGraphicFramePr>
        <p:xfrm>
          <a:off x="1920012" y="3673151"/>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6421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3" grpId="0">
        <p:bldAsOne/>
      </p:bldGraphic>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62000" y="243205"/>
            <a:ext cx="10515600" cy="1325563"/>
          </a:xfrm>
        </p:spPr>
        <p:txBody>
          <a:bodyPr/>
          <a:lstStyle/>
          <a:p>
            <a:r>
              <a:rPr lang="sv-SE" dirty="0"/>
              <a:t>Syftet med ASI och UBÅT är att bidra till en kunskapsbaserad lokal missbruksvård</a:t>
            </a:r>
          </a:p>
        </p:txBody>
      </p:sp>
      <p:sp>
        <p:nvSpPr>
          <p:cNvPr id="3" name="Platshållare för innehåll 2"/>
          <p:cNvSpPr>
            <a:spLocks noGrp="1"/>
          </p:cNvSpPr>
          <p:nvPr>
            <p:ph sz="half" idx="1"/>
          </p:nvPr>
        </p:nvSpPr>
        <p:spPr>
          <a:xfrm>
            <a:off x="838200" y="1985645"/>
            <a:ext cx="5181600" cy="4351338"/>
          </a:xfrm>
          <a:ln>
            <a:solidFill>
              <a:schemeClr val="tx1"/>
            </a:solidFill>
          </a:ln>
        </p:spPr>
        <p:txBody>
          <a:bodyPr>
            <a:normAutofit fontScale="92500" lnSpcReduction="10000"/>
          </a:bodyPr>
          <a:lstStyle/>
          <a:p>
            <a:pPr marL="0" indent="0">
              <a:buNone/>
            </a:pPr>
            <a:r>
              <a:rPr lang="sv-SE" dirty="0">
                <a:solidFill>
                  <a:srgbClr val="FF0000"/>
                </a:solidFill>
              </a:rPr>
              <a:t>Riktlinjer och forskningsrapporter</a:t>
            </a:r>
          </a:p>
          <a:p>
            <a:r>
              <a:rPr lang="sv-SE" dirty="0"/>
              <a:t>Visar vad som fungerar utifrån resultat i vetenskapliga studier</a:t>
            </a:r>
          </a:p>
          <a:p>
            <a:r>
              <a:rPr lang="sv-SE" dirty="0"/>
              <a:t>Studierna är redan gjorda (gamla)</a:t>
            </a:r>
          </a:p>
          <a:p>
            <a:r>
              <a:rPr lang="sv-SE" dirty="0"/>
              <a:t>Studierna är oftast från andra länder med relativt få deltagare</a:t>
            </a:r>
          </a:p>
          <a:p>
            <a:r>
              <a:rPr lang="sv-SE" dirty="0"/>
              <a:t>Kan resultaten generaliseras till vår verksamhet?</a:t>
            </a:r>
          </a:p>
          <a:p>
            <a:r>
              <a:rPr lang="sv-SE" dirty="0"/>
              <a:t>Nya studier tar tid och är resurskrävande</a:t>
            </a:r>
          </a:p>
          <a:p>
            <a:endParaRPr lang="sv-SE" dirty="0"/>
          </a:p>
        </p:txBody>
      </p:sp>
      <p:sp>
        <p:nvSpPr>
          <p:cNvPr id="4" name="Platshållare för innehåll 3"/>
          <p:cNvSpPr>
            <a:spLocks noGrp="1"/>
          </p:cNvSpPr>
          <p:nvPr>
            <p:ph sz="half" idx="2"/>
          </p:nvPr>
        </p:nvSpPr>
        <p:spPr>
          <a:xfrm>
            <a:off x="6156960" y="1985645"/>
            <a:ext cx="5181600" cy="4351338"/>
          </a:xfrm>
          <a:ln>
            <a:solidFill>
              <a:schemeClr val="tx1"/>
            </a:solidFill>
          </a:ln>
        </p:spPr>
        <p:txBody>
          <a:bodyPr>
            <a:normAutofit fontScale="92500" lnSpcReduction="10000"/>
          </a:bodyPr>
          <a:lstStyle/>
          <a:p>
            <a:pPr marL="0" indent="0">
              <a:buNone/>
            </a:pPr>
            <a:r>
              <a:rPr lang="sv-SE" dirty="0">
                <a:solidFill>
                  <a:srgbClr val="FF0000"/>
                </a:solidFill>
              </a:rPr>
              <a:t>ASI och UBÅT</a:t>
            </a:r>
          </a:p>
          <a:p>
            <a:r>
              <a:rPr lang="sv-SE" dirty="0"/>
              <a:t>Verktyg för att ta reda på vad som fungerar i den egna verksamheten</a:t>
            </a:r>
          </a:p>
          <a:p>
            <a:r>
              <a:rPr lang="sv-SE" dirty="0"/>
              <a:t>Bygger på data som uppdateras kontinuerligt av användarna</a:t>
            </a:r>
          </a:p>
          <a:p>
            <a:r>
              <a:rPr lang="sv-SE" dirty="0"/>
              <a:t>Alla rapporter är datoriserade och omedelbart tillgängliga</a:t>
            </a:r>
          </a:p>
          <a:p>
            <a:r>
              <a:rPr lang="sv-SE" dirty="0"/>
              <a:t>Ca 70% av Sveriges kommuner kan användas som jämförelse</a:t>
            </a:r>
          </a:p>
          <a:p>
            <a:r>
              <a:rPr lang="sv-SE" dirty="0"/>
              <a:t>Nya rapporter kan göras på ett par minuter och kräver inga resurser</a:t>
            </a:r>
          </a:p>
        </p:txBody>
      </p:sp>
    </p:spTree>
    <p:extLst>
      <p:ext uri="{BB962C8B-B14F-4D97-AF65-F5344CB8AC3E}">
        <p14:creationId xmlns:p14="http://schemas.microsoft.com/office/powerpoint/2010/main" val="8715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bg/>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Inkodning av åtgärder i UBÅT – några råd</a:t>
            </a:r>
            <a:endParaRPr lang="sv-SE" dirty="0"/>
          </a:p>
        </p:txBody>
      </p:sp>
      <p:sp>
        <p:nvSpPr>
          <p:cNvPr id="3" name="Platshållare för innehåll 2"/>
          <p:cNvSpPr>
            <a:spLocks noGrp="1"/>
          </p:cNvSpPr>
          <p:nvPr>
            <p:ph idx="1"/>
          </p:nvPr>
        </p:nvSpPr>
        <p:spPr/>
        <p:txBody>
          <a:bodyPr/>
          <a:lstStyle/>
          <a:p>
            <a:r>
              <a:rPr lang="sv-SE" dirty="0" smtClean="0"/>
              <a:t>Tänk efter före ni börjar med UBÅT så att alla på enheten vet vad som gäller.</a:t>
            </a:r>
          </a:p>
          <a:p>
            <a:r>
              <a:rPr lang="sv-SE" dirty="0" smtClean="0"/>
              <a:t>Diskutera med varandra vid osäkerhet om hur en åtgärd ska kodas.</a:t>
            </a:r>
          </a:p>
          <a:p>
            <a:r>
              <a:rPr lang="sv-SE" dirty="0" smtClean="0"/>
              <a:t>Skapa en rutin för när en UBÅT ska kodas in.</a:t>
            </a:r>
          </a:p>
          <a:p>
            <a:r>
              <a:rPr lang="sv-SE" dirty="0" smtClean="0"/>
              <a:t>Glöm inte att ta ut de rapporter som finns.</a:t>
            </a:r>
          </a:p>
          <a:p>
            <a:r>
              <a:rPr lang="sv-SE" dirty="0" smtClean="0"/>
              <a:t>Gå gärna till hemsidan för Ubåtsnytt för att se vad som finns gjort.</a:t>
            </a:r>
            <a:endParaRPr lang="sv-SE" dirty="0"/>
          </a:p>
        </p:txBody>
      </p:sp>
    </p:spTree>
    <p:extLst>
      <p:ext uri="{BB962C8B-B14F-4D97-AF65-F5344CB8AC3E}">
        <p14:creationId xmlns:p14="http://schemas.microsoft.com/office/powerpoint/2010/main" val="408815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699796"/>
            <a:ext cx="10515600" cy="5980404"/>
          </a:xfrm>
        </p:spPr>
        <p:txBody>
          <a:bodyPr>
            <a:normAutofit fontScale="85000" lnSpcReduction="20000"/>
          </a:bodyPr>
          <a:lstStyle/>
          <a:p>
            <a:pPr marL="0" indent="0">
              <a:buNone/>
            </a:pPr>
            <a:r>
              <a:rPr lang="sv-SE" sz="1600" b="1" dirty="0" smtClean="0"/>
              <a:t>Ställe</a:t>
            </a:r>
            <a:r>
              <a:rPr lang="sv-SE" sz="1600" dirty="0" smtClean="0"/>
              <a:t> </a:t>
            </a:r>
          </a:p>
          <a:p>
            <a:r>
              <a:rPr lang="sv-SE" sz="1600" dirty="0" smtClean="0"/>
              <a:t>är </a:t>
            </a:r>
            <a:r>
              <a:rPr lang="sv-SE" sz="1600" dirty="0"/>
              <a:t>en plats där åtgärden genomförs, t.ex. </a:t>
            </a:r>
            <a:r>
              <a:rPr lang="sv-SE" sz="1600" dirty="0" err="1"/>
              <a:t>Brogårdens</a:t>
            </a:r>
            <a:r>
              <a:rPr lang="sv-SE" sz="1600" dirty="0"/>
              <a:t> stödboende, </a:t>
            </a:r>
            <a:r>
              <a:rPr lang="sv-SE" sz="1600" dirty="0" err="1"/>
              <a:t>beroendenhetens</a:t>
            </a:r>
            <a:r>
              <a:rPr lang="sv-SE" sz="1600" dirty="0"/>
              <a:t> öppenvårdsmottagning, alkohol- och drogmottagningen, Iris Mullsjö, </a:t>
            </a:r>
            <a:r>
              <a:rPr lang="sv-SE" sz="1600" dirty="0" err="1"/>
              <a:t>Kärrarps</a:t>
            </a:r>
            <a:r>
              <a:rPr lang="sv-SE" sz="1600" dirty="0"/>
              <a:t> gård, </a:t>
            </a:r>
            <a:r>
              <a:rPr lang="sv-SE" sz="1600" dirty="0" err="1"/>
              <a:t>Provita</a:t>
            </a:r>
            <a:r>
              <a:rPr lang="sv-SE" sz="1600" dirty="0"/>
              <a:t> osv. Ställe kan också vara namn på en arbetsgrupp eller enhet som genomför åtgärden på olika ställen t.ex. hembesöksteamet, mobila teamet, socialtjänsten vuxenenheten, IFO osv. Ställe behöver bara kodas in en gång och sen kan man välja ställe.</a:t>
            </a:r>
          </a:p>
          <a:p>
            <a:pPr marL="0" indent="0">
              <a:buNone/>
            </a:pPr>
            <a:r>
              <a:rPr lang="sv-SE" sz="1600" b="1" dirty="0"/>
              <a:t>Använd i första hand de underkategorier som finns i stället för Annan underkategori och precisera åtgärden i kommentarsfältet</a:t>
            </a:r>
            <a:r>
              <a:rPr lang="sv-SE" sz="1600" dirty="0"/>
              <a:t>. </a:t>
            </a:r>
          </a:p>
          <a:p>
            <a:pPr marL="0" indent="0">
              <a:buNone/>
            </a:pPr>
            <a:r>
              <a:rPr lang="sv-SE" sz="1600" dirty="0"/>
              <a:t>Några exempel på när man använt Annan trots att det finns en underkategori ges nedan. </a:t>
            </a:r>
          </a:p>
          <a:p>
            <a:r>
              <a:rPr lang="sv-SE" sz="1600" dirty="0"/>
              <a:t>Olika boenden som träningslägenhet, övergångslägenhet, familjehem mm kodas som Stödboende och vilket boende det är anges i precisering av åtgärden.  </a:t>
            </a:r>
          </a:p>
          <a:p>
            <a:r>
              <a:rPr lang="sv-SE" sz="1600" dirty="0"/>
              <a:t>Olika slags hjälp och stöd i boendet som tillsyn, stöd i boende, stöd i nykterhet mm kodas som Boendestöd och vid behov anges en precisering av åtgärden. </a:t>
            </a:r>
          </a:p>
          <a:p>
            <a:r>
              <a:rPr lang="sv-SE" sz="1600" dirty="0" smtClean="0"/>
              <a:t>Olika </a:t>
            </a:r>
            <a:r>
              <a:rPr lang="sv-SE" sz="1600" dirty="0"/>
              <a:t>varianter av Stödjande samtal som enskilda samtal, MI-samtal, krisintervention, motivationssamtal, samtal med socialsekreterare mm. kodas som Stödsamtal med precisering av åtgärden</a:t>
            </a:r>
            <a:r>
              <a:rPr lang="sv-SE" sz="1600" dirty="0" smtClean="0"/>
              <a:t>.</a:t>
            </a:r>
          </a:p>
          <a:p>
            <a:pPr marL="0" indent="0">
              <a:buNone/>
            </a:pPr>
            <a:r>
              <a:rPr lang="sv-SE" sz="1600" b="1" dirty="0"/>
              <a:t>Kombinationer av </a:t>
            </a:r>
            <a:r>
              <a:rPr lang="sv-SE" sz="1600" b="1" smtClean="0"/>
              <a:t>åtgärder kodas inte som </a:t>
            </a:r>
            <a:r>
              <a:rPr lang="sv-SE" sz="1600" b="1" dirty="0" smtClean="0"/>
              <a:t>”Annan åtgärd”</a:t>
            </a:r>
            <a:endParaRPr lang="sv-SE" sz="1600" b="1" dirty="0"/>
          </a:p>
          <a:p>
            <a:r>
              <a:rPr lang="sv-SE" sz="1600" dirty="0"/>
              <a:t>En vanlig kombination är läkemedelsbehandling och stödjande samtal. Det kodas dels som en medicinsk åtgärd, t.ex. substitutionsbehandling och dels som Stödjande samtal. Ange att det är en kombination i preciseringen eller kommentarsfältet.</a:t>
            </a:r>
          </a:p>
          <a:p>
            <a:r>
              <a:rPr lang="sv-SE" sz="1600" dirty="0" smtClean="0"/>
              <a:t>Om </a:t>
            </a:r>
            <a:r>
              <a:rPr lang="sv-SE" sz="1600" dirty="0"/>
              <a:t>man har utvecklat en egen åtgärd t.ex. åtgärden ”Egna ben”, </a:t>
            </a:r>
            <a:r>
              <a:rPr lang="sv-SE" sz="1600" dirty="0" smtClean="0"/>
              <a:t>där man kombinerat Boendestöd </a:t>
            </a:r>
            <a:r>
              <a:rPr lang="sv-SE" sz="1600" dirty="0"/>
              <a:t>och </a:t>
            </a:r>
            <a:r>
              <a:rPr lang="sv-SE" sz="1600" dirty="0" smtClean="0"/>
              <a:t>ÅP</a:t>
            </a:r>
            <a:r>
              <a:rPr lang="sv-SE" sz="1600" dirty="0" smtClean="0"/>
              <a:t> </a:t>
            </a:r>
            <a:r>
              <a:rPr lang="sv-SE" sz="1600" dirty="0" smtClean="0"/>
              <a:t>så </a:t>
            </a:r>
            <a:r>
              <a:rPr lang="sv-SE" sz="1600" dirty="0" smtClean="0"/>
              <a:t>bör </a:t>
            </a:r>
            <a:r>
              <a:rPr lang="sv-SE" sz="1600" dirty="0" smtClean="0"/>
              <a:t>den kodas som två olika åtgärder. Dels Boendestöd och dels ÅP, men man kan i preciseringen (kommentarsfältet) skriva att det är en del av Egna ben, en åtgärd som ges i samband med avslutande av en kontakt.</a:t>
            </a:r>
          </a:p>
          <a:p>
            <a:pPr marL="0" indent="0">
              <a:buNone/>
            </a:pPr>
            <a:r>
              <a:rPr lang="sv-SE" sz="1600" b="1" dirty="0" smtClean="0"/>
              <a:t>Annan åtgärd används när det inte går att använda någon av underkategorierna</a:t>
            </a:r>
            <a:r>
              <a:rPr lang="sv-SE" sz="1600" dirty="0" smtClean="0"/>
              <a:t> </a:t>
            </a:r>
            <a:endParaRPr lang="sv-SE" sz="1600" dirty="0"/>
          </a:p>
          <a:p>
            <a:r>
              <a:rPr lang="sv-SE" sz="1600" dirty="0"/>
              <a:t>Annan åtgärd kan </a:t>
            </a:r>
            <a:r>
              <a:rPr lang="sv-SE" sz="1600" dirty="0" smtClean="0"/>
              <a:t>vara </a:t>
            </a:r>
            <a:r>
              <a:rPr lang="sv-SE" sz="1600" dirty="0"/>
              <a:t>en etablerad åtgärd som inte finns i någon underkategori som tex bildterapi, miljöterapi. Beskriv åtgärden i precisering och kommentarsfältet.</a:t>
            </a:r>
          </a:p>
          <a:p>
            <a:r>
              <a:rPr lang="sv-SE" sz="1600" dirty="0" smtClean="0"/>
              <a:t>Annan </a:t>
            </a:r>
            <a:r>
              <a:rPr lang="sv-SE" sz="1600" dirty="0"/>
              <a:t>underkategori används när man har egna unika åtgärder. </a:t>
            </a:r>
            <a:r>
              <a:rPr lang="sv-SE" sz="1600" dirty="0" smtClean="0"/>
              <a:t>Det </a:t>
            </a:r>
            <a:r>
              <a:rPr lang="sv-SE" sz="1600" dirty="0"/>
              <a:t>kan vara blandningar av flera åtgärder som </a:t>
            </a:r>
            <a:r>
              <a:rPr lang="sv-SE" sz="1600" dirty="0" smtClean="0"/>
              <a:t>inte helt stämmer med </a:t>
            </a:r>
            <a:r>
              <a:rPr lang="sv-SE" sz="1600" dirty="0" smtClean="0"/>
              <a:t>de underkategorier som finns. </a:t>
            </a:r>
            <a:r>
              <a:rPr lang="sv-SE" sz="1600" dirty="0" smtClean="0"/>
              <a:t>Det kan tex </a:t>
            </a:r>
            <a:r>
              <a:rPr lang="sv-SE" sz="1600" dirty="0" smtClean="0"/>
              <a:t> </a:t>
            </a:r>
            <a:r>
              <a:rPr lang="sv-SE" sz="1600" dirty="0"/>
              <a:t>vara </a:t>
            </a:r>
            <a:r>
              <a:rPr lang="sv-SE" sz="1600" dirty="0" smtClean="0"/>
              <a:t>en lokal åtgärd som kallas för ”Särskilt </a:t>
            </a:r>
            <a:r>
              <a:rPr lang="sv-SE" sz="1600" dirty="0"/>
              <a:t>stöd” </a:t>
            </a:r>
            <a:r>
              <a:rPr lang="sv-SE" sz="1600" dirty="0" smtClean="0"/>
              <a:t>som </a:t>
            </a:r>
            <a:r>
              <a:rPr lang="sv-SE" sz="1600" dirty="0" smtClean="0"/>
              <a:t>inspirerats </a:t>
            </a:r>
            <a:r>
              <a:rPr lang="sv-SE" sz="1600" dirty="0" smtClean="0"/>
              <a:t>av </a:t>
            </a:r>
            <a:r>
              <a:rPr lang="sv-SE" sz="1600" dirty="0" smtClean="0"/>
              <a:t>KBT och CRA samt </a:t>
            </a:r>
            <a:r>
              <a:rPr lang="sv-SE" sz="1600" dirty="0" smtClean="0"/>
              <a:t>en kontaktperson som ska hjälpa till med myndighetskontakter. Åtgärden </a:t>
            </a:r>
            <a:r>
              <a:rPr lang="sv-SE" sz="1600" dirty="0" smtClean="0"/>
              <a:t>bör </a:t>
            </a:r>
            <a:r>
              <a:rPr lang="sv-SE" sz="1600" dirty="0" smtClean="0"/>
              <a:t>kodas som Annat stöd med beteckningen </a:t>
            </a:r>
            <a:r>
              <a:rPr lang="sv-SE" sz="1600" dirty="0" smtClean="0"/>
              <a:t>”</a:t>
            </a:r>
            <a:r>
              <a:rPr lang="sv-SE" sz="1600" dirty="0" smtClean="0"/>
              <a:t>Särskilt</a:t>
            </a:r>
            <a:r>
              <a:rPr lang="sv-SE" sz="1600" dirty="0" smtClean="0"/>
              <a:t> stöd”. </a:t>
            </a:r>
            <a:r>
              <a:rPr lang="sv-SE" sz="1600" dirty="0" smtClean="0"/>
              <a:t>Beskriv upplägget i precisering och  kommentarsfältet.</a:t>
            </a:r>
          </a:p>
          <a:p>
            <a:r>
              <a:rPr lang="sv-SE" sz="1600" dirty="0" smtClean="0"/>
              <a:t>Annan åtgärd kan passa in </a:t>
            </a:r>
            <a:r>
              <a:rPr lang="sv-SE" sz="1600" dirty="0" smtClean="0"/>
              <a:t>i vilken </a:t>
            </a:r>
            <a:r>
              <a:rPr lang="sv-SE" sz="1600" dirty="0" smtClean="0"/>
              <a:t>huvudkategori som helst. Det avgörs av hur man ser på målsättningen med åtgärden. Se FAQ eller riktlinjerna för definitioner av huvudkategorierna.</a:t>
            </a:r>
          </a:p>
          <a:p>
            <a:pPr marL="0" indent="0">
              <a:buNone/>
            </a:pPr>
            <a:endParaRPr lang="sv-SE" sz="1500" dirty="0"/>
          </a:p>
          <a:p>
            <a:endParaRPr lang="sv-SE" dirty="0"/>
          </a:p>
        </p:txBody>
      </p:sp>
    </p:spTree>
    <p:extLst>
      <p:ext uri="{BB962C8B-B14F-4D97-AF65-F5344CB8AC3E}">
        <p14:creationId xmlns:p14="http://schemas.microsoft.com/office/powerpoint/2010/main" val="36773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981200" y="274638"/>
            <a:ext cx="8229600" cy="850106"/>
          </a:xfrm>
        </p:spPr>
        <p:txBody>
          <a:bodyPr>
            <a:normAutofit/>
          </a:bodyPr>
          <a:lstStyle/>
          <a:p>
            <a:r>
              <a:rPr lang="sv-SE" sz="3200" dirty="0"/>
              <a:t>Intervjuarskattningar för de tre profilerna</a:t>
            </a:r>
          </a:p>
        </p:txBody>
      </p:sp>
      <p:graphicFrame>
        <p:nvGraphicFramePr>
          <p:cNvPr id="4" name="Platshållare för innehåll 3"/>
          <p:cNvGraphicFramePr>
            <a:graphicFrameLocks noGrp="1"/>
          </p:cNvGraphicFramePr>
          <p:nvPr>
            <p:ph idx="1"/>
            <p:extLst/>
          </p:nvPr>
        </p:nvGraphicFramePr>
        <p:xfrm>
          <a:off x="1981200" y="1124744"/>
          <a:ext cx="8229600"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3" name="Bakåt eller föregående 2">
            <a:hlinkClick r:id="" action="ppaction://hlinkshowjump?jump=lastslideviewed" highlightClick="1"/>
          </p:cNvPr>
          <p:cNvSpPr/>
          <p:nvPr/>
        </p:nvSpPr>
        <p:spPr>
          <a:xfrm>
            <a:off x="627797" y="5991367"/>
            <a:ext cx="382137" cy="286603"/>
          </a:xfrm>
          <a:prstGeom prst="actionButtonBackPrevio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65729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nvPr>
        </p:nvGraphicFramePr>
        <p:xfrm>
          <a:off x="2359656" y="2607857"/>
          <a:ext cx="7474860" cy="3415855"/>
        </p:xfrm>
        <a:graphic>
          <a:graphicData uri="http://schemas.openxmlformats.org/drawingml/2006/table">
            <a:tbl>
              <a:tblPr>
                <a:tableStyleId>{5940675A-B579-460E-94D1-54222C63F5DA}</a:tableStyleId>
              </a:tblPr>
              <a:tblGrid>
                <a:gridCol w="1451433">
                  <a:extLst>
                    <a:ext uri="{9D8B030D-6E8A-4147-A177-3AD203B41FA5}">
                      <a16:colId xmlns:a16="http://schemas.microsoft.com/office/drawing/2014/main" xmlns="" val="20000"/>
                    </a:ext>
                  </a:extLst>
                </a:gridCol>
                <a:gridCol w="2714171">
                  <a:extLst>
                    <a:ext uri="{9D8B030D-6E8A-4147-A177-3AD203B41FA5}">
                      <a16:colId xmlns:a16="http://schemas.microsoft.com/office/drawing/2014/main" xmlns="" val="20001"/>
                    </a:ext>
                  </a:extLst>
                </a:gridCol>
                <a:gridCol w="551543">
                  <a:extLst>
                    <a:ext uri="{9D8B030D-6E8A-4147-A177-3AD203B41FA5}">
                      <a16:colId xmlns:a16="http://schemas.microsoft.com/office/drawing/2014/main" xmlns="" val="20002"/>
                    </a:ext>
                  </a:extLst>
                </a:gridCol>
                <a:gridCol w="841828">
                  <a:extLst>
                    <a:ext uri="{9D8B030D-6E8A-4147-A177-3AD203B41FA5}">
                      <a16:colId xmlns:a16="http://schemas.microsoft.com/office/drawing/2014/main" xmlns="" val="20003"/>
                    </a:ext>
                  </a:extLst>
                </a:gridCol>
                <a:gridCol w="812800">
                  <a:extLst>
                    <a:ext uri="{9D8B030D-6E8A-4147-A177-3AD203B41FA5}">
                      <a16:colId xmlns:a16="http://schemas.microsoft.com/office/drawing/2014/main" xmlns="" val="20004"/>
                    </a:ext>
                  </a:extLst>
                </a:gridCol>
                <a:gridCol w="1103085">
                  <a:extLst>
                    <a:ext uri="{9D8B030D-6E8A-4147-A177-3AD203B41FA5}">
                      <a16:colId xmlns:a16="http://schemas.microsoft.com/office/drawing/2014/main" xmlns="" val="20005"/>
                    </a:ext>
                  </a:extLst>
                </a:gridCol>
              </a:tblGrid>
              <a:tr h="287063">
                <a:tc gridSpan="3">
                  <a:txBody>
                    <a:bodyPr/>
                    <a:lstStyle/>
                    <a:p>
                      <a:pPr algn="l" fontAlgn="b"/>
                      <a:r>
                        <a:rPr lang="sv-SE" sz="1400" u="none" strike="noStrike" dirty="0">
                          <a:effectLst/>
                        </a:rPr>
                        <a:t> </a:t>
                      </a:r>
                      <a:endParaRPr lang="sv-SE" sz="1400" b="0" i="0" u="none" strike="noStrike" dirty="0">
                        <a:solidFill>
                          <a:srgbClr val="000000"/>
                        </a:solidFill>
                        <a:effectLst/>
                        <a:latin typeface="Calibri" panose="020F0502020204030204" pitchFamily="34" charset="0"/>
                      </a:endParaRPr>
                    </a:p>
                    <a:p>
                      <a:pPr algn="l" fontAlgn="b"/>
                      <a:r>
                        <a:rPr lang="sv-SE" sz="1400" u="none" strike="noStrike" dirty="0">
                          <a:effectLst/>
                        </a:rPr>
                        <a:t> </a:t>
                      </a:r>
                      <a:endParaRPr lang="sv-SE"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sv-SE" sz="1400" b="0" i="0" u="none" strike="noStrike">
                        <a:solidFill>
                          <a:srgbClr val="000000"/>
                        </a:solidFill>
                        <a:effectLst/>
                        <a:latin typeface="Calibri" panose="020F0502020204030204" pitchFamily="34" charset="0"/>
                      </a:endParaRPr>
                    </a:p>
                  </a:txBody>
                  <a:tcPr marL="9525" marR="9525" marT="9525" marB="0" anchor="b"/>
                </a:tc>
                <a:tc hMerge="1">
                  <a:txBody>
                    <a:bodyPr/>
                    <a:lstStyle/>
                    <a:p>
                      <a:pPr algn="l" fontAlgn="b"/>
                      <a:endParaRPr lang="sv-SE" sz="1400" b="0" i="0" u="none" strike="noStrike" dirty="0">
                        <a:solidFill>
                          <a:srgbClr val="000000"/>
                        </a:solidFill>
                        <a:effectLst/>
                        <a:latin typeface="Calibri" panose="020F0502020204030204" pitchFamily="34" charset="0"/>
                      </a:endParaRPr>
                    </a:p>
                  </a:txBody>
                  <a:tcPr marL="9525" marR="9525" marT="9525" marB="0" anchor="b"/>
                </a:tc>
                <a:tc gridSpan="3">
                  <a:txBody>
                    <a:bodyPr/>
                    <a:lstStyle/>
                    <a:p>
                      <a:pPr algn="l" fontAlgn="b"/>
                      <a:r>
                        <a:rPr lang="sv-SE" sz="1400" u="none" strike="noStrike">
                          <a:effectLst/>
                        </a:rPr>
                        <a:t>Förbättrade</a:t>
                      </a:r>
                      <a:endParaRPr lang="sv-SE" sz="14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xmlns="" val="10000"/>
                  </a:ext>
                </a:extLst>
              </a:tr>
              <a:tr h="494841">
                <a:tc>
                  <a:txBody>
                    <a:bodyPr/>
                    <a:lstStyle/>
                    <a:p>
                      <a:pPr algn="l" fontAlgn="b"/>
                      <a:r>
                        <a:rPr lang="sv-SE" sz="1400" u="none" strike="noStrike">
                          <a:effectLst/>
                        </a:rPr>
                        <a:t>Ställe</a:t>
                      </a:r>
                      <a:endParaRPr lang="sv-SE"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sv-SE" sz="1400" u="none" strike="noStrike">
                          <a:effectLst/>
                        </a:rPr>
                        <a:t>Åtgärd</a:t>
                      </a:r>
                      <a:endParaRPr lang="sv-SE"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sv-SE" sz="1400" u="none" strike="noStrike" dirty="0">
                          <a:effectLst/>
                        </a:rPr>
                        <a:t>N</a:t>
                      </a:r>
                      <a:endParaRPr lang="sv-SE"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sv-SE" sz="1400" u="none" strike="noStrike">
                          <a:effectLst/>
                        </a:rPr>
                        <a:t>Alkohol</a:t>
                      </a:r>
                      <a:endParaRPr lang="sv-SE"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sv-SE" sz="1400" u="none" strike="noStrike">
                          <a:effectLst/>
                        </a:rPr>
                        <a:t>Narkotika</a:t>
                      </a:r>
                      <a:endParaRPr lang="sv-SE"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sv-SE" sz="1400" u="none" strike="noStrike" dirty="0">
                          <a:effectLst/>
                        </a:rPr>
                        <a:t>Psykisk hälsa</a:t>
                      </a:r>
                      <a:endParaRPr lang="sv-S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1"/>
                  </a:ext>
                </a:extLst>
              </a:tr>
              <a:tr h="273393">
                <a:tc rowSpan="9">
                  <a:txBody>
                    <a:bodyPr/>
                    <a:lstStyle/>
                    <a:p>
                      <a:pPr algn="l" fontAlgn="t"/>
                      <a:r>
                        <a:rPr lang="sv-SE" sz="1400" u="none" strike="noStrike">
                          <a:effectLst/>
                        </a:rPr>
                        <a:t>Vuxenenheten</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sv-SE" sz="1400" u="none" strike="noStrike">
                          <a:effectLst/>
                        </a:rPr>
                        <a:t>Boendestöd</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sv-SE" sz="1400" u="none" strike="noStrike">
                          <a:effectLst/>
                        </a:rPr>
                        <a:t>1</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ctr"/>
                      <a:r>
                        <a:rPr lang="sv-SE" sz="1400" u="none" strike="noStrike">
                          <a:effectLst/>
                        </a:rPr>
                        <a:t>1</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400" u="none" strike="noStrike">
                          <a:effectLst/>
                        </a:rPr>
                        <a:t>0</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sv-SE" sz="1400" u="none" strike="noStrike">
                          <a:effectLst/>
                        </a:rPr>
                        <a:t>1</a:t>
                      </a:r>
                      <a:endParaRPr lang="sv-SE"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2"/>
                  </a:ext>
                </a:extLst>
              </a:tr>
              <a:tr h="273393">
                <a:tc vMerge="1">
                  <a:txBody>
                    <a:bodyPr/>
                    <a:lstStyle/>
                    <a:p>
                      <a:endParaRPr lang="sv-SE"/>
                    </a:p>
                  </a:txBody>
                  <a:tcPr/>
                </a:tc>
                <a:tc>
                  <a:txBody>
                    <a:bodyPr/>
                    <a:lstStyle/>
                    <a:p>
                      <a:pPr algn="l" fontAlgn="t"/>
                      <a:r>
                        <a:rPr lang="sv-SE" sz="1400" u="none" strike="noStrike">
                          <a:effectLst/>
                        </a:rPr>
                        <a:t>CRA</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sv-SE" sz="1400" u="none" strike="noStrike">
                          <a:effectLst/>
                        </a:rPr>
                        <a:t>2</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ctr"/>
                      <a:r>
                        <a:rPr lang="sv-SE" sz="1400" u="none" strike="noStrike">
                          <a:effectLst/>
                        </a:rPr>
                        <a:t>0</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400" u="none" strike="noStrike">
                          <a:effectLst/>
                        </a:rPr>
                        <a:t>0</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sv-SE" sz="1400" u="none" strike="noStrike">
                          <a:effectLst/>
                        </a:rPr>
                        <a:t>0</a:t>
                      </a:r>
                      <a:endParaRPr lang="sv-SE"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3"/>
                  </a:ext>
                </a:extLst>
              </a:tr>
              <a:tr h="292868">
                <a:tc vMerge="1">
                  <a:txBody>
                    <a:bodyPr/>
                    <a:lstStyle/>
                    <a:p>
                      <a:endParaRPr lang="sv-SE"/>
                    </a:p>
                  </a:txBody>
                  <a:tcPr/>
                </a:tc>
                <a:tc>
                  <a:txBody>
                    <a:bodyPr/>
                    <a:lstStyle/>
                    <a:p>
                      <a:pPr algn="l" fontAlgn="t"/>
                      <a:r>
                        <a:rPr lang="sv-SE" sz="1400" u="none" strike="noStrike">
                          <a:effectLst/>
                        </a:rPr>
                        <a:t>Haschavvänjningsprogram, HAP</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sv-SE" sz="1400" u="none" strike="noStrike">
                          <a:effectLst/>
                        </a:rPr>
                        <a:t>1</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ctr"/>
                      <a:r>
                        <a:rPr lang="sv-SE" sz="1400" u="none" strike="noStrike">
                          <a:effectLst/>
                        </a:rPr>
                        <a:t>0</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400" u="none" strike="noStrike">
                          <a:effectLst/>
                        </a:rPr>
                        <a:t>1</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sv-SE" sz="1400" u="none" strike="noStrike">
                          <a:effectLst/>
                        </a:rPr>
                        <a:t>0</a:t>
                      </a:r>
                      <a:endParaRPr lang="sv-SE"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4"/>
                  </a:ext>
                </a:extLst>
              </a:tr>
              <a:tr h="273393">
                <a:tc vMerge="1">
                  <a:txBody>
                    <a:bodyPr/>
                    <a:lstStyle/>
                    <a:p>
                      <a:endParaRPr lang="sv-SE"/>
                    </a:p>
                  </a:txBody>
                  <a:tcPr/>
                </a:tc>
                <a:tc>
                  <a:txBody>
                    <a:bodyPr/>
                    <a:lstStyle/>
                    <a:p>
                      <a:pPr algn="l" fontAlgn="t"/>
                      <a:r>
                        <a:rPr lang="sv-SE" sz="1400" u="none" strike="noStrike">
                          <a:effectLst/>
                        </a:rPr>
                        <a:t>Kognitiv beteendeterapi</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sv-SE" sz="1400" u="none" strike="noStrike">
                          <a:effectLst/>
                        </a:rPr>
                        <a:t>4</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ctr"/>
                      <a:r>
                        <a:rPr lang="sv-SE" sz="1400" u="none" strike="noStrike">
                          <a:effectLst/>
                        </a:rPr>
                        <a:t>0</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400" u="none" strike="noStrike">
                          <a:effectLst/>
                        </a:rPr>
                        <a:t>3</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sv-SE" sz="1400" u="none" strike="noStrike">
                          <a:effectLst/>
                        </a:rPr>
                        <a:t>2</a:t>
                      </a:r>
                      <a:endParaRPr lang="sv-SE"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5"/>
                  </a:ext>
                </a:extLst>
              </a:tr>
              <a:tr h="278150">
                <a:tc vMerge="1">
                  <a:txBody>
                    <a:bodyPr/>
                    <a:lstStyle/>
                    <a:p>
                      <a:endParaRPr lang="sv-SE"/>
                    </a:p>
                  </a:txBody>
                  <a:tcPr/>
                </a:tc>
                <a:tc>
                  <a:txBody>
                    <a:bodyPr/>
                    <a:lstStyle/>
                    <a:p>
                      <a:pPr algn="l" fontAlgn="t"/>
                      <a:r>
                        <a:rPr lang="sv-SE" sz="1400" u="none" strike="noStrike">
                          <a:effectLst/>
                        </a:rPr>
                        <a:t>Lösningsfokuserad psykoterapi</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sv-SE" sz="1400" u="none" strike="noStrike">
                          <a:effectLst/>
                        </a:rPr>
                        <a:t>1</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ctr"/>
                      <a:r>
                        <a:rPr lang="sv-SE" sz="1400" u="none" strike="noStrike">
                          <a:effectLst/>
                        </a:rPr>
                        <a:t>1</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400" u="none" strike="noStrike">
                          <a:effectLst/>
                        </a:rPr>
                        <a:t>0</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sv-SE" sz="1400" u="none" strike="noStrike">
                          <a:effectLst/>
                        </a:rPr>
                        <a:t>1</a:t>
                      </a:r>
                      <a:endParaRPr lang="sv-SE"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6"/>
                  </a:ext>
                </a:extLst>
              </a:tr>
              <a:tr h="273393">
                <a:tc vMerge="1">
                  <a:txBody>
                    <a:bodyPr/>
                    <a:lstStyle/>
                    <a:p>
                      <a:endParaRPr lang="sv-SE"/>
                    </a:p>
                  </a:txBody>
                  <a:tcPr/>
                </a:tc>
                <a:tc>
                  <a:txBody>
                    <a:bodyPr/>
                    <a:lstStyle/>
                    <a:p>
                      <a:pPr algn="l" fontAlgn="t"/>
                      <a:r>
                        <a:rPr lang="sv-SE" sz="1400" u="none" strike="noStrike">
                          <a:effectLst/>
                        </a:rPr>
                        <a:t>Stödjande samtal</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sv-SE" sz="1400" u="none" strike="noStrike">
                          <a:effectLst/>
                        </a:rPr>
                        <a:t>1</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ctr"/>
                      <a:r>
                        <a:rPr lang="sv-SE" sz="1400" u="none" strike="noStrike">
                          <a:effectLst/>
                        </a:rPr>
                        <a:t>0</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400" u="none" strike="noStrike">
                          <a:effectLst/>
                        </a:rPr>
                        <a:t>1</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sv-SE" sz="1400" u="none" strike="noStrike">
                          <a:effectLst/>
                        </a:rPr>
                        <a:t>0</a:t>
                      </a:r>
                      <a:endParaRPr lang="sv-SE"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7"/>
                  </a:ext>
                </a:extLst>
              </a:tr>
              <a:tr h="273393">
                <a:tc vMerge="1">
                  <a:txBody>
                    <a:bodyPr/>
                    <a:lstStyle/>
                    <a:p>
                      <a:endParaRPr lang="sv-SE"/>
                    </a:p>
                  </a:txBody>
                  <a:tcPr/>
                </a:tc>
                <a:tc>
                  <a:txBody>
                    <a:bodyPr/>
                    <a:lstStyle/>
                    <a:p>
                      <a:pPr algn="l" fontAlgn="t"/>
                      <a:r>
                        <a:rPr lang="sv-SE" sz="1400" u="none" strike="noStrike">
                          <a:effectLst/>
                        </a:rPr>
                        <a:t>Återfallsprevention</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sv-SE" sz="1400" u="none" strike="noStrike">
                          <a:effectLst/>
                        </a:rPr>
                        <a:t>4</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ctr"/>
                      <a:r>
                        <a:rPr lang="sv-SE" sz="1400" u="none" strike="noStrike">
                          <a:effectLst/>
                        </a:rPr>
                        <a:t>3</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400" u="none" strike="noStrike">
                          <a:effectLst/>
                        </a:rPr>
                        <a:t>3</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sv-SE" sz="1400" u="none" strike="noStrike">
                          <a:effectLst/>
                        </a:rPr>
                        <a:t>2</a:t>
                      </a:r>
                      <a:endParaRPr lang="sv-SE"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8"/>
                  </a:ext>
                </a:extLst>
              </a:tr>
              <a:tr h="273393">
                <a:tc vMerge="1">
                  <a:txBody>
                    <a:bodyPr/>
                    <a:lstStyle/>
                    <a:p>
                      <a:endParaRPr lang="sv-SE"/>
                    </a:p>
                  </a:txBody>
                  <a:tcPr/>
                </a:tc>
                <a:tc rowSpan="2">
                  <a:txBody>
                    <a:bodyPr/>
                    <a:lstStyle/>
                    <a:p>
                      <a:pPr algn="l" fontAlgn="t"/>
                      <a:r>
                        <a:rPr lang="sv-SE" sz="1400" u="none" strike="noStrike">
                          <a:effectLst/>
                        </a:rPr>
                        <a:t>Alla åtgärder på Vuxenenheten</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sv-SE" sz="1400" u="none" strike="noStrike">
                          <a:effectLst/>
                        </a:rPr>
                        <a:t>14</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ctr"/>
                      <a:r>
                        <a:rPr lang="sv-SE" sz="1400" u="none" strike="noStrike">
                          <a:effectLst/>
                        </a:rPr>
                        <a:t>5</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400" u="none" strike="noStrike">
                          <a:effectLst/>
                        </a:rPr>
                        <a:t>8</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sv-SE" sz="1400" u="none" strike="noStrike">
                          <a:effectLst/>
                        </a:rPr>
                        <a:t>6</a:t>
                      </a:r>
                      <a:endParaRPr lang="sv-SE"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9"/>
                  </a:ext>
                </a:extLst>
              </a:tr>
              <a:tr h="273393">
                <a:tc vMerge="1">
                  <a:txBody>
                    <a:bodyPr/>
                    <a:lstStyle/>
                    <a:p>
                      <a:endParaRPr lang="sv-SE"/>
                    </a:p>
                  </a:txBody>
                  <a:tcPr/>
                </a:tc>
                <a:tc vMerge="1">
                  <a:txBody>
                    <a:bodyPr/>
                    <a:lstStyle/>
                    <a:p>
                      <a:endParaRPr lang="sv-SE"/>
                    </a:p>
                  </a:txBody>
                  <a:tcPr/>
                </a:tc>
                <a:tc>
                  <a:txBody>
                    <a:bodyPr/>
                    <a:lstStyle/>
                    <a:p>
                      <a:pPr algn="ctr" fontAlgn="t"/>
                      <a:r>
                        <a:rPr lang="sv-SE" sz="1400" u="none" strike="noStrike">
                          <a:effectLst/>
                        </a:rPr>
                        <a:t>%</a:t>
                      </a:r>
                      <a:endParaRPr lang="sv-SE" sz="1400" b="0" i="0" u="none" strike="noStrike">
                        <a:solidFill>
                          <a:srgbClr val="000000"/>
                        </a:solidFill>
                        <a:effectLst/>
                        <a:latin typeface="Arial" panose="020B0604020202020204" pitchFamily="34" charset="0"/>
                      </a:endParaRPr>
                    </a:p>
                  </a:txBody>
                  <a:tcPr marL="9525" marR="9525" marT="9525" marB="0"/>
                </a:tc>
                <a:tc>
                  <a:txBody>
                    <a:bodyPr/>
                    <a:lstStyle/>
                    <a:p>
                      <a:pPr algn="ctr" fontAlgn="ctr"/>
                      <a:r>
                        <a:rPr lang="sv-SE" sz="1400" u="none" strike="noStrike">
                          <a:effectLst/>
                        </a:rPr>
                        <a:t>35,7%</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400" u="none" strike="noStrike">
                          <a:effectLst/>
                        </a:rPr>
                        <a:t>57,0%</a:t>
                      </a:r>
                      <a:endParaRPr lang="sv-SE" sz="14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sv-SE" sz="1400" u="none" strike="noStrike" dirty="0">
                          <a:effectLst/>
                        </a:rPr>
                        <a:t>43%</a:t>
                      </a:r>
                      <a:endParaRPr lang="sv-SE"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10"/>
                  </a:ext>
                </a:extLst>
              </a:tr>
            </a:tbl>
          </a:graphicData>
        </a:graphic>
      </p:graphicFrame>
      <p:sp>
        <p:nvSpPr>
          <p:cNvPr id="3" name="textruta 2"/>
          <p:cNvSpPr txBox="1"/>
          <p:nvPr/>
        </p:nvSpPr>
        <p:spPr>
          <a:xfrm>
            <a:off x="2239192" y="426720"/>
            <a:ext cx="4752904" cy="1508105"/>
          </a:xfrm>
          <a:prstGeom prst="rect">
            <a:avLst/>
          </a:prstGeom>
          <a:noFill/>
        </p:spPr>
        <p:txBody>
          <a:bodyPr wrap="none" rtlCol="0">
            <a:spAutoFit/>
          </a:bodyPr>
          <a:lstStyle/>
          <a:p>
            <a:r>
              <a:rPr lang="sv-SE" sz="2000" b="1" dirty="0">
                <a:solidFill>
                  <a:prstClr val="black"/>
                </a:solidFill>
              </a:rPr>
              <a:t>Stället ”Vuxenenheten” i Södertälje</a:t>
            </a:r>
          </a:p>
          <a:p>
            <a:endParaRPr lang="sv-SE" dirty="0">
              <a:solidFill>
                <a:prstClr val="black"/>
              </a:solidFill>
            </a:endParaRPr>
          </a:p>
          <a:p>
            <a:r>
              <a:rPr lang="sv-SE" dirty="0">
                <a:solidFill>
                  <a:prstClr val="black"/>
                </a:solidFill>
              </a:rPr>
              <a:t>Vilka åtgärder finns där? </a:t>
            </a:r>
          </a:p>
          <a:p>
            <a:r>
              <a:rPr lang="sv-SE" dirty="0">
                <a:solidFill>
                  <a:prstClr val="black"/>
                </a:solidFill>
              </a:rPr>
              <a:t>Antal klienter som fått åtgärden? </a:t>
            </a:r>
          </a:p>
          <a:p>
            <a:r>
              <a:rPr lang="sv-SE" dirty="0">
                <a:solidFill>
                  <a:prstClr val="black"/>
                </a:solidFill>
              </a:rPr>
              <a:t>Antal (andel om det finns fler än 10) förbättrade.</a:t>
            </a:r>
          </a:p>
        </p:txBody>
      </p:sp>
      <p:sp>
        <p:nvSpPr>
          <p:cNvPr id="4" name="Bakåt eller föregående 3">
            <a:hlinkClick r:id="" action="ppaction://hlinkshowjump?jump=lastslideviewed" highlightClick="1"/>
          </p:cNvPr>
          <p:cNvSpPr/>
          <p:nvPr/>
        </p:nvSpPr>
        <p:spPr>
          <a:xfrm>
            <a:off x="11292840" y="6202680"/>
            <a:ext cx="342900" cy="2895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prstClr val="white"/>
              </a:solidFill>
            </a:endParaRPr>
          </a:p>
        </p:txBody>
      </p:sp>
    </p:spTree>
    <p:extLst>
      <p:ext uri="{BB962C8B-B14F-4D97-AF65-F5344CB8AC3E}">
        <p14:creationId xmlns:p14="http://schemas.microsoft.com/office/powerpoint/2010/main" val="799878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med rundade hörn 3">
            <a:hlinkClick r:id="rId2" action="ppaction://hlinksldjump"/>
          </p:cNvPr>
          <p:cNvSpPr/>
          <p:nvPr/>
        </p:nvSpPr>
        <p:spPr>
          <a:xfrm>
            <a:off x="2351584" y="3573016"/>
            <a:ext cx="194421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prstClr val="black"/>
                </a:solidFill>
              </a:rPr>
              <a:t>ASI-Grund</a:t>
            </a:r>
          </a:p>
          <a:p>
            <a:r>
              <a:rPr lang="sv-SE" sz="1400" dirty="0">
                <a:solidFill>
                  <a:prstClr val="black"/>
                </a:solidFill>
              </a:rPr>
              <a:t>Kartläggning</a:t>
            </a:r>
          </a:p>
          <a:p>
            <a:r>
              <a:rPr lang="sv-SE" sz="1100" dirty="0">
                <a:solidFill>
                  <a:prstClr val="black"/>
                </a:solidFill>
              </a:rPr>
              <a:t>Bakgrund 	Problem</a:t>
            </a:r>
          </a:p>
          <a:p>
            <a:endParaRPr lang="sv-SE" sz="1100" dirty="0">
              <a:solidFill>
                <a:prstClr val="black"/>
              </a:solidFill>
            </a:endParaRPr>
          </a:p>
        </p:txBody>
      </p:sp>
      <p:sp>
        <p:nvSpPr>
          <p:cNvPr id="5" name="Rektangel med rundade hörn 4"/>
          <p:cNvSpPr/>
          <p:nvPr/>
        </p:nvSpPr>
        <p:spPr>
          <a:xfrm>
            <a:off x="7104112" y="3573016"/>
            <a:ext cx="2016224" cy="1224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prstClr val="black"/>
                </a:solidFill>
              </a:rPr>
              <a:t>ASI-Uppföljning</a:t>
            </a:r>
          </a:p>
          <a:p>
            <a:r>
              <a:rPr lang="sv-SE" sz="1400" dirty="0">
                <a:solidFill>
                  <a:prstClr val="black"/>
                </a:solidFill>
              </a:rPr>
              <a:t>	</a:t>
            </a:r>
            <a:r>
              <a:rPr lang="sv-SE" sz="1100" dirty="0">
                <a:solidFill>
                  <a:prstClr val="black"/>
                </a:solidFill>
              </a:rPr>
              <a:t>Problem</a:t>
            </a:r>
          </a:p>
          <a:p>
            <a:r>
              <a:rPr lang="sv-SE" sz="1100" dirty="0">
                <a:solidFill>
                  <a:prstClr val="black"/>
                </a:solidFill>
              </a:rPr>
              <a:t>	</a:t>
            </a:r>
          </a:p>
        </p:txBody>
      </p:sp>
      <p:sp>
        <p:nvSpPr>
          <p:cNvPr id="6" name="Rektangel med rundade hörn 5"/>
          <p:cNvSpPr/>
          <p:nvPr/>
        </p:nvSpPr>
        <p:spPr>
          <a:xfrm>
            <a:off x="4625685" y="1722801"/>
            <a:ext cx="1800200" cy="10441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prstClr val="black"/>
                </a:solidFill>
              </a:rPr>
              <a:t>UBÅT</a:t>
            </a:r>
          </a:p>
          <a:p>
            <a:pPr algn="ctr"/>
            <a:r>
              <a:rPr lang="sv-SE" sz="1200" dirty="0">
                <a:solidFill>
                  <a:prstClr val="black"/>
                </a:solidFill>
              </a:rPr>
              <a:t>Vilka åtgärder finns?</a:t>
            </a:r>
          </a:p>
        </p:txBody>
      </p:sp>
      <p:cxnSp>
        <p:nvCxnSpPr>
          <p:cNvPr id="8" name="Rak 7"/>
          <p:cNvCxnSpPr/>
          <p:nvPr/>
        </p:nvCxnSpPr>
        <p:spPr>
          <a:xfrm>
            <a:off x="4655840" y="4185084"/>
            <a:ext cx="2232248" cy="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flipH="1">
            <a:off x="3431704" y="2708920"/>
            <a:ext cx="1080120" cy="72008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6636060" y="2708920"/>
            <a:ext cx="1260140" cy="72008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ruta 15"/>
          <p:cNvSpPr txBox="1"/>
          <p:nvPr/>
        </p:nvSpPr>
        <p:spPr>
          <a:xfrm>
            <a:off x="2668034" y="2766918"/>
            <a:ext cx="1552413" cy="307777"/>
          </a:xfrm>
          <a:prstGeom prst="rect">
            <a:avLst/>
          </a:prstGeom>
          <a:noFill/>
        </p:spPr>
        <p:txBody>
          <a:bodyPr wrap="none" rtlCol="0">
            <a:spAutoFit/>
          </a:bodyPr>
          <a:lstStyle/>
          <a:p>
            <a:r>
              <a:rPr lang="sv-SE" sz="1400" dirty="0">
                <a:solidFill>
                  <a:prstClr val="black"/>
                </a:solidFill>
              </a:rPr>
              <a:t>Vilka får åtgärden?</a:t>
            </a:r>
          </a:p>
        </p:txBody>
      </p:sp>
      <p:sp>
        <p:nvSpPr>
          <p:cNvPr id="17" name="textruta 16"/>
          <p:cNvSpPr txBox="1"/>
          <p:nvPr/>
        </p:nvSpPr>
        <p:spPr>
          <a:xfrm>
            <a:off x="7266131" y="2822159"/>
            <a:ext cx="2197333" cy="307777"/>
          </a:xfrm>
          <a:prstGeom prst="rect">
            <a:avLst/>
          </a:prstGeom>
          <a:noFill/>
        </p:spPr>
        <p:txBody>
          <a:bodyPr wrap="none" rtlCol="0">
            <a:spAutoFit/>
          </a:bodyPr>
          <a:lstStyle/>
          <a:p>
            <a:r>
              <a:rPr lang="sv-SE" sz="1400" dirty="0">
                <a:solidFill>
                  <a:prstClr val="black"/>
                </a:solidFill>
              </a:rPr>
              <a:t>Vilka resultat har åtgärden?</a:t>
            </a:r>
          </a:p>
        </p:txBody>
      </p:sp>
      <p:sp>
        <p:nvSpPr>
          <p:cNvPr id="18" name="textruta 17"/>
          <p:cNvSpPr txBox="1"/>
          <p:nvPr/>
        </p:nvSpPr>
        <p:spPr>
          <a:xfrm>
            <a:off x="2871627" y="180905"/>
            <a:ext cx="5445761" cy="1138773"/>
          </a:xfrm>
          <a:prstGeom prst="rect">
            <a:avLst/>
          </a:prstGeom>
          <a:noFill/>
        </p:spPr>
        <p:txBody>
          <a:bodyPr wrap="square" rtlCol="0">
            <a:spAutoFit/>
          </a:bodyPr>
          <a:lstStyle/>
          <a:p>
            <a:pPr algn="ctr"/>
            <a:r>
              <a:rPr lang="sv-SE" sz="3200" dirty="0">
                <a:solidFill>
                  <a:prstClr val="black"/>
                </a:solidFill>
              </a:rPr>
              <a:t>ASI och UBÅT</a:t>
            </a:r>
          </a:p>
          <a:p>
            <a:pPr algn="ctr"/>
            <a:r>
              <a:rPr lang="sv-SE" dirty="0">
                <a:solidFill>
                  <a:prstClr val="black"/>
                </a:solidFill>
              </a:rPr>
              <a:t> Ett ramverk för kartläggning, uppföljning</a:t>
            </a:r>
          </a:p>
          <a:p>
            <a:pPr algn="ctr"/>
            <a:r>
              <a:rPr lang="sv-SE" dirty="0">
                <a:solidFill>
                  <a:prstClr val="black"/>
                </a:solidFill>
              </a:rPr>
              <a:t> och utvärdering</a:t>
            </a:r>
          </a:p>
        </p:txBody>
      </p:sp>
      <p:sp>
        <p:nvSpPr>
          <p:cNvPr id="19" name="textruta 18"/>
          <p:cNvSpPr txBox="1"/>
          <p:nvPr/>
        </p:nvSpPr>
        <p:spPr>
          <a:xfrm>
            <a:off x="4727849" y="3682479"/>
            <a:ext cx="2497699" cy="338554"/>
          </a:xfrm>
          <a:prstGeom prst="rect">
            <a:avLst/>
          </a:prstGeom>
          <a:noFill/>
        </p:spPr>
        <p:txBody>
          <a:bodyPr wrap="square" rtlCol="0">
            <a:spAutoFit/>
          </a:bodyPr>
          <a:lstStyle/>
          <a:p>
            <a:r>
              <a:rPr lang="sv-SE" sz="1600" dirty="0">
                <a:solidFill>
                  <a:prstClr val="black"/>
                </a:solidFill>
              </a:rPr>
              <a:t>Förändring av problem</a:t>
            </a:r>
          </a:p>
        </p:txBody>
      </p:sp>
      <p:sp>
        <p:nvSpPr>
          <p:cNvPr id="3" name="textruta 2"/>
          <p:cNvSpPr txBox="1"/>
          <p:nvPr/>
        </p:nvSpPr>
        <p:spPr>
          <a:xfrm>
            <a:off x="6893890" y="1863122"/>
            <a:ext cx="1135247" cy="415498"/>
          </a:xfrm>
          <a:prstGeom prst="rect">
            <a:avLst/>
          </a:prstGeom>
          <a:noFill/>
        </p:spPr>
        <p:txBody>
          <a:bodyPr wrap="none" rtlCol="0">
            <a:spAutoFit/>
          </a:bodyPr>
          <a:lstStyle/>
          <a:p>
            <a:r>
              <a:rPr lang="sv-SE" sz="1050" dirty="0"/>
              <a:t>Brukarupplevelse</a:t>
            </a:r>
            <a:br>
              <a:rPr lang="sv-SE" sz="1050" dirty="0"/>
            </a:br>
            <a:r>
              <a:rPr lang="sv-SE" sz="1050" dirty="0"/>
              <a:t>kvalitet</a:t>
            </a:r>
          </a:p>
        </p:txBody>
      </p:sp>
      <p:sp>
        <p:nvSpPr>
          <p:cNvPr id="13" name="Uppåtböjd 12"/>
          <p:cNvSpPr/>
          <p:nvPr/>
        </p:nvSpPr>
        <p:spPr>
          <a:xfrm rot="10800000">
            <a:off x="6096000" y="1484784"/>
            <a:ext cx="1170130" cy="23801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 name="Ellips 13"/>
          <p:cNvSpPr/>
          <p:nvPr/>
        </p:nvSpPr>
        <p:spPr>
          <a:xfrm>
            <a:off x="7752184" y="1603792"/>
            <a:ext cx="936104" cy="5590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ruta 14"/>
          <p:cNvSpPr txBox="1"/>
          <p:nvPr/>
        </p:nvSpPr>
        <p:spPr>
          <a:xfrm>
            <a:off x="7814332" y="1736164"/>
            <a:ext cx="873957" cy="253916"/>
          </a:xfrm>
          <a:prstGeom prst="rect">
            <a:avLst/>
          </a:prstGeom>
          <a:noFill/>
        </p:spPr>
        <p:txBody>
          <a:bodyPr wrap="none" rtlCol="0">
            <a:spAutoFit/>
          </a:bodyPr>
          <a:lstStyle/>
          <a:p>
            <a:r>
              <a:rPr lang="sv-SE" sz="1050" dirty="0"/>
              <a:t>Handläggare</a:t>
            </a:r>
          </a:p>
        </p:txBody>
      </p:sp>
      <p:sp>
        <p:nvSpPr>
          <p:cNvPr id="2" name="Ellips 1"/>
          <p:cNvSpPr/>
          <p:nvPr/>
        </p:nvSpPr>
        <p:spPr>
          <a:xfrm>
            <a:off x="6888088" y="1722800"/>
            <a:ext cx="1095724" cy="626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Uppåtböjd 19"/>
          <p:cNvSpPr/>
          <p:nvPr/>
        </p:nvSpPr>
        <p:spPr>
          <a:xfrm rot="10800000">
            <a:off x="6168008" y="1357559"/>
            <a:ext cx="1944216" cy="36524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 name="textruta 6">
            <a:hlinkClick r:id="rId3" action="ppaction://hlinkfile"/>
          </p:cNvPr>
          <p:cNvSpPr txBox="1"/>
          <p:nvPr/>
        </p:nvSpPr>
        <p:spPr>
          <a:xfrm>
            <a:off x="5144844" y="4283729"/>
            <a:ext cx="1232069" cy="523220"/>
          </a:xfrm>
          <a:prstGeom prst="rect">
            <a:avLst/>
          </a:prstGeom>
          <a:noFill/>
        </p:spPr>
        <p:txBody>
          <a:bodyPr wrap="none" rtlCol="0">
            <a:spAutoFit/>
          </a:bodyPr>
          <a:lstStyle/>
          <a:p>
            <a:r>
              <a:rPr lang="sv-SE" sz="1400" dirty="0"/>
              <a:t>Bättre - Sämre</a:t>
            </a:r>
          </a:p>
          <a:p>
            <a:r>
              <a:rPr lang="sv-SE" sz="1400" dirty="0"/>
              <a:t>Problemfri</a:t>
            </a:r>
          </a:p>
        </p:txBody>
      </p:sp>
    </p:spTree>
    <p:extLst>
      <p:ext uri="{BB962C8B-B14F-4D97-AF65-F5344CB8AC3E}">
        <p14:creationId xmlns:p14="http://schemas.microsoft.com/office/powerpoint/2010/main" val="415016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6" grpId="0"/>
      <p:bldP spid="17" grpId="0"/>
      <p:bldP spid="19" grpId="0"/>
      <p:bldP spid="3" grpId="0"/>
      <p:bldP spid="13" grpId="0" animBg="1"/>
      <p:bldP spid="14" grpId="0" animBg="1"/>
      <p:bldP spid="15" grpId="0"/>
      <p:bldP spid="2" grpId="0" animBg="1"/>
      <p:bldP spid="20"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2711625" y="2204865"/>
            <a:ext cx="6853351" cy="584775"/>
          </a:xfrm>
          <a:prstGeom prst="rect">
            <a:avLst/>
          </a:prstGeom>
          <a:noFill/>
        </p:spPr>
        <p:txBody>
          <a:bodyPr wrap="none" rtlCol="0">
            <a:spAutoFit/>
          </a:bodyPr>
          <a:lstStyle/>
          <a:p>
            <a:r>
              <a:rPr lang="sv-SE" sz="3200" u="sng" dirty="0"/>
              <a:t>U</a:t>
            </a:r>
            <a:r>
              <a:rPr lang="sv-SE" sz="3200" dirty="0"/>
              <a:t>ppföljning och </a:t>
            </a:r>
            <a:r>
              <a:rPr lang="sv-SE" sz="3200" u="sng" dirty="0"/>
              <a:t>B</a:t>
            </a:r>
            <a:r>
              <a:rPr lang="sv-SE" sz="3200" dirty="0"/>
              <a:t>eskrivning av </a:t>
            </a:r>
            <a:r>
              <a:rPr lang="sv-SE" sz="3200" u="sng" dirty="0" err="1"/>
              <a:t>ÅT</a:t>
            </a:r>
            <a:r>
              <a:rPr lang="sv-SE" sz="3200" dirty="0" err="1"/>
              <a:t>gärder</a:t>
            </a:r>
            <a:endParaRPr lang="sv-SE" sz="3200" dirty="0"/>
          </a:p>
        </p:txBody>
      </p:sp>
      <p:sp>
        <p:nvSpPr>
          <p:cNvPr id="4" name="textruta 3"/>
          <p:cNvSpPr txBox="1"/>
          <p:nvPr/>
        </p:nvSpPr>
        <p:spPr>
          <a:xfrm>
            <a:off x="2861935" y="3609335"/>
            <a:ext cx="6552728" cy="646331"/>
          </a:xfrm>
          <a:prstGeom prst="rect">
            <a:avLst/>
          </a:prstGeom>
          <a:noFill/>
        </p:spPr>
        <p:txBody>
          <a:bodyPr wrap="square" rtlCol="0">
            <a:spAutoFit/>
          </a:bodyPr>
          <a:lstStyle/>
          <a:p>
            <a:r>
              <a:rPr lang="sv-SE" dirty="0"/>
              <a:t>Bygger på Socialstyrelsens och Psykiatriska föreningens arbete med att kategorisera åtgärder</a:t>
            </a:r>
          </a:p>
        </p:txBody>
      </p:sp>
      <p:pic>
        <p:nvPicPr>
          <p:cNvPr id="16386" name="Picture 2" descr="C:\Users\bear0002\Pictures\UBATtxt_sto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8248" y="4797153"/>
            <a:ext cx="1614050" cy="1272213"/>
          </a:xfrm>
          <a:prstGeom prst="rect">
            <a:avLst/>
          </a:prstGeom>
          <a:noFill/>
          <a:extLst>
            <a:ext uri="{909E8E84-426E-40DD-AFC4-6F175D3DCCD1}">
              <a14:hiddenFill xmlns:a14="http://schemas.microsoft.com/office/drawing/2010/main">
                <a:solidFill>
                  <a:srgbClr val="FFFFFF"/>
                </a:solidFill>
              </a14:hiddenFill>
            </a:ext>
          </a:extLst>
        </p:spPr>
      </p:pic>
      <p:sp>
        <p:nvSpPr>
          <p:cNvPr id="5" name="Rektangel 4"/>
          <p:cNvSpPr/>
          <p:nvPr/>
        </p:nvSpPr>
        <p:spPr>
          <a:xfrm>
            <a:off x="4284169" y="764705"/>
            <a:ext cx="2521459" cy="1323439"/>
          </a:xfrm>
          <a:prstGeom prst="rect">
            <a:avLst/>
          </a:prstGeom>
          <a:noFill/>
        </p:spPr>
        <p:txBody>
          <a:bodyPr wrap="none" lIns="91440" tIns="45720" rIns="91440" bIns="45720">
            <a:spAutoFit/>
          </a:bodyPr>
          <a:lstStyle/>
          <a:p>
            <a:pPr algn="ctr"/>
            <a:r>
              <a:rPr lang="sv-SE" sz="8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UBÅT</a:t>
            </a:r>
          </a:p>
        </p:txBody>
      </p:sp>
    </p:spTree>
    <p:extLst>
      <p:ext uri="{BB962C8B-B14F-4D97-AF65-F5344CB8AC3E}">
        <p14:creationId xmlns:p14="http://schemas.microsoft.com/office/powerpoint/2010/main" val="1159615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Pappersversion av UBÅT </a:t>
            </a:r>
            <a:r>
              <a:rPr lang="sv-SE" dirty="0">
                <a:hlinkClick r:id="rId2" action="ppaction://hlinkfile"/>
              </a:rPr>
              <a:t>version 3</a:t>
            </a:r>
            <a:r>
              <a:rPr lang="sv-SE" dirty="0"/>
              <a:t>.</a:t>
            </a:r>
          </a:p>
        </p:txBody>
      </p:sp>
    </p:spTree>
    <p:extLst>
      <p:ext uri="{BB962C8B-B14F-4D97-AF65-F5344CB8AC3E}">
        <p14:creationId xmlns:p14="http://schemas.microsoft.com/office/powerpoint/2010/main" val="666657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209800" y="2130426"/>
            <a:ext cx="7702624" cy="794519"/>
          </a:xfrm>
        </p:spPr>
        <p:txBody>
          <a:bodyPr>
            <a:normAutofit fontScale="90000"/>
          </a:bodyPr>
          <a:lstStyle/>
          <a:p>
            <a:r>
              <a:rPr lang="sv-SE" dirty="0"/>
              <a:t>Ta en tur med Ubåt på </a:t>
            </a:r>
            <a:r>
              <a:rPr lang="sv-SE" dirty="0">
                <a:hlinkClick r:id="rId2"/>
              </a:rPr>
              <a:t>nätet</a:t>
            </a:r>
            <a:r>
              <a:rPr lang="sv-SE" dirty="0"/>
              <a:t/>
            </a:r>
            <a:br>
              <a:rPr lang="sv-SE" dirty="0"/>
            </a:br>
            <a:endParaRPr lang="sv-SE" dirty="0"/>
          </a:p>
        </p:txBody>
      </p:sp>
      <p:sp>
        <p:nvSpPr>
          <p:cNvPr id="3" name="textruta 2"/>
          <p:cNvSpPr txBox="1"/>
          <p:nvPr/>
        </p:nvSpPr>
        <p:spPr>
          <a:xfrm>
            <a:off x="3503713" y="3861048"/>
            <a:ext cx="4393639" cy="923330"/>
          </a:xfrm>
          <a:prstGeom prst="rect">
            <a:avLst/>
          </a:prstGeom>
          <a:noFill/>
        </p:spPr>
        <p:txBody>
          <a:bodyPr wrap="none" rtlCol="0">
            <a:spAutoFit/>
          </a:bodyPr>
          <a:lstStyle/>
          <a:p>
            <a:r>
              <a:rPr lang="sv-SE" dirty="0"/>
              <a:t>Övning Ubåt:</a:t>
            </a:r>
          </a:p>
          <a:p>
            <a:r>
              <a:rPr lang="sv-SE" dirty="0" err="1"/>
              <a:t>Anvn</a:t>
            </a:r>
            <a:r>
              <a:rPr lang="sv-SE" dirty="0"/>
              <a:t>: ubåtutb1   (1-10 kan man välja mellan)</a:t>
            </a:r>
          </a:p>
          <a:p>
            <a:r>
              <a:rPr lang="sv-SE" dirty="0"/>
              <a:t>Lord: 123456</a:t>
            </a:r>
          </a:p>
        </p:txBody>
      </p:sp>
    </p:spTree>
    <p:extLst>
      <p:ext uri="{BB962C8B-B14F-4D97-AF65-F5344CB8AC3E}">
        <p14:creationId xmlns:p14="http://schemas.microsoft.com/office/powerpoint/2010/main" val="4156359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sz="half" idx="1"/>
          </p:nvPr>
        </p:nvSpPr>
        <p:spPr>
          <a:xfrm>
            <a:off x="778928" y="1367111"/>
            <a:ext cx="5163583" cy="2117338"/>
          </a:xfrm>
          <a:ln>
            <a:solidFill>
              <a:schemeClr val="tx1"/>
            </a:solidFill>
          </a:ln>
        </p:spPr>
        <p:txBody>
          <a:bodyPr>
            <a:normAutofit/>
          </a:bodyPr>
          <a:lstStyle/>
          <a:p>
            <a:pPr marL="0" indent="0">
              <a:buNone/>
            </a:pPr>
            <a:r>
              <a:rPr lang="sv-SE" sz="1800" b="1" dirty="0"/>
              <a:t>ASI: Net-analys </a:t>
            </a:r>
          </a:p>
          <a:p>
            <a:pPr marL="0" indent="0">
              <a:spcBef>
                <a:spcPts val="0"/>
              </a:spcBef>
              <a:buNone/>
            </a:pPr>
            <a:r>
              <a:rPr lang="sv-SE" sz="1800" b="1" dirty="0"/>
              <a:t>Verksamhetsrapporter</a:t>
            </a:r>
            <a:r>
              <a:rPr lang="sv-SE" sz="1800" dirty="0"/>
              <a:t>: Kartläggning och uppföljning</a:t>
            </a:r>
            <a:br>
              <a:rPr lang="sv-SE" sz="1800" dirty="0"/>
            </a:br>
            <a:r>
              <a:rPr lang="sv-SE" sz="1800" dirty="0">
                <a:hlinkClick r:id="rId2" action="ppaction://hlinkfile"/>
              </a:rPr>
              <a:t>Lidköping</a:t>
            </a:r>
            <a:endParaRPr lang="sv-SE" sz="1800" dirty="0"/>
          </a:p>
          <a:p>
            <a:pPr marL="0" indent="0">
              <a:spcBef>
                <a:spcPts val="0"/>
              </a:spcBef>
              <a:buNone/>
            </a:pPr>
            <a:r>
              <a:rPr lang="sv-SE" sz="1800" dirty="0">
                <a:hlinkClick r:id="rId3" action="ppaction://hlinkfile"/>
              </a:rPr>
              <a:t>Falköping	</a:t>
            </a:r>
            <a:endParaRPr lang="sv-SE" sz="1800" dirty="0"/>
          </a:p>
        </p:txBody>
      </p:sp>
      <p:sp>
        <p:nvSpPr>
          <p:cNvPr id="6" name="Platshållare för innehåll 5"/>
          <p:cNvSpPr>
            <a:spLocks noGrp="1"/>
          </p:cNvSpPr>
          <p:nvPr>
            <p:ph sz="half" idx="2"/>
          </p:nvPr>
        </p:nvSpPr>
        <p:spPr>
          <a:xfrm>
            <a:off x="760911" y="4311448"/>
            <a:ext cx="5181600" cy="1928415"/>
          </a:xfrm>
          <a:ln>
            <a:solidFill>
              <a:schemeClr val="tx1"/>
            </a:solidFill>
          </a:ln>
        </p:spPr>
        <p:txBody>
          <a:bodyPr>
            <a:normAutofit/>
          </a:bodyPr>
          <a:lstStyle/>
          <a:p>
            <a:pPr marL="0" indent="0">
              <a:buNone/>
            </a:pPr>
            <a:r>
              <a:rPr lang="sv-SE" sz="1800" b="1" dirty="0">
                <a:hlinkClick r:id="rId4" action="ppaction://hlinkfile"/>
              </a:rPr>
              <a:t>UBÅT</a:t>
            </a:r>
            <a:r>
              <a:rPr lang="sv-SE" sz="1800" b="1" dirty="0"/>
              <a:t>: </a:t>
            </a:r>
          </a:p>
          <a:p>
            <a:pPr marL="0" indent="0">
              <a:buNone/>
            </a:pPr>
            <a:r>
              <a:rPr lang="sv-SE" sz="1800" b="1" dirty="0"/>
              <a:t>Enkelt tabelluttag: </a:t>
            </a:r>
            <a:r>
              <a:rPr lang="sv-SE" sz="1800" dirty="0">
                <a:hlinkClick r:id="rId5" action="ppaction://hlinkfile"/>
              </a:rPr>
              <a:t>Åtgärder och kvalitetsskattningar i Södertälje</a:t>
            </a:r>
            <a:endParaRPr lang="sv-SE" sz="1800" dirty="0"/>
          </a:p>
          <a:p>
            <a:pPr marL="0" indent="0">
              <a:buNone/>
            </a:pPr>
            <a:r>
              <a:rPr lang="sv-SE" sz="1800" b="1" dirty="0">
                <a:hlinkClick r:id="rId6" action="ppaction://hlinksldjump"/>
              </a:rPr>
              <a:t>Ställe</a:t>
            </a:r>
            <a:r>
              <a:rPr lang="sv-SE" sz="1800" b="1" dirty="0"/>
              <a:t>*</a:t>
            </a:r>
            <a:r>
              <a:rPr lang="sv-SE" sz="1800" dirty="0"/>
              <a:t>: </a:t>
            </a:r>
            <a:r>
              <a:rPr lang="sv-SE" sz="1800" dirty="0">
                <a:hlinkClick r:id="rId7" action="ppaction://hlinksldjump"/>
              </a:rPr>
              <a:t>Åtgärder och effekter vid olika ställen i Södertälje.</a:t>
            </a:r>
            <a:endParaRPr lang="sv-SE" sz="1800" dirty="0"/>
          </a:p>
          <a:p>
            <a:pPr marL="0" indent="0">
              <a:buNone/>
            </a:pPr>
            <a:endParaRPr lang="sv-SE" sz="1800" dirty="0"/>
          </a:p>
        </p:txBody>
      </p:sp>
      <p:sp>
        <p:nvSpPr>
          <p:cNvPr id="2" name="textruta 1"/>
          <p:cNvSpPr txBox="1"/>
          <p:nvPr/>
        </p:nvSpPr>
        <p:spPr>
          <a:xfrm>
            <a:off x="778928" y="491946"/>
            <a:ext cx="8934625" cy="461665"/>
          </a:xfrm>
          <a:prstGeom prst="rect">
            <a:avLst/>
          </a:prstGeom>
          <a:noFill/>
          <a:ln>
            <a:solidFill>
              <a:schemeClr val="tx1"/>
            </a:solidFill>
          </a:ln>
        </p:spPr>
        <p:txBody>
          <a:bodyPr wrap="none" rtlCol="0">
            <a:spAutoFit/>
          </a:bodyPr>
          <a:lstStyle/>
          <a:p>
            <a:r>
              <a:rPr lang="sv-SE" sz="2400" dirty="0"/>
              <a:t>Ramverket består av </a:t>
            </a:r>
            <a:r>
              <a:rPr lang="sv-SE" sz="2400" dirty="0" smtClean="0"/>
              <a:t>två </a:t>
            </a:r>
            <a:r>
              <a:rPr lang="sv-SE" sz="2400" dirty="0"/>
              <a:t>typer av datoriserade uttag från ASI och UBÅT</a:t>
            </a:r>
          </a:p>
        </p:txBody>
      </p:sp>
      <p:sp>
        <p:nvSpPr>
          <p:cNvPr id="3" name="textruta 2"/>
          <p:cNvSpPr txBox="1"/>
          <p:nvPr/>
        </p:nvSpPr>
        <p:spPr>
          <a:xfrm>
            <a:off x="760911" y="6239863"/>
            <a:ext cx="1721433" cy="307777"/>
          </a:xfrm>
          <a:prstGeom prst="rect">
            <a:avLst/>
          </a:prstGeom>
          <a:noFill/>
        </p:spPr>
        <p:txBody>
          <a:bodyPr wrap="none" rtlCol="0">
            <a:spAutoFit/>
          </a:bodyPr>
          <a:lstStyle/>
          <a:p>
            <a:r>
              <a:rPr lang="sv-SE" sz="1400" dirty="0"/>
              <a:t>* Under utarbetande</a:t>
            </a:r>
          </a:p>
        </p:txBody>
      </p:sp>
    </p:spTree>
    <p:extLst>
      <p:ext uri="{BB962C8B-B14F-4D97-AF65-F5344CB8AC3E}">
        <p14:creationId xmlns:p14="http://schemas.microsoft.com/office/powerpoint/2010/main" val="167341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207568" y="1268761"/>
            <a:ext cx="7772400" cy="1470025"/>
          </a:xfrm>
        </p:spPr>
        <p:txBody>
          <a:bodyPr>
            <a:normAutofit fontScale="90000"/>
          </a:bodyPr>
          <a:lstStyle/>
          <a:p>
            <a:r>
              <a:rPr lang="sv-SE" dirty="0"/>
              <a:t>UBÅT </a:t>
            </a:r>
            <a:br>
              <a:rPr lang="sv-SE" dirty="0"/>
            </a:br>
            <a:r>
              <a:rPr lang="sv-SE" dirty="0"/>
              <a:t>resultat från en period på  år (augusti 2016)</a:t>
            </a:r>
            <a:br>
              <a:rPr lang="sv-SE" dirty="0"/>
            </a:br>
            <a:endParaRPr lang="sv-SE" sz="1800" dirty="0"/>
          </a:p>
        </p:txBody>
      </p:sp>
      <p:sp>
        <p:nvSpPr>
          <p:cNvPr id="3" name="Underrubrik 2"/>
          <p:cNvSpPr>
            <a:spLocks noGrp="1"/>
          </p:cNvSpPr>
          <p:nvPr>
            <p:ph type="subTitle" idx="1"/>
          </p:nvPr>
        </p:nvSpPr>
        <p:spPr>
          <a:xfrm>
            <a:off x="2927647" y="3356992"/>
            <a:ext cx="6432483" cy="1813524"/>
          </a:xfrm>
        </p:spPr>
        <p:txBody>
          <a:bodyPr>
            <a:normAutofit/>
          </a:bodyPr>
          <a:lstStyle/>
          <a:p>
            <a:r>
              <a:rPr lang="sv-SE" b="1" dirty="0"/>
              <a:t>61 Kommuner</a:t>
            </a:r>
          </a:p>
          <a:p>
            <a:r>
              <a:rPr lang="sv-SE" b="1" dirty="0"/>
              <a:t>2312 Åtgärder</a:t>
            </a:r>
          </a:p>
          <a:p>
            <a:r>
              <a:rPr lang="sv-SE" b="1" dirty="0"/>
              <a:t>1136 Klienter</a:t>
            </a:r>
          </a:p>
          <a:p>
            <a:endParaRPr lang="sv-SE" b="1" dirty="0"/>
          </a:p>
          <a:p>
            <a:endParaRPr lang="sv-SE" dirty="0"/>
          </a:p>
          <a:p>
            <a:endParaRPr lang="sv-SE" dirty="0"/>
          </a:p>
        </p:txBody>
      </p:sp>
    </p:spTree>
    <p:extLst>
      <p:ext uri="{BB962C8B-B14F-4D97-AF65-F5344CB8AC3E}">
        <p14:creationId xmlns:p14="http://schemas.microsoft.com/office/powerpoint/2010/main" val="384255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Uppföljning med </a:t>
            </a:r>
            <a:br>
              <a:rPr lang="sv-SE" dirty="0"/>
            </a:br>
            <a:r>
              <a:rPr lang="sv-SE" dirty="0"/>
              <a:t>Brukar- och handläggarskattningar</a:t>
            </a:r>
          </a:p>
        </p:txBody>
      </p:sp>
      <p:sp>
        <p:nvSpPr>
          <p:cNvPr id="3" name="Platshållare för innehåll 2"/>
          <p:cNvSpPr>
            <a:spLocks noGrp="1"/>
          </p:cNvSpPr>
          <p:nvPr>
            <p:ph idx="1"/>
          </p:nvPr>
        </p:nvSpPr>
        <p:spPr/>
        <p:txBody>
          <a:bodyPr/>
          <a:lstStyle/>
          <a:p>
            <a:r>
              <a:rPr lang="sv-SE" dirty="0"/>
              <a:t>Skala mellan 1 och 10.</a:t>
            </a:r>
          </a:p>
          <a:p>
            <a:r>
              <a:rPr lang="sv-SE" dirty="0"/>
              <a:t>7-10 = höga positiva skattningar.</a:t>
            </a:r>
          </a:p>
          <a:p>
            <a:r>
              <a:rPr lang="sv-SE" dirty="0"/>
              <a:t>Vi visar procentandel positiva skattningar.</a:t>
            </a:r>
          </a:p>
        </p:txBody>
      </p:sp>
    </p:spTree>
    <p:extLst>
      <p:ext uri="{BB962C8B-B14F-4D97-AF65-F5344CB8AC3E}">
        <p14:creationId xmlns:p14="http://schemas.microsoft.com/office/powerpoint/2010/main" val="3932931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5843</TotalTime>
  <Words>1145</Words>
  <Application>Microsoft Office PowerPoint</Application>
  <PresentationFormat>Bredbild</PresentationFormat>
  <Paragraphs>290</Paragraphs>
  <Slides>23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23</vt:i4>
      </vt:variant>
    </vt:vector>
  </HeadingPairs>
  <TitlesOfParts>
    <vt:vector size="27" baseType="lpstr">
      <vt:lpstr>Arial</vt:lpstr>
      <vt:lpstr>Calibri</vt:lpstr>
      <vt:lpstr>Calibri Light</vt:lpstr>
      <vt:lpstr>Office-tema</vt:lpstr>
      <vt:lpstr>ASI och Ubåt - ett ramverk för att följa upp och utvärdera insatser i missbruksvård  </vt:lpstr>
      <vt:lpstr>Syftet med ASI och UBÅT är att bidra till en kunskapsbaserad lokal missbruksvård</vt:lpstr>
      <vt:lpstr>PowerPoint-presentation</vt:lpstr>
      <vt:lpstr>PowerPoint-presentation</vt:lpstr>
      <vt:lpstr>Pappersversion av UBÅT version 3.</vt:lpstr>
      <vt:lpstr>Ta en tur med Ubåt på nätet </vt:lpstr>
      <vt:lpstr>PowerPoint-presentation</vt:lpstr>
      <vt:lpstr>UBÅT  resultat från en period på  år (augusti 2016) </vt:lpstr>
      <vt:lpstr>Uppföljning med  Brukar- och handläggarskattningar</vt:lpstr>
      <vt:lpstr>Brukarskattning av alla åtgärder n=679 </vt:lpstr>
      <vt:lpstr>Handläggarskattningar av alla åtgärder n=788</vt:lpstr>
      <vt:lpstr>Brukarskattningar av planerat och oplanerat avslut. % positiva skattningar. </vt:lpstr>
      <vt:lpstr>Handläggarskattning av planerat och oplanerat avslut. % positiva skattningar. </vt:lpstr>
      <vt:lpstr>Planerat och oplanerat avslut för olika åtgärder. % av avslutade åtgärder</vt:lpstr>
      <vt:lpstr>Hur manga dagar varar åtgärder med planerat och oplanerat avslut? Median för dagar. </vt:lpstr>
      <vt:lpstr>PowerPoint-presentation</vt:lpstr>
      <vt:lpstr>Resultat från UBÅT och ASI</vt:lpstr>
      <vt:lpstr>PowerPoint-presentation</vt:lpstr>
      <vt:lpstr>PowerPoint-presentation</vt:lpstr>
      <vt:lpstr>Inkodning av åtgärder i UBÅT – några råd</vt:lpstr>
      <vt:lpstr>PowerPoint-presentation</vt:lpstr>
      <vt:lpstr>Intervjuarskattningar för de tre profilerna</vt:lpstr>
      <vt:lpstr>PowerPoint-presentation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Bengt-Åke Armelius</dc:creator>
  <cp:lastModifiedBy>Bengt-Åke Armelius</cp:lastModifiedBy>
  <cp:revision>128</cp:revision>
  <cp:lastPrinted>2016-08-23T19:12:01Z</cp:lastPrinted>
  <dcterms:created xsi:type="dcterms:W3CDTF">2016-02-06T08:36:13Z</dcterms:created>
  <dcterms:modified xsi:type="dcterms:W3CDTF">2016-09-11T06:16:22Z</dcterms:modified>
</cp:coreProperties>
</file>