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319" r:id="rId5"/>
    <p:sldId id="321" r:id="rId6"/>
    <p:sldId id="320" r:id="rId7"/>
    <p:sldId id="322" r:id="rId8"/>
    <p:sldId id="332" r:id="rId9"/>
    <p:sldId id="314" r:id="rId10"/>
    <p:sldId id="315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3" r:id="rId21"/>
    <p:sldId id="301" r:id="rId22"/>
    <p:sldId id="298" r:id="rId23"/>
    <p:sldId id="299" r:id="rId24"/>
    <p:sldId id="300" r:id="rId25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02" autoAdjust="0"/>
    <p:restoredTop sz="94660"/>
  </p:normalViewPr>
  <p:slideViewPr>
    <p:cSldViewPr snapToGrid="0">
      <p:cViewPr varScale="1">
        <p:scale>
          <a:sx n="76" d="100"/>
          <a:sy n="76" d="100"/>
        </p:scale>
        <p:origin x="39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7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1F6FBA-3B76-4B33-B1C0-1DF002C00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56F0CC1-05C6-408D-9EB6-723443AF6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45B61E-CA77-447C-B339-A4B49A01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4FF1-748E-4913-90C1-ECD208D6FA5C}" type="datetimeFigureOut">
              <a:rPr lang="sv-SE" smtClean="0"/>
              <a:t>2018-03-10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076672-33D0-4A4A-8161-6A333F7EC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726357F-DEC0-4142-BC41-6A21ED6F2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5BA5-9CE0-4A83-B84D-A7C7A27368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25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3DB14F-E140-4661-A681-AAB678A1A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009545C-FB21-49BB-B5B5-B6BDA1012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0049A7-5B5D-4DE7-879F-A8C100973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4FF1-748E-4913-90C1-ECD208D6FA5C}" type="datetimeFigureOut">
              <a:rPr lang="sv-SE" smtClean="0"/>
              <a:t>2018-03-10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3AB1E19-D554-4A46-8D92-9ECAC7C9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B831159-5758-4210-BF1D-D66512AD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5BA5-9CE0-4A83-B84D-A7C7A27368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868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3DD25FF-E6C6-41EC-8DA0-42409F3A9D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287AC0A-3CE8-467E-A7BC-C79BFE928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538EB4-F3AC-4CF0-A25F-5D60D62CF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4FF1-748E-4913-90C1-ECD208D6FA5C}" type="datetimeFigureOut">
              <a:rPr lang="sv-SE" smtClean="0"/>
              <a:t>2018-03-10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BF7D9B-C405-42D4-AEBE-634294A06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5AEE95B-CAC0-4CD8-BEED-FD63DD36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5BA5-9CE0-4A83-B84D-A7C7A27368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572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23F009-7E68-4685-9629-2C558BD3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DA88B7-B8EA-4118-9974-83F8E1713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1D5E33-50E8-4B46-940E-96FC15CF7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4FF1-748E-4913-90C1-ECD208D6FA5C}" type="datetimeFigureOut">
              <a:rPr lang="sv-SE" smtClean="0"/>
              <a:t>2018-03-10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26CEDE-C4D2-40A2-AB2E-96A8B587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E6F7B82-8141-4E11-9B82-7D6105FB4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5BA5-9CE0-4A83-B84D-A7C7A27368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163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A2C6C4-3733-47E3-BF0F-ACFDF5D3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534575A-1F1C-4146-852D-92B73CCB5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E296BC-F6C4-4430-9D5A-8CBCC21B1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4FF1-748E-4913-90C1-ECD208D6FA5C}" type="datetimeFigureOut">
              <a:rPr lang="sv-SE" smtClean="0"/>
              <a:t>2018-03-10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0F9E84-8707-4532-BDCA-EEDE6019D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D9B98D-3169-4855-9F64-CD1CEA818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5BA5-9CE0-4A83-B84D-A7C7A27368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147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1CB052-71E9-4C92-A9F8-AFD91739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C078D1-3ECC-47BD-A25C-69C6E4643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351AD54-0D4C-4E15-AD75-EC1874F65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A9BEF99-B931-4F48-9954-C721EEDAE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4FF1-748E-4913-90C1-ECD208D6FA5C}" type="datetimeFigureOut">
              <a:rPr lang="sv-SE" smtClean="0"/>
              <a:t>2018-03-10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DA6DAB4-99F3-46F4-9353-2606842F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03E7A71-1A90-45D0-82EE-296C0EFA3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5BA5-9CE0-4A83-B84D-A7C7A27368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944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22D5C7-01A2-4AA8-BFE0-0D3B76722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1E9E04-0403-41CF-9E94-16A4B646B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6A45152-345A-4AC6-8B20-93122752A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1087A4B-D330-4709-B4E4-41F239553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D502553-76BC-4C11-8819-7FFE7177D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637DC96-11DA-4270-A130-A70F4F096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4FF1-748E-4913-90C1-ECD208D6FA5C}" type="datetimeFigureOut">
              <a:rPr lang="sv-SE" smtClean="0"/>
              <a:t>2018-03-10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7433480-8BE7-48E5-9FC7-B909525C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3B76091-AF5A-424D-9A12-206C6B8FC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5BA5-9CE0-4A83-B84D-A7C7A27368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274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4FB5E0-14EA-417A-95A9-FD52D7766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AC37C8-C461-4098-BF91-59E3E29C0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4FF1-748E-4913-90C1-ECD208D6FA5C}" type="datetimeFigureOut">
              <a:rPr lang="sv-SE" smtClean="0"/>
              <a:t>2018-03-10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E1F70D8-07A2-499F-85DC-FF96ED487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DE0D70F-AC21-4F57-A420-691340B0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5BA5-9CE0-4A83-B84D-A7C7A27368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274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FBDBB1D-7E1B-479D-B168-72FF076AA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4FF1-748E-4913-90C1-ECD208D6FA5C}" type="datetimeFigureOut">
              <a:rPr lang="sv-SE" smtClean="0"/>
              <a:t>2018-03-10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980A2A7-3265-4DAF-8E62-631CCFE66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EAB8CE9-3B8B-43BA-B7D3-108479B85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5BA5-9CE0-4A83-B84D-A7C7A27368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6871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1489BE-47B1-44BF-B4B2-308E7CE63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193B01-657E-418C-8EA6-FAF6E5397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2664B3-A303-4C33-9185-E042F8041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555A4B7-024D-41CC-AA8D-A43C59523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4FF1-748E-4913-90C1-ECD208D6FA5C}" type="datetimeFigureOut">
              <a:rPr lang="sv-SE" smtClean="0"/>
              <a:t>2018-03-10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985F08D-E5AC-479F-A3C6-A89C9B91A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D19A99F-8F18-427C-BEA3-E2980469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5BA5-9CE0-4A83-B84D-A7C7A27368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951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DBBE8C-B08F-4F04-8876-C43550D8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AA3DCFD-C553-4FA5-90E5-1C37DCBA0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CD283D8-DEED-4909-999B-1A59C85D6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567F1DC-56B1-4494-BD34-52DAA4B2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4FF1-748E-4913-90C1-ECD208D6FA5C}" type="datetimeFigureOut">
              <a:rPr lang="sv-SE" smtClean="0"/>
              <a:t>2018-03-10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63A2CC0-A298-4807-9255-2BFB8E51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A9FCBD7-5062-47F8-911B-0EF745EED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5BA5-9CE0-4A83-B84D-A7C7A27368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370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D8F5525-9C15-4A01-9DCC-AD7A48DB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6E95B69-6F00-4CC4-9C11-ACF43400F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11C943E-BD8A-40BF-9818-F8817ABE52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4FF1-748E-4913-90C1-ECD208D6FA5C}" type="datetimeFigureOut">
              <a:rPr lang="sv-SE" smtClean="0"/>
              <a:t>2018-03-10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E9E6A7C-B79B-407F-911F-C33897E34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1A6C27-05AB-4423-A398-01AEE3F3C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85BA5-9CE0-4A83-B84D-A7C7A27368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290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lm&#246;ka.doc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bat.rabekobberstad.se/" TargetMode="External"/><Relationship Id="rId3" Type="http://schemas.openxmlformats.org/officeDocument/2006/relationships/hyperlink" Target="s&#246;dert&#228;lje.doc" TargetMode="External"/><Relationship Id="rId7" Type="http://schemas.openxmlformats.org/officeDocument/2006/relationships/hyperlink" Target="Hela%20UB&#197;T.do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ResultatS&#246;dert&#228;lje20171202.doc" TargetMode="External"/><Relationship Id="rId5" Type="http://schemas.openxmlformats.org/officeDocument/2006/relationships/hyperlink" Target="&#197;tg&#228;rder%20och%20St&#228;llen2018.doc" TargetMode="External"/><Relationship Id="rId4" Type="http://schemas.openxmlformats.org/officeDocument/2006/relationships/hyperlink" Target="s&#246;dert&#228;ljenytid.do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6A72580-9ECC-4780-BBD2-77E844F750D9}"/>
              </a:ext>
            </a:extLst>
          </p:cNvPr>
          <p:cNvSpPr/>
          <p:nvPr/>
        </p:nvSpPr>
        <p:spPr>
          <a:xfrm>
            <a:off x="1768929" y="266700"/>
            <a:ext cx="8648700" cy="62973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med rundade hörn 4"/>
          <p:cNvSpPr/>
          <p:nvPr/>
        </p:nvSpPr>
        <p:spPr>
          <a:xfrm>
            <a:off x="7024207" y="1622694"/>
            <a:ext cx="2016224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black"/>
                </a:solidFill>
              </a:rPr>
              <a:t>ASI-Uppföljning</a:t>
            </a:r>
          </a:p>
          <a:p>
            <a:r>
              <a:rPr lang="sv-SE" sz="1400" dirty="0">
                <a:solidFill>
                  <a:prstClr val="black"/>
                </a:solidFill>
              </a:rPr>
              <a:t>	</a:t>
            </a:r>
            <a:r>
              <a:rPr lang="sv-SE" sz="1100" dirty="0">
                <a:solidFill>
                  <a:prstClr val="black"/>
                </a:solidFill>
              </a:rPr>
              <a:t>Problem</a:t>
            </a:r>
          </a:p>
          <a:p>
            <a:r>
              <a:rPr lang="sv-SE" sz="1100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4393851" y="4368452"/>
            <a:ext cx="1800200" cy="10441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black"/>
                </a:solidFill>
              </a:rPr>
              <a:t>UBÅT</a:t>
            </a:r>
          </a:p>
          <a:p>
            <a:pPr algn="ctr"/>
            <a:r>
              <a:rPr lang="sv-SE" sz="1200" dirty="0">
                <a:solidFill>
                  <a:prstClr val="black"/>
                </a:solidFill>
              </a:rPr>
              <a:t>Vilka åtgärder finns?</a:t>
            </a:r>
          </a:p>
        </p:txBody>
      </p:sp>
      <p:cxnSp>
        <p:nvCxnSpPr>
          <p:cNvPr id="11" name="Rak 10"/>
          <p:cNvCxnSpPr/>
          <p:nvPr/>
        </p:nvCxnSpPr>
        <p:spPr>
          <a:xfrm flipH="1" flipV="1">
            <a:off x="3340069" y="3154615"/>
            <a:ext cx="930477" cy="1265548"/>
          </a:xfrm>
          <a:prstGeom prst="line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 flipV="1">
            <a:off x="6501908" y="2879696"/>
            <a:ext cx="709709" cy="1029538"/>
          </a:xfrm>
          <a:prstGeom prst="line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ruta 15"/>
          <p:cNvSpPr txBox="1"/>
          <p:nvPr/>
        </p:nvSpPr>
        <p:spPr>
          <a:xfrm>
            <a:off x="2026076" y="3731410"/>
            <a:ext cx="1552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prstClr val="black"/>
                </a:solidFill>
              </a:rPr>
              <a:t>Vilka får åtgärden?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7212919" y="3427765"/>
            <a:ext cx="3114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prstClr val="black"/>
                </a:solidFill>
              </a:rPr>
              <a:t>Vilka resultat och effekter har åtgärden?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2871627" y="180905"/>
            <a:ext cx="54457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>
                <a:solidFill>
                  <a:prstClr val="black"/>
                </a:solidFill>
              </a:rPr>
              <a:t>ASI och UBÅT </a:t>
            </a:r>
          </a:p>
          <a:p>
            <a:pPr algn="ctr"/>
            <a:r>
              <a:rPr lang="sv-SE" dirty="0">
                <a:solidFill>
                  <a:prstClr val="black"/>
                </a:solidFill>
              </a:rPr>
              <a:t> En modell för kartläggning och uppföljning</a:t>
            </a:r>
          </a:p>
          <a:p>
            <a:pPr algn="ctr"/>
            <a:r>
              <a:rPr lang="sv-SE" dirty="0">
                <a:solidFill>
                  <a:prstClr val="black"/>
                </a:solidFill>
              </a:rPr>
              <a:t>  i missbruksvården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6226011" y="4590726"/>
            <a:ext cx="11352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/>
              <a:t>Brukarupplevelse</a:t>
            </a:r>
            <a:br>
              <a:rPr lang="sv-SE" sz="1050" dirty="0"/>
            </a:br>
            <a:r>
              <a:rPr lang="sv-SE" sz="1050" dirty="0"/>
              <a:t>kvalitet</a:t>
            </a:r>
          </a:p>
        </p:txBody>
      </p:sp>
      <p:sp>
        <p:nvSpPr>
          <p:cNvPr id="13" name="Uppåtböjd 12"/>
          <p:cNvSpPr/>
          <p:nvPr/>
        </p:nvSpPr>
        <p:spPr>
          <a:xfrm rot="10800000">
            <a:off x="5274111" y="4166412"/>
            <a:ext cx="1274727" cy="2878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4" name="Ellips 13"/>
          <p:cNvSpPr/>
          <p:nvPr/>
        </p:nvSpPr>
        <p:spPr>
          <a:xfrm>
            <a:off x="7259196" y="4383921"/>
            <a:ext cx="936104" cy="559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/>
          <p:cNvSpPr txBox="1"/>
          <p:nvPr/>
        </p:nvSpPr>
        <p:spPr>
          <a:xfrm>
            <a:off x="7261310" y="4540933"/>
            <a:ext cx="8739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/>
              <a:t>Handläggare</a:t>
            </a:r>
          </a:p>
        </p:txBody>
      </p:sp>
      <p:sp>
        <p:nvSpPr>
          <p:cNvPr id="2" name="Ellips 1"/>
          <p:cNvSpPr/>
          <p:nvPr/>
        </p:nvSpPr>
        <p:spPr>
          <a:xfrm>
            <a:off x="6264873" y="4404429"/>
            <a:ext cx="1095724" cy="626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Uppåtböjd 19"/>
          <p:cNvSpPr/>
          <p:nvPr/>
        </p:nvSpPr>
        <p:spPr>
          <a:xfrm rot="10800000">
            <a:off x="5346120" y="4039187"/>
            <a:ext cx="2353692" cy="29144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" name="Rektangel med rundade hörn 20">
            <a:hlinkClick r:id="" action="ppaction://noaction"/>
          </p:cNvPr>
          <p:cNvSpPr/>
          <p:nvPr/>
        </p:nvSpPr>
        <p:spPr>
          <a:xfrm>
            <a:off x="2276231" y="1650716"/>
            <a:ext cx="1944216" cy="1296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black"/>
                </a:solidFill>
              </a:rPr>
              <a:t>ASI-Grund</a:t>
            </a:r>
          </a:p>
          <a:p>
            <a:r>
              <a:rPr lang="sv-SE" sz="1400" dirty="0">
                <a:solidFill>
                  <a:prstClr val="black"/>
                </a:solidFill>
              </a:rPr>
              <a:t>Kartläggning</a:t>
            </a:r>
          </a:p>
          <a:p>
            <a:r>
              <a:rPr lang="sv-SE" sz="1100" dirty="0">
                <a:solidFill>
                  <a:prstClr val="black"/>
                </a:solidFill>
              </a:rPr>
              <a:t>Bakgrund 	Problem</a:t>
            </a:r>
          </a:p>
          <a:p>
            <a:endParaRPr lang="sv-SE" sz="1100" dirty="0">
              <a:solidFill>
                <a:prstClr val="black"/>
              </a:solidFill>
            </a:endParaRPr>
          </a:p>
        </p:txBody>
      </p:sp>
      <p:cxnSp>
        <p:nvCxnSpPr>
          <p:cNvPr id="22" name="Rak 21"/>
          <p:cNvCxnSpPr/>
          <p:nvPr/>
        </p:nvCxnSpPr>
        <p:spPr>
          <a:xfrm>
            <a:off x="4580487" y="2262784"/>
            <a:ext cx="2232248" cy="0"/>
          </a:xfrm>
          <a:prstGeom prst="line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ruta 22"/>
          <p:cNvSpPr txBox="1"/>
          <p:nvPr/>
        </p:nvSpPr>
        <p:spPr>
          <a:xfrm>
            <a:off x="4652496" y="1760179"/>
            <a:ext cx="2497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prstClr val="black"/>
                </a:solidFill>
              </a:rPr>
              <a:t>Förändring av problem</a:t>
            </a:r>
          </a:p>
        </p:txBody>
      </p:sp>
      <p:sp>
        <p:nvSpPr>
          <p:cNvPr id="24" name="textruta 23">
            <a:hlinkClick r:id="rId2" action="ppaction://hlinkfile"/>
          </p:cNvPr>
          <p:cNvSpPr txBox="1"/>
          <p:nvPr/>
        </p:nvSpPr>
        <p:spPr>
          <a:xfrm>
            <a:off x="5069491" y="2361429"/>
            <a:ext cx="1232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Bättre - Sämre</a:t>
            </a:r>
          </a:p>
          <a:p>
            <a:r>
              <a:rPr lang="sv-SE" sz="1400" dirty="0"/>
              <a:t>Problemfri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C26A5F9-6290-46C6-86F8-B75AC7403D7A}"/>
              </a:ext>
            </a:extLst>
          </p:cNvPr>
          <p:cNvSpPr txBox="1"/>
          <p:nvPr/>
        </p:nvSpPr>
        <p:spPr>
          <a:xfrm>
            <a:off x="3737489" y="6156498"/>
            <a:ext cx="362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Alla data finns i databasen Netanalys</a:t>
            </a:r>
          </a:p>
        </p:txBody>
      </p:sp>
    </p:spTree>
    <p:extLst>
      <p:ext uri="{BB962C8B-B14F-4D97-AF65-F5344CB8AC3E}">
        <p14:creationId xmlns:p14="http://schemas.microsoft.com/office/powerpoint/2010/main" val="384639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/>
      <p:bldP spid="17" grpId="0"/>
      <p:bldP spid="3" grpId="0"/>
      <p:bldP spid="13" grpId="0" animBg="1"/>
      <p:bldP spid="14" grpId="0" animBg="1"/>
      <p:bldP spid="15" grpId="0"/>
      <p:bldP spid="2" grpId="0" animBg="1"/>
      <p:bldP spid="20" grpId="0" animBg="1"/>
      <p:bldP spid="21" grpId="0" animBg="1"/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A64B58-341C-47F0-A5B4-7AC31E323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76" y="526489"/>
            <a:ext cx="8590878" cy="732155"/>
          </a:xfrm>
        </p:spPr>
        <p:txBody>
          <a:bodyPr>
            <a:normAutofit fontScale="90000"/>
          </a:bodyPr>
          <a:lstStyle/>
          <a:p>
            <a:r>
              <a:rPr lang="sv-SE" sz="3200" dirty="0"/>
              <a:t>Vad tyckte handläggarna i Södertälje om olika åtgärder?</a:t>
            </a: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BF81418A-4496-4581-BE44-B8F2487396C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35393" y="1321071"/>
          <a:ext cx="7530352" cy="3470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6455">
                  <a:extLst>
                    <a:ext uri="{9D8B030D-6E8A-4147-A177-3AD203B41FA5}">
                      <a16:colId xmlns:a16="http://schemas.microsoft.com/office/drawing/2014/main" val="2877607925"/>
                    </a:ext>
                  </a:extLst>
                </a:gridCol>
                <a:gridCol w="605217">
                  <a:extLst>
                    <a:ext uri="{9D8B030D-6E8A-4147-A177-3AD203B41FA5}">
                      <a16:colId xmlns:a16="http://schemas.microsoft.com/office/drawing/2014/main" val="763844542"/>
                    </a:ext>
                  </a:extLst>
                </a:gridCol>
                <a:gridCol w="1046155">
                  <a:extLst>
                    <a:ext uri="{9D8B030D-6E8A-4147-A177-3AD203B41FA5}">
                      <a16:colId xmlns:a16="http://schemas.microsoft.com/office/drawing/2014/main" val="3681851290"/>
                    </a:ext>
                  </a:extLst>
                </a:gridCol>
                <a:gridCol w="833975">
                  <a:extLst>
                    <a:ext uri="{9D8B030D-6E8A-4147-A177-3AD203B41FA5}">
                      <a16:colId xmlns:a16="http://schemas.microsoft.com/office/drawing/2014/main" val="937625058"/>
                    </a:ext>
                  </a:extLst>
                </a:gridCol>
                <a:gridCol w="974882">
                  <a:extLst>
                    <a:ext uri="{9D8B030D-6E8A-4147-A177-3AD203B41FA5}">
                      <a16:colId xmlns:a16="http://schemas.microsoft.com/office/drawing/2014/main" val="200288609"/>
                    </a:ext>
                  </a:extLst>
                </a:gridCol>
                <a:gridCol w="1164124">
                  <a:extLst>
                    <a:ext uri="{9D8B030D-6E8A-4147-A177-3AD203B41FA5}">
                      <a16:colId xmlns:a16="http://schemas.microsoft.com/office/drawing/2014/main" val="1745740707"/>
                    </a:ext>
                  </a:extLst>
                </a:gridCol>
                <a:gridCol w="1080836">
                  <a:extLst>
                    <a:ext uri="{9D8B030D-6E8A-4147-A177-3AD203B41FA5}">
                      <a16:colId xmlns:a16="http://schemas.microsoft.com/office/drawing/2014/main" val="2627626005"/>
                    </a:ext>
                  </a:extLst>
                </a:gridCol>
                <a:gridCol w="268708">
                  <a:extLst>
                    <a:ext uri="{9D8B030D-6E8A-4147-A177-3AD203B41FA5}">
                      <a16:colId xmlns:a16="http://schemas.microsoft.com/office/drawing/2014/main" val="2366120338"/>
                    </a:ext>
                  </a:extLst>
                </a:gridCol>
              </a:tblGrid>
              <a:tr h="219133">
                <a:tc>
                  <a:txBody>
                    <a:bodyPr/>
                    <a:lstStyle/>
                    <a:p>
                      <a:r>
                        <a:rPr lang="sv-SE" sz="1400" dirty="0">
                          <a:effectLst/>
                          <a:latin typeface="Times New Roman" panose="02020603050405020304" pitchFamily="18" charset="0"/>
                        </a:rPr>
                        <a:t>Södertälje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sv-SE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Handläggarskattningar, procent positiva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572101"/>
                  </a:ext>
                </a:extLst>
              </a:tr>
              <a:tr h="566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Åtgärd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Antal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Anpassad till klienten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Väl genomfört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Klienten</a:t>
                      </a:r>
                      <a:br>
                        <a:rPr lang="sv-SE" sz="1400">
                          <a:effectLst/>
                        </a:rPr>
                      </a:br>
                      <a:r>
                        <a:rPr lang="sv-SE" sz="1400">
                          <a:effectLst/>
                        </a:rPr>
                        <a:t>bidragit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Klientens </a:t>
                      </a:r>
                      <a:r>
                        <a:rPr lang="sv-SE" sz="1400" dirty="0" err="1">
                          <a:effectLst/>
                        </a:rPr>
                        <a:t>probl</a:t>
                      </a:r>
                      <a:r>
                        <a:rPr lang="sv-SE" sz="1400" dirty="0">
                          <a:effectLst/>
                        </a:rPr>
                        <a:t> förbättrats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Nöjd med</a:t>
                      </a:r>
                      <a:br>
                        <a:rPr lang="sv-SE" sz="1400" dirty="0">
                          <a:effectLst/>
                        </a:rPr>
                      </a:br>
                      <a:r>
                        <a:rPr lang="sv-SE" sz="1400" dirty="0">
                          <a:effectLst/>
                        </a:rPr>
                        <a:t>insats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209170"/>
                  </a:ext>
                </a:extLst>
              </a:tr>
              <a:tr h="365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Alla åtgärder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355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92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95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83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75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89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91059"/>
                  </a:ext>
                </a:extLst>
              </a:tr>
              <a:tr h="258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Stödboende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highlight>
                            <a:srgbClr val="00FF00"/>
                          </a:highlight>
                        </a:rPr>
                        <a:t>117</a:t>
                      </a:r>
                      <a:endParaRPr lang="sv-SE" sz="14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highlight>
                            <a:srgbClr val="00FF00"/>
                          </a:highlight>
                        </a:rPr>
                        <a:t>93</a:t>
                      </a:r>
                      <a:endParaRPr lang="sv-SE" sz="14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highlight>
                            <a:srgbClr val="00FF00"/>
                          </a:highlight>
                        </a:rPr>
                        <a:t>93</a:t>
                      </a:r>
                      <a:endParaRPr lang="sv-SE" sz="14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highlight>
                            <a:srgbClr val="00FF00"/>
                          </a:highlight>
                        </a:rPr>
                        <a:t>75</a:t>
                      </a:r>
                      <a:endParaRPr lang="sv-SE" sz="14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highlight>
                            <a:srgbClr val="00FF00"/>
                          </a:highlight>
                        </a:rPr>
                        <a:t>76</a:t>
                      </a:r>
                      <a:endParaRPr lang="sv-SE" sz="14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highlight>
                            <a:srgbClr val="00FF00"/>
                          </a:highlight>
                        </a:rPr>
                        <a:t>89</a:t>
                      </a:r>
                      <a:endParaRPr lang="sv-SE" sz="14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410121"/>
                  </a:ext>
                </a:extLst>
              </a:tr>
              <a:tr h="279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KBT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highlight>
                            <a:srgbClr val="00FF00"/>
                          </a:highlight>
                        </a:rPr>
                        <a:t>68</a:t>
                      </a:r>
                      <a:endParaRPr lang="sv-SE" sz="14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highlight>
                            <a:srgbClr val="00FF00"/>
                          </a:highlight>
                        </a:rPr>
                        <a:t>91</a:t>
                      </a:r>
                      <a:endParaRPr lang="sv-SE" sz="14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highlight>
                            <a:srgbClr val="00FF00"/>
                          </a:highlight>
                        </a:rPr>
                        <a:t>99</a:t>
                      </a:r>
                      <a:endParaRPr lang="sv-SE" sz="14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highlight>
                            <a:srgbClr val="00FF00"/>
                          </a:highlight>
                        </a:rPr>
                        <a:t>82</a:t>
                      </a:r>
                      <a:endParaRPr lang="sv-SE" sz="14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highlight>
                            <a:srgbClr val="00FF00"/>
                          </a:highlight>
                        </a:rPr>
                        <a:t>63</a:t>
                      </a:r>
                      <a:endParaRPr lang="sv-SE" sz="14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highlight>
                            <a:srgbClr val="00FF00"/>
                          </a:highlight>
                        </a:rPr>
                        <a:t>90</a:t>
                      </a:r>
                      <a:endParaRPr lang="sv-SE" sz="14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283745"/>
                  </a:ext>
                </a:extLst>
              </a:tr>
              <a:tr h="283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Arbetsträning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43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95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95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95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81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93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607442"/>
                  </a:ext>
                </a:extLst>
              </a:tr>
              <a:tr h="343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Boendestöd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28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96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93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86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82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93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634980"/>
                  </a:ext>
                </a:extLst>
              </a:tr>
              <a:tr h="290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12-steg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highlight>
                            <a:srgbClr val="FFFF00"/>
                          </a:highlight>
                        </a:rPr>
                        <a:t>23</a:t>
                      </a:r>
                      <a:endParaRPr lang="sv-SE" sz="14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highlight>
                            <a:srgbClr val="FFFF00"/>
                          </a:highlight>
                        </a:rPr>
                        <a:t>91</a:t>
                      </a:r>
                      <a:endParaRPr lang="sv-SE" sz="14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highlight>
                            <a:srgbClr val="FFFF00"/>
                          </a:highlight>
                        </a:rPr>
                        <a:t>100</a:t>
                      </a:r>
                      <a:endParaRPr lang="sv-SE" sz="14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highlight>
                            <a:srgbClr val="FFFF00"/>
                          </a:highlight>
                        </a:rPr>
                        <a:t>96</a:t>
                      </a:r>
                      <a:endParaRPr lang="sv-SE" sz="14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highlight>
                            <a:srgbClr val="FFFF00"/>
                          </a:highlight>
                        </a:rPr>
                        <a:t>100</a:t>
                      </a:r>
                      <a:endParaRPr lang="sv-SE" sz="14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highlight>
                            <a:srgbClr val="FFFF00"/>
                          </a:highlight>
                        </a:rPr>
                        <a:t>96</a:t>
                      </a:r>
                      <a:endParaRPr lang="sv-SE" sz="14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514731"/>
                  </a:ext>
                </a:extLst>
              </a:tr>
              <a:tr h="346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Återfallsprevention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13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85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100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85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77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77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958327"/>
                  </a:ext>
                </a:extLst>
              </a:tr>
              <a:tr h="396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AnnanPsySocBeh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12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92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100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92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92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92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261066"/>
                  </a:ext>
                </a:extLst>
              </a:tr>
            </a:tbl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B319FEC9-C2E4-484D-82E1-02B07EBB362F}"/>
              </a:ext>
            </a:extLst>
          </p:cNvPr>
          <p:cNvSpPr txBox="1"/>
          <p:nvPr/>
        </p:nvSpPr>
        <p:spPr>
          <a:xfrm>
            <a:off x="2350546" y="5459506"/>
            <a:ext cx="685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Handläggarna skattar 12-steg högst, KBT och Stödboende lika bra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4572C41-1850-4950-96B5-E4787DFE4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44" y="250363"/>
            <a:ext cx="1022257" cy="86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83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5791BE9-3E22-4A35-B34E-A14EB9005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122" y="714749"/>
            <a:ext cx="8836511" cy="13255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sv-SE" sz="3600" dirty="0"/>
              <a:t>Användning av Netanalys i klientarbete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28202B9-A06B-459A-8D39-00C922A72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989" y="2729267"/>
            <a:ext cx="10515600" cy="365001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sv-SE" sz="2400" dirty="0"/>
              <a:t>Vilka åtgärder är tänkbara för klienten? </a:t>
            </a:r>
            <a:br>
              <a:rPr lang="sv-SE" sz="2400" dirty="0"/>
            </a:br>
            <a:r>
              <a:rPr lang="sv-SE" sz="2400" dirty="0"/>
              <a:t>         Ålder, problembild, familj, arbete, tidigare åtgärder…</a:t>
            </a:r>
          </a:p>
          <a:p>
            <a:r>
              <a:rPr lang="sv-SE" sz="2400" dirty="0"/>
              <a:t>Vilka preferenser har klienten?</a:t>
            </a:r>
            <a:br>
              <a:rPr lang="sv-SE" sz="2400" dirty="0"/>
            </a:br>
            <a:r>
              <a:rPr lang="sv-SE" sz="2400" dirty="0"/>
              <a:t>	Heldygn-öppen, Ställe, stöd-behandling, tid, intensitet……         </a:t>
            </a:r>
          </a:p>
          <a:p>
            <a:r>
              <a:rPr lang="sv-SE" sz="2400" dirty="0"/>
              <a:t>Vilka åtgärder är tänkbara vid vår enhet? Vad finns internt-externt?</a:t>
            </a:r>
          </a:p>
          <a:p>
            <a:r>
              <a:rPr lang="sv-SE" sz="2400" dirty="0"/>
              <a:t>Vilka effekter har de tänkbara åtgärderna?</a:t>
            </a:r>
          </a:p>
          <a:p>
            <a:r>
              <a:rPr lang="sv-SE" sz="2400" dirty="0"/>
              <a:t>Vad har brukare tyckt om de tänkbara åtgärderna?</a:t>
            </a:r>
          </a:p>
          <a:p>
            <a:r>
              <a:rPr lang="sv-SE" sz="2400" dirty="0"/>
              <a:t>Vad har handläggarna tyckt om klienternas utbyte av de tänkbara åtgärderna?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7F03352-1664-4F9B-A148-A52894F46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74" y="546198"/>
            <a:ext cx="1708071" cy="144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14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8AD0DBE6-6608-43B4-9D1E-E81C69584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4" y="1149567"/>
            <a:ext cx="10703859" cy="57084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ktangel: övre hörn rundade 6">
            <a:extLst>
              <a:ext uri="{FF2B5EF4-FFF2-40B4-BE49-F238E27FC236}">
                <a16:creationId xmlns:a16="http://schemas.microsoft.com/office/drawing/2014/main" id="{49855A69-376E-4ADD-B6D7-62582E117B42}"/>
              </a:ext>
            </a:extLst>
          </p:cNvPr>
          <p:cNvSpPr/>
          <p:nvPr/>
        </p:nvSpPr>
        <p:spPr>
          <a:xfrm>
            <a:off x="3092824" y="1149567"/>
            <a:ext cx="1420009" cy="26356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Netanalys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222095F-8368-471E-BD35-AB0572B7080C}"/>
              </a:ext>
            </a:extLst>
          </p:cNvPr>
          <p:cNvSpPr/>
          <p:nvPr/>
        </p:nvSpPr>
        <p:spPr>
          <a:xfrm>
            <a:off x="5413275" y="4187561"/>
            <a:ext cx="3633686" cy="2338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FD7D338-DA4B-442F-9B98-F38CCB4BB6BF}"/>
              </a:ext>
            </a:extLst>
          </p:cNvPr>
          <p:cNvSpPr txBox="1"/>
          <p:nvPr/>
        </p:nvSpPr>
        <p:spPr>
          <a:xfrm>
            <a:off x="5370243" y="4151501"/>
            <a:ext cx="649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ÅP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75A75A1-EC03-4072-AC0A-E062CA1EB2F6}"/>
              </a:ext>
            </a:extLst>
          </p:cNvPr>
          <p:cNvSpPr txBox="1"/>
          <p:nvPr/>
        </p:nvSpPr>
        <p:spPr>
          <a:xfrm>
            <a:off x="1264024" y="333487"/>
            <a:ext cx="821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I Net-klient samlas all information om klienten. Resultat från Netanalys kan nås via flik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1239CE8-12A7-4C5F-AB08-89284247B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1" y="-19909"/>
            <a:ext cx="1126763" cy="95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30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DD5EBFE2-9A00-4E04-9E7F-2F7B23116EDF}"/>
              </a:ext>
            </a:extLst>
          </p:cNvPr>
          <p:cNvSpPr/>
          <p:nvPr/>
        </p:nvSpPr>
        <p:spPr>
          <a:xfrm>
            <a:off x="2495774" y="2893807"/>
            <a:ext cx="6314739" cy="36253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0ED18D-A3A7-41A8-8D45-0AA8156CF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74" y="546198"/>
            <a:ext cx="1708071" cy="144206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2591E79-4C20-489C-A25D-EAB2DD3682B6}"/>
              </a:ext>
            </a:extLst>
          </p:cNvPr>
          <p:cNvSpPr txBox="1"/>
          <p:nvPr/>
        </p:nvSpPr>
        <p:spPr>
          <a:xfrm>
            <a:off x="2327140" y="503414"/>
            <a:ext cx="7729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Resultat från Netanalys utgör faktaunderlag för klientarbetet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932EFBB-17DC-4EC1-97EF-D60090604183}"/>
              </a:ext>
            </a:extLst>
          </p:cNvPr>
          <p:cNvSpPr txBox="1"/>
          <p:nvPr/>
        </p:nvSpPr>
        <p:spPr>
          <a:xfrm>
            <a:off x="2684048" y="2925205"/>
            <a:ext cx="608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Resultat från Netanalys finns tillgängliga i klientarbetet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DB50926-30AD-4160-B113-3759A8A2B719}"/>
              </a:ext>
            </a:extLst>
          </p:cNvPr>
          <p:cNvSpPr txBox="1"/>
          <p:nvPr/>
        </p:nvSpPr>
        <p:spPr>
          <a:xfrm>
            <a:off x="2625823" y="3429000"/>
            <a:ext cx="489230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v-SE" dirty="0"/>
              <a:t>Åtgärder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Effekter av enskilda åtgärder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Brukarnas skattningar av enskilda åtgärder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Handläggarnas skattningar av enskilda åtgärder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3758D10-E602-4D45-871D-4974B9131C35}"/>
              </a:ext>
            </a:extLst>
          </p:cNvPr>
          <p:cNvSpPr txBox="1"/>
          <p:nvPr/>
        </p:nvSpPr>
        <p:spPr>
          <a:xfrm>
            <a:off x="2625823" y="4925616"/>
            <a:ext cx="591302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v-SE" dirty="0"/>
              <a:t>Ställen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Effekter av alla åtgärder på olika Ställen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Brukarnas skattningar av alla åtgärder på olika Ställen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Handläggarnas skattningar av alla åtgärder på olika Ställen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16716E5-2EAD-4522-8936-96070EB0D0EA}"/>
              </a:ext>
            </a:extLst>
          </p:cNvPr>
          <p:cNvSpPr txBox="1"/>
          <p:nvPr/>
        </p:nvSpPr>
        <p:spPr>
          <a:xfrm>
            <a:off x="2974491" y="1577288"/>
            <a:ext cx="482384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ASI-textsammanställning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Klientens problem och hjälpbehov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Tidigare behandling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…………</a:t>
            </a:r>
          </a:p>
        </p:txBody>
      </p:sp>
    </p:spTree>
    <p:extLst>
      <p:ext uri="{BB962C8B-B14F-4D97-AF65-F5344CB8AC3E}">
        <p14:creationId xmlns:p14="http://schemas.microsoft.com/office/powerpoint/2010/main" val="697429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BF3898-C8D7-4E49-BDC7-CE5914AC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58" y="1859288"/>
            <a:ext cx="10445675" cy="421968"/>
          </a:xfrm>
        </p:spPr>
        <p:txBody>
          <a:bodyPr>
            <a:normAutofit/>
          </a:bodyPr>
          <a:lstStyle/>
          <a:p>
            <a:r>
              <a:rPr lang="sv-SE" sz="2000" dirty="0"/>
              <a:t>Hur har det gått för klienter i Södertälje när de fått olika åtgärder?</a:t>
            </a: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B58E400-B645-40CB-A662-86AB886573D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9397" y="2440201"/>
          <a:ext cx="7519595" cy="3205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1756">
                  <a:extLst>
                    <a:ext uri="{9D8B030D-6E8A-4147-A177-3AD203B41FA5}">
                      <a16:colId xmlns:a16="http://schemas.microsoft.com/office/drawing/2014/main" val="2996630161"/>
                    </a:ext>
                  </a:extLst>
                </a:gridCol>
                <a:gridCol w="742273">
                  <a:extLst>
                    <a:ext uri="{9D8B030D-6E8A-4147-A177-3AD203B41FA5}">
                      <a16:colId xmlns:a16="http://schemas.microsoft.com/office/drawing/2014/main" val="2922634818"/>
                    </a:ext>
                  </a:extLst>
                </a:gridCol>
                <a:gridCol w="688489">
                  <a:extLst>
                    <a:ext uri="{9D8B030D-6E8A-4147-A177-3AD203B41FA5}">
                      <a16:colId xmlns:a16="http://schemas.microsoft.com/office/drawing/2014/main" val="1025476420"/>
                    </a:ext>
                  </a:extLst>
                </a:gridCol>
                <a:gridCol w="715384">
                  <a:extLst>
                    <a:ext uri="{9D8B030D-6E8A-4147-A177-3AD203B41FA5}">
                      <a16:colId xmlns:a16="http://schemas.microsoft.com/office/drawing/2014/main" val="928425360"/>
                    </a:ext>
                  </a:extLst>
                </a:gridCol>
                <a:gridCol w="882127">
                  <a:extLst>
                    <a:ext uri="{9D8B030D-6E8A-4147-A177-3AD203B41FA5}">
                      <a16:colId xmlns:a16="http://schemas.microsoft.com/office/drawing/2014/main" val="1424811385"/>
                    </a:ext>
                  </a:extLst>
                </a:gridCol>
                <a:gridCol w="790687">
                  <a:extLst>
                    <a:ext uri="{9D8B030D-6E8A-4147-A177-3AD203B41FA5}">
                      <a16:colId xmlns:a16="http://schemas.microsoft.com/office/drawing/2014/main" val="217645603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069598386"/>
                    </a:ext>
                  </a:extLst>
                </a:gridCol>
                <a:gridCol w="779929">
                  <a:extLst>
                    <a:ext uri="{9D8B030D-6E8A-4147-A177-3AD203B41FA5}">
                      <a16:colId xmlns:a16="http://schemas.microsoft.com/office/drawing/2014/main" val="3326256175"/>
                    </a:ext>
                  </a:extLst>
                </a:gridCol>
                <a:gridCol w="1048870">
                  <a:extLst>
                    <a:ext uri="{9D8B030D-6E8A-4147-A177-3AD203B41FA5}">
                      <a16:colId xmlns:a16="http://schemas.microsoft.com/office/drawing/2014/main" val="622708082"/>
                    </a:ext>
                  </a:extLst>
                </a:gridCol>
              </a:tblGrid>
              <a:tr h="291936">
                <a:tc>
                  <a:txBody>
                    <a:bodyPr/>
                    <a:lstStyle/>
                    <a:p>
                      <a:r>
                        <a:rPr lang="sv-SE" sz="1000" dirty="0">
                          <a:effectLst/>
                          <a:latin typeface="Times New Roman" panose="02020603050405020304" pitchFamily="18" charset="0"/>
                        </a:rPr>
                        <a:t>Södertälje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sv-SE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Problemområde, procent förbättrade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869638"/>
                  </a:ext>
                </a:extLst>
              </a:tr>
              <a:tr h="512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Åtgärd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Antal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Alkohol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Narkotika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Psykisk hälsa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Familj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Arbete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Fysisk hälsa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Kriminalitet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64270155"/>
                  </a:ext>
                </a:extLst>
              </a:tr>
              <a:tr h="26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 dirty="0">
                          <a:effectLst/>
                        </a:rPr>
                        <a:t>Alla åtgärder</a:t>
                      </a:r>
                      <a:endParaRPr lang="sv-SE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b="1" dirty="0">
                          <a:effectLst/>
                        </a:rPr>
                        <a:t>306</a:t>
                      </a:r>
                      <a:endParaRPr lang="sv-SE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b="1" dirty="0">
                          <a:effectLst/>
                        </a:rPr>
                        <a:t>53</a:t>
                      </a:r>
                      <a:endParaRPr lang="sv-SE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b="1" dirty="0">
                          <a:effectLst/>
                        </a:rPr>
                        <a:t>44</a:t>
                      </a:r>
                      <a:endParaRPr lang="sv-SE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b="1" dirty="0">
                          <a:effectLst/>
                        </a:rPr>
                        <a:t>48</a:t>
                      </a:r>
                      <a:endParaRPr lang="sv-SE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b="1" dirty="0">
                          <a:effectLst/>
                        </a:rPr>
                        <a:t>47</a:t>
                      </a:r>
                      <a:endParaRPr lang="sv-SE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b="1" dirty="0">
                          <a:effectLst/>
                        </a:rPr>
                        <a:t>47</a:t>
                      </a:r>
                      <a:endParaRPr lang="sv-SE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b="1" dirty="0">
                          <a:effectLst/>
                        </a:rPr>
                        <a:t>26</a:t>
                      </a:r>
                      <a:endParaRPr lang="sv-SE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b="1" dirty="0">
                          <a:effectLst/>
                        </a:rPr>
                        <a:t>27</a:t>
                      </a:r>
                      <a:endParaRPr lang="sv-SE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76383070"/>
                  </a:ext>
                </a:extLst>
              </a:tr>
              <a:tr h="26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Stödboende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92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highlight>
                            <a:srgbClr val="00FFFF"/>
                          </a:highlight>
                        </a:rPr>
                        <a:t>66</a:t>
                      </a:r>
                      <a:endParaRPr lang="sv-SE" sz="1200" dirty="0"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highlight>
                            <a:srgbClr val="00FFFF"/>
                          </a:highlight>
                        </a:rPr>
                        <a:t>51</a:t>
                      </a:r>
                      <a:endParaRPr lang="sv-SE" sz="1200" dirty="0"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highlight>
                            <a:srgbClr val="00FFFF"/>
                          </a:highlight>
                        </a:rPr>
                        <a:t>54</a:t>
                      </a:r>
                      <a:endParaRPr lang="sv-SE" sz="1200" dirty="0"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highlight>
                            <a:srgbClr val="00FFFF"/>
                          </a:highlight>
                        </a:rPr>
                        <a:t>55</a:t>
                      </a:r>
                      <a:endParaRPr lang="sv-SE" sz="1200" dirty="0"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highlight>
                            <a:srgbClr val="00FFFF"/>
                          </a:highlight>
                        </a:rPr>
                        <a:t>53</a:t>
                      </a:r>
                      <a:endParaRPr lang="sv-SE" sz="1200" dirty="0"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highlight>
                            <a:srgbClr val="00FFFF"/>
                          </a:highlight>
                        </a:rPr>
                        <a:t>27</a:t>
                      </a:r>
                      <a:endParaRPr lang="sv-SE" sz="1200" dirty="0"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highlight>
                            <a:srgbClr val="00FFFF"/>
                          </a:highlight>
                        </a:rPr>
                        <a:t>30</a:t>
                      </a:r>
                      <a:endParaRPr lang="sv-SE" sz="1200" dirty="0"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94818948"/>
                  </a:ext>
                </a:extLst>
              </a:tr>
              <a:tr h="26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KBT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59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highlight>
                            <a:srgbClr val="FFFF00"/>
                          </a:highlight>
                        </a:rPr>
                        <a:t>51</a:t>
                      </a:r>
                      <a:endParaRPr lang="sv-SE" sz="12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highlight>
                            <a:srgbClr val="FFFF00"/>
                          </a:highlight>
                        </a:rPr>
                        <a:t>37</a:t>
                      </a:r>
                      <a:endParaRPr lang="sv-SE" sz="12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highlight>
                            <a:srgbClr val="FFFF00"/>
                          </a:highlight>
                        </a:rPr>
                        <a:t>47</a:t>
                      </a:r>
                      <a:endParaRPr lang="sv-SE" sz="12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highlight>
                            <a:srgbClr val="FFFF00"/>
                          </a:highlight>
                        </a:rPr>
                        <a:t>44</a:t>
                      </a:r>
                      <a:endParaRPr lang="sv-SE" sz="12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highlight>
                            <a:srgbClr val="FFFF00"/>
                          </a:highlight>
                        </a:rPr>
                        <a:t>37</a:t>
                      </a:r>
                      <a:endParaRPr lang="sv-SE" sz="12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highlight>
                            <a:srgbClr val="FFFF00"/>
                          </a:highlight>
                        </a:rPr>
                        <a:t>24</a:t>
                      </a:r>
                      <a:endParaRPr lang="sv-SE" sz="12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highlight>
                            <a:srgbClr val="FFFF00"/>
                          </a:highlight>
                        </a:rPr>
                        <a:t>24</a:t>
                      </a:r>
                      <a:endParaRPr lang="sv-SE" sz="12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89323116"/>
                  </a:ext>
                </a:extLst>
              </a:tr>
              <a:tr h="26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Arbetsträning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42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50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45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45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48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55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24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21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27006956"/>
                  </a:ext>
                </a:extLst>
              </a:tr>
              <a:tr h="26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Boendestöd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22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64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50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55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45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55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36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23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23570724"/>
                  </a:ext>
                </a:extLst>
              </a:tr>
              <a:tr h="26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12-steg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19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highlight>
                            <a:srgbClr val="00FF00"/>
                          </a:highlight>
                        </a:rPr>
                        <a:t>58</a:t>
                      </a:r>
                      <a:endParaRPr lang="sv-SE" sz="12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highlight>
                            <a:srgbClr val="00FF00"/>
                          </a:highlight>
                        </a:rPr>
                        <a:t>63</a:t>
                      </a:r>
                      <a:endParaRPr lang="sv-SE" sz="12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highlight>
                            <a:srgbClr val="00FF00"/>
                          </a:highlight>
                        </a:rPr>
                        <a:t>58</a:t>
                      </a:r>
                      <a:endParaRPr lang="sv-SE" sz="12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highlight>
                            <a:srgbClr val="00FF00"/>
                          </a:highlight>
                        </a:rPr>
                        <a:t>47</a:t>
                      </a:r>
                      <a:endParaRPr lang="sv-SE" sz="12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highlight>
                            <a:srgbClr val="00FF00"/>
                          </a:highlight>
                        </a:rPr>
                        <a:t>47</a:t>
                      </a:r>
                      <a:endParaRPr lang="sv-SE" sz="12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highlight>
                            <a:srgbClr val="00FF00"/>
                          </a:highlight>
                        </a:rPr>
                        <a:t>26</a:t>
                      </a:r>
                      <a:endParaRPr lang="sv-SE" sz="12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highlight>
                            <a:srgbClr val="00FF00"/>
                          </a:highlight>
                        </a:rPr>
                        <a:t>37</a:t>
                      </a:r>
                      <a:endParaRPr lang="sv-SE" sz="12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98982925"/>
                  </a:ext>
                </a:extLst>
              </a:tr>
              <a:tr h="26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Ej angivet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15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53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27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67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67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73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33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27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66077751"/>
                  </a:ext>
                </a:extLst>
              </a:tr>
              <a:tr h="512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Återfallsprevention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10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60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30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50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50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70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40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20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09975774"/>
                  </a:ext>
                </a:extLst>
              </a:tr>
            </a:tbl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97A488CE-B563-4251-9A28-6503EE748644}"/>
              </a:ext>
            </a:extLst>
          </p:cNvPr>
          <p:cNvSpPr txBox="1"/>
          <p:nvPr/>
        </p:nvSpPr>
        <p:spPr>
          <a:xfrm>
            <a:off x="384585" y="1147496"/>
            <a:ext cx="1120678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2000" dirty="0"/>
              <a:t>Antag att man överväger KBT som en tänkbar åtgärd för en klient som har problem med Narkotika och saknar bostad?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208000E-8B02-4E55-BBE8-B29604D84443}"/>
              </a:ext>
            </a:extLst>
          </p:cNvPr>
          <p:cNvSpPr txBox="1"/>
          <p:nvPr/>
        </p:nvSpPr>
        <p:spPr>
          <a:xfrm>
            <a:off x="8254703" y="2515504"/>
            <a:ext cx="36253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highlight>
                  <a:srgbClr val="FFFF00"/>
                </a:highlight>
              </a:rPr>
              <a:t>I tabellen kan vi se att KBT förekommit 59 gånger i Södertälje, men effekterna på Narkotika är inte så stora, 37% har blivit bättre.</a:t>
            </a:r>
          </a:p>
          <a:p>
            <a:r>
              <a:rPr lang="sv-SE" sz="1400" dirty="0">
                <a:highlight>
                  <a:srgbClr val="FFFF00"/>
                </a:highlight>
              </a:rPr>
              <a:t> </a:t>
            </a:r>
          </a:p>
          <a:p>
            <a:r>
              <a:rPr lang="sv-SE" sz="1400" dirty="0">
                <a:highlight>
                  <a:srgbClr val="00FF00"/>
                </a:highlight>
              </a:rPr>
              <a:t>12-steg har nästan dubbelt så stor effekt, 63%. Är det ett tänkbart alternativ? </a:t>
            </a:r>
          </a:p>
          <a:p>
            <a:endParaRPr lang="sv-SE" sz="1400" dirty="0">
              <a:highlight>
                <a:srgbClr val="00FF00"/>
              </a:highlight>
            </a:endParaRPr>
          </a:p>
          <a:p>
            <a:r>
              <a:rPr lang="sv-SE" sz="1400" dirty="0">
                <a:highlight>
                  <a:srgbClr val="00FFFF"/>
                </a:highlight>
              </a:rPr>
              <a:t>Stödboende är ett gott alternativ för problem med narkotika (51%) och kan lösa boendeproblemen.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9973D0B-A58D-4EC5-9726-2B535C6C50FD}"/>
              </a:ext>
            </a:extLst>
          </p:cNvPr>
          <p:cNvSpPr txBox="1"/>
          <p:nvPr/>
        </p:nvSpPr>
        <p:spPr>
          <a:xfrm>
            <a:off x="6741909" y="6038633"/>
            <a:ext cx="507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Vilken åtgärd skulle du rekommendera för klienten?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BC3DA4-48FF-4ABA-B7E8-289767CED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62" y="107532"/>
            <a:ext cx="986912" cy="83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359B3C0-2E86-4616-9099-2FD14A48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507" y="1489299"/>
            <a:ext cx="9859385" cy="597685"/>
          </a:xfrm>
        </p:spPr>
        <p:txBody>
          <a:bodyPr>
            <a:normAutofit fontScale="90000"/>
          </a:bodyPr>
          <a:lstStyle/>
          <a:p>
            <a:r>
              <a:rPr lang="sv-SE" sz="3200" dirty="0"/>
              <a:t>Vad kan det lokala klientarbetet tjäna på att jämföra med nationella resultat (hela UBÅT)?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B9A406A-96CD-4E0E-B4D6-93F486359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414" y="2501918"/>
            <a:ext cx="9859385" cy="2355159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sv-SE" sz="2400" dirty="0"/>
              <a:t>Det är ofta ett litet antal klienter som fått en viss åtgärd lokalt </a:t>
            </a:r>
          </a:p>
          <a:p>
            <a:r>
              <a:rPr lang="sv-SE" sz="2400" dirty="0"/>
              <a:t>Säkerheten i uppskattning av resultat (effekter, brukarskattningar, handläggarskattningar) ökar med antalet som registrerats för åtgärden</a:t>
            </a:r>
          </a:p>
          <a:p>
            <a:r>
              <a:rPr lang="sv-SE" sz="2400" dirty="0"/>
              <a:t>Har åtgärden samma resultat nationellt som lokalt?</a:t>
            </a:r>
          </a:p>
          <a:p>
            <a:r>
              <a:rPr lang="sv-SE" sz="2400" dirty="0"/>
              <a:t>Finns det andra åtgärder än de vi har lokalt som skulle vara bra för klienten?</a:t>
            </a:r>
          </a:p>
          <a:p>
            <a:r>
              <a:rPr lang="sv-SE" sz="2400" dirty="0"/>
              <a:t>Det finns säkrare resultat för problemprofilerna nationellt</a:t>
            </a:r>
          </a:p>
          <a:p>
            <a:endParaRPr lang="sv-SE" sz="2400" dirty="0"/>
          </a:p>
          <a:p>
            <a:endParaRPr lang="sv-SE" sz="24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68CDD63-F0A6-4A88-9EC2-86BBC6A04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44" y="250363"/>
            <a:ext cx="1368810" cy="115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6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2B2A23-8178-4657-8366-AE782261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416" y="844812"/>
            <a:ext cx="8046951" cy="436352"/>
          </a:xfrm>
        </p:spPr>
        <p:txBody>
          <a:bodyPr>
            <a:normAutofit fontScale="90000"/>
          </a:bodyPr>
          <a:lstStyle/>
          <a:p>
            <a:r>
              <a:rPr lang="sv-SE" sz="3200" dirty="0"/>
              <a:t>Jämförelse Södertälje-UBÅT: effekter för tre åtgärder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018C7B9B-8A58-45BD-B43B-385761B8748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23509" y="3369348"/>
          <a:ext cx="7517573" cy="287768"/>
        </p:xfrm>
        <a:graphic>
          <a:graphicData uri="http://schemas.openxmlformats.org/drawingml/2006/table">
            <a:tbl>
              <a:tblPr/>
              <a:tblGrid>
                <a:gridCol w="1356907">
                  <a:extLst>
                    <a:ext uri="{9D8B030D-6E8A-4147-A177-3AD203B41FA5}">
                      <a16:colId xmlns:a16="http://schemas.microsoft.com/office/drawing/2014/main" val="3030511495"/>
                    </a:ext>
                  </a:extLst>
                </a:gridCol>
                <a:gridCol w="677129">
                  <a:extLst>
                    <a:ext uri="{9D8B030D-6E8A-4147-A177-3AD203B41FA5}">
                      <a16:colId xmlns:a16="http://schemas.microsoft.com/office/drawing/2014/main" val="489556968"/>
                    </a:ext>
                  </a:extLst>
                </a:gridCol>
                <a:gridCol w="752314">
                  <a:extLst>
                    <a:ext uri="{9D8B030D-6E8A-4147-A177-3AD203B41FA5}">
                      <a16:colId xmlns:a16="http://schemas.microsoft.com/office/drawing/2014/main" val="4138877165"/>
                    </a:ext>
                  </a:extLst>
                </a:gridCol>
                <a:gridCol w="741169">
                  <a:extLst>
                    <a:ext uri="{9D8B030D-6E8A-4147-A177-3AD203B41FA5}">
                      <a16:colId xmlns:a16="http://schemas.microsoft.com/office/drawing/2014/main" val="2638181900"/>
                    </a:ext>
                  </a:extLst>
                </a:gridCol>
                <a:gridCol w="808042">
                  <a:extLst>
                    <a:ext uri="{9D8B030D-6E8A-4147-A177-3AD203B41FA5}">
                      <a16:colId xmlns:a16="http://schemas.microsoft.com/office/drawing/2014/main" val="4171966844"/>
                    </a:ext>
                  </a:extLst>
                </a:gridCol>
                <a:gridCol w="730024">
                  <a:extLst>
                    <a:ext uri="{9D8B030D-6E8A-4147-A177-3AD203B41FA5}">
                      <a16:colId xmlns:a16="http://schemas.microsoft.com/office/drawing/2014/main" val="2200635078"/>
                    </a:ext>
                  </a:extLst>
                </a:gridCol>
                <a:gridCol w="824759">
                  <a:extLst>
                    <a:ext uri="{9D8B030D-6E8A-4147-A177-3AD203B41FA5}">
                      <a16:colId xmlns:a16="http://schemas.microsoft.com/office/drawing/2014/main" val="3593717059"/>
                    </a:ext>
                  </a:extLst>
                </a:gridCol>
                <a:gridCol w="813615">
                  <a:extLst>
                    <a:ext uri="{9D8B030D-6E8A-4147-A177-3AD203B41FA5}">
                      <a16:colId xmlns:a16="http://schemas.microsoft.com/office/drawing/2014/main" val="1690922366"/>
                    </a:ext>
                  </a:extLst>
                </a:gridCol>
                <a:gridCol w="813614">
                  <a:extLst>
                    <a:ext uri="{9D8B030D-6E8A-4147-A177-3AD203B41FA5}">
                      <a16:colId xmlns:a16="http://schemas.microsoft.com/office/drawing/2014/main" val="4132146224"/>
                    </a:ext>
                  </a:extLst>
                </a:gridCol>
              </a:tblGrid>
              <a:tr h="287768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12-steg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934504"/>
                  </a:ext>
                </a:extLst>
              </a:tr>
            </a:tbl>
          </a:graphicData>
        </a:graphic>
      </p:graphicFrame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C920EE24-0F3C-4BE8-B5D8-5BF2B5C2476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23509" y="3681520"/>
          <a:ext cx="7517572" cy="2699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3253">
                  <a:extLst>
                    <a:ext uri="{9D8B030D-6E8A-4147-A177-3AD203B41FA5}">
                      <a16:colId xmlns:a16="http://schemas.microsoft.com/office/drawing/2014/main" val="3733072367"/>
                    </a:ext>
                  </a:extLst>
                </a:gridCol>
                <a:gridCol w="677732">
                  <a:extLst>
                    <a:ext uri="{9D8B030D-6E8A-4147-A177-3AD203B41FA5}">
                      <a16:colId xmlns:a16="http://schemas.microsoft.com/office/drawing/2014/main" val="3290443699"/>
                    </a:ext>
                  </a:extLst>
                </a:gridCol>
                <a:gridCol w="726141">
                  <a:extLst>
                    <a:ext uri="{9D8B030D-6E8A-4147-A177-3AD203B41FA5}">
                      <a16:colId xmlns:a16="http://schemas.microsoft.com/office/drawing/2014/main" val="9886696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355723918"/>
                    </a:ext>
                  </a:extLst>
                </a:gridCol>
                <a:gridCol w="833718">
                  <a:extLst>
                    <a:ext uri="{9D8B030D-6E8A-4147-A177-3AD203B41FA5}">
                      <a16:colId xmlns:a16="http://schemas.microsoft.com/office/drawing/2014/main" val="1677461836"/>
                    </a:ext>
                  </a:extLst>
                </a:gridCol>
                <a:gridCol w="696993">
                  <a:extLst>
                    <a:ext uri="{9D8B030D-6E8A-4147-A177-3AD203B41FA5}">
                      <a16:colId xmlns:a16="http://schemas.microsoft.com/office/drawing/2014/main" val="1795320024"/>
                    </a:ext>
                  </a:extLst>
                </a:gridCol>
                <a:gridCol w="862866">
                  <a:extLst>
                    <a:ext uri="{9D8B030D-6E8A-4147-A177-3AD203B41FA5}">
                      <a16:colId xmlns:a16="http://schemas.microsoft.com/office/drawing/2014/main" val="4040346159"/>
                    </a:ext>
                  </a:extLst>
                </a:gridCol>
                <a:gridCol w="817581">
                  <a:extLst>
                    <a:ext uri="{9D8B030D-6E8A-4147-A177-3AD203B41FA5}">
                      <a16:colId xmlns:a16="http://schemas.microsoft.com/office/drawing/2014/main" val="4038009589"/>
                    </a:ext>
                  </a:extLst>
                </a:gridCol>
                <a:gridCol w="787768">
                  <a:extLst>
                    <a:ext uri="{9D8B030D-6E8A-4147-A177-3AD203B41FA5}">
                      <a16:colId xmlns:a16="http://schemas.microsoft.com/office/drawing/2014/main" val="4092354981"/>
                    </a:ext>
                  </a:extLst>
                </a:gridCol>
              </a:tblGrid>
              <a:tr h="26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12-steg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19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58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63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58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47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47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26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37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1278316"/>
                  </a:ext>
                </a:extLst>
              </a:tr>
            </a:tbl>
          </a:graphicData>
        </a:graphic>
      </p:graphicFrame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89D9A905-9361-438E-BED9-68FEF33FC5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23508" y="4579286"/>
          <a:ext cx="7517573" cy="287768"/>
        </p:xfrm>
        <a:graphic>
          <a:graphicData uri="http://schemas.openxmlformats.org/drawingml/2006/table">
            <a:tbl>
              <a:tblPr/>
              <a:tblGrid>
                <a:gridCol w="1356907">
                  <a:extLst>
                    <a:ext uri="{9D8B030D-6E8A-4147-A177-3AD203B41FA5}">
                      <a16:colId xmlns:a16="http://schemas.microsoft.com/office/drawing/2014/main" val="4042107879"/>
                    </a:ext>
                  </a:extLst>
                </a:gridCol>
                <a:gridCol w="677129">
                  <a:extLst>
                    <a:ext uri="{9D8B030D-6E8A-4147-A177-3AD203B41FA5}">
                      <a16:colId xmlns:a16="http://schemas.microsoft.com/office/drawing/2014/main" val="2375660102"/>
                    </a:ext>
                  </a:extLst>
                </a:gridCol>
                <a:gridCol w="752314">
                  <a:extLst>
                    <a:ext uri="{9D8B030D-6E8A-4147-A177-3AD203B41FA5}">
                      <a16:colId xmlns:a16="http://schemas.microsoft.com/office/drawing/2014/main" val="1571955886"/>
                    </a:ext>
                  </a:extLst>
                </a:gridCol>
                <a:gridCol w="741169">
                  <a:extLst>
                    <a:ext uri="{9D8B030D-6E8A-4147-A177-3AD203B41FA5}">
                      <a16:colId xmlns:a16="http://schemas.microsoft.com/office/drawing/2014/main" val="2429021732"/>
                    </a:ext>
                  </a:extLst>
                </a:gridCol>
                <a:gridCol w="808042">
                  <a:extLst>
                    <a:ext uri="{9D8B030D-6E8A-4147-A177-3AD203B41FA5}">
                      <a16:colId xmlns:a16="http://schemas.microsoft.com/office/drawing/2014/main" val="1377098624"/>
                    </a:ext>
                  </a:extLst>
                </a:gridCol>
                <a:gridCol w="730024">
                  <a:extLst>
                    <a:ext uri="{9D8B030D-6E8A-4147-A177-3AD203B41FA5}">
                      <a16:colId xmlns:a16="http://schemas.microsoft.com/office/drawing/2014/main" val="2967946949"/>
                    </a:ext>
                  </a:extLst>
                </a:gridCol>
                <a:gridCol w="824759">
                  <a:extLst>
                    <a:ext uri="{9D8B030D-6E8A-4147-A177-3AD203B41FA5}">
                      <a16:colId xmlns:a16="http://schemas.microsoft.com/office/drawing/2014/main" val="2107083641"/>
                    </a:ext>
                  </a:extLst>
                </a:gridCol>
                <a:gridCol w="813615">
                  <a:extLst>
                    <a:ext uri="{9D8B030D-6E8A-4147-A177-3AD203B41FA5}">
                      <a16:colId xmlns:a16="http://schemas.microsoft.com/office/drawing/2014/main" val="4117218830"/>
                    </a:ext>
                  </a:extLst>
                </a:gridCol>
                <a:gridCol w="813614">
                  <a:extLst>
                    <a:ext uri="{9D8B030D-6E8A-4147-A177-3AD203B41FA5}">
                      <a16:colId xmlns:a16="http://schemas.microsoft.com/office/drawing/2014/main" val="555096390"/>
                    </a:ext>
                  </a:extLst>
                </a:gridCol>
              </a:tblGrid>
              <a:tr h="287768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Stödboende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237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535255"/>
                  </a:ext>
                </a:extLst>
              </a:tr>
            </a:tbl>
          </a:graphicData>
        </a:graphic>
      </p:graphicFrame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5EED74C8-8AA1-463F-A3BE-25EC2DD2EE5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21486" y="2774608"/>
          <a:ext cx="7519595" cy="2699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382">
                  <a:extLst>
                    <a:ext uri="{9D8B030D-6E8A-4147-A177-3AD203B41FA5}">
                      <a16:colId xmlns:a16="http://schemas.microsoft.com/office/drawing/2014/main" val="3387337276"/>
                    </a:ext>
                  </a:extLst>
                </a:gridCol>
                <a:gridCol w="688490">
                  <a:extLst>
                    <a:ext uri="{9D8B030D-6E8A-4147-A177-3AD203B41FA5}">
                      <a16:colId xmlns:a16="http://schemas.microsoft.com/office/drawing/2014/main" val="366107350"/>
                    </a:ext>
                  </a:extLst>
                </a:gridCol>
                <a:gridCol w="742277">
                  <a:extLst>
                    <a:ext uri="{9D8B030D-6E8A-4147-A177-3AD203B41FA5}">
                      <a16:colId xmlns:a16="http://schemas.microsoft.com/office/drawing/2014/main" val="3427260126"/>
                    </a:ext>
                  </a:extLst>
                </a:gridCol>
                <a:gridCol w="720763">
                  <a:extLst>
                    <a:ext uri="{9D8B030D-6E8A-4147-A177-3AD203B41FA5}">
                      <a16:colId xmlns:a16="http://schemas.microsoft.com/office/drawing/2014/main" val="2106688111"/>
                    </a:ext>
                  </a:extLst>
                </a:gridCol>
                <a:gridCol w="833717">
                  <a:extLst>
                    <a:ext uri="{9D8B030D-6E8A-4147-A177-3AD203B41FA5}">
                      <a16:colId xmlns:a16="http://schemas.microsoft.com/office/drawing/2014/main" val="153655227"/>
                    </a:ext>
                  </a:extLst>
                </a:gridCol>
                <a:gridCol w="707087">
                  <a:extLst>
                    <a:ext uri="{9D8B030D-6E8A-4147-A177-3AD203B41FA5}">
                      <a16:colId xmlns:a16="http://schemas.microsoft.com/office/drawing/2014/main" val="2098120559"/>
                    </a:ext>
                  </a:extLst>
                </a:gridCol>
                <a:gridCol w="868909">
                  <a:extLst>
                    <a:ext uri="{9D8B030D-6E8A-4147-A177-3AD203B41FA5}">
                      <a16:colId xmlns:a16="http://schemas.microsoft.com/office/drawing/2014/main" val="824951028"/>
                    </a:ext>
                  </a:extLst>
                </a:gridCol>
                <a:gridCol w="801444">
                  <a:extLst>
                    <a:ext uri="{9D8B030D-6E8A-4147-A177-3AD203B41FA5}">
                      <a16:colId xmlns:a16="http://schemas.microsoft.com/office/drawing/2014/main" val="557989039"/>
                    </a:ext>
                  </a:extLst>
                </a:gridCol>
                <a:gridCol w="798526">
                  <a:extLst>
                    <a:ext uri="{9D8B030D-6E8A-4147-A177-3AD203B41FA5}">
                      <a16:colId xmlns:a16="http://schemas.microsoft.com/office/drawing/2014/main" val="356488061"/>
                    </a:ext>
                  </a:extLst>
                </a:gridCol>
              </a:tblGrid>
              <a:tr h="26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KBT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59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51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37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47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44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37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24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24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28444654"/>
                  </a:ext>
                </a:extLst>
              </a:tr>
            </a:tbl>
          </a:graphicData>
        </a:graphic>
      </p:graphicFrame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6D6A7A6E-5ECA-48EF-8452-09E3A0C5F9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23508" y="2468974"/>
          <a:ext cx="7517573" cy="287768"/>
        </p:xfrm>
        <a:graphic>
          <a:graphicData uri="http://schemas.openxmlformats.org/drawingml/2006/table">
            <a:tbl>
              <a:tblPr/>
              <a:tblGrid>
                <a:gridCol w="1356907">
                  <a:extLst>
                    <a:ext uri="{9D8B030D-6E8A-4147-A177-3AD203B41FA5}">
                      <a16:colId xmlns:a16="http://schemas.microsoft.com/office/drawing/2014/main" val="1493296001"/>
                    </a:ext>
                  </a:extLst>
                </a:gridCol>
                <a:gridCol w="677129">
                  <a:extLst>
                    <a:ext uri="{9D8B030D-6E8A-4147-A177-3AD203B41FA5}">
                      <a16:colId xmlns:a16="http://schemas.microsoft.com/office/drawing/2014/main" val="2821719272"/>
                    </a:ext>
                  </a:extLst>
                </a:gridCol>
                <a:gridCol w="752314">
                  <a:extLst>
                    <a:ext uri="{9D8B030D-6E8A-4147-A177-3AD203B41FA5}">
                      <a16:colId xmlns:a16="http://schemas.microsoft.com/office/drawing/2014/main" val="3672630023"/>
                    </a:ext>
                  </a:extLst>
                </a:gridCol>
                <a:gridCol w="741169">
                  <a:extLst>
                    <a:ext uri="{9D8B030D-6E8A-4147-A177-3AD203B41FA5}">
                      <a16:colId xmlns:a16="http://schemas.microsoft.com/office/drawing/2014/main" val="3531988672"/>
                    </a:ext>
                  </a:extLst>
                </a:gridCol>
                <a:gridCol w="808042">
                  <a:extLst>
                    <a:ext uri="{9D8B030D-6E8A-4147-A177-3AD203B41FA5}">
                      <a16:colId xmlns:a16="http://schemas.microsoft.com/office/drawing/2014/main" val="1644999873"/>
                    </a:ext>
                  </a:extLst>
                </a:gridCol>
                <a:gridCol w="730024">
                  <a:extLst>
                    <a:ext uri="{9D8B030D-6E8A-4147-A177-3AD203B41FA5}">
                      <a16:colId xmlns:a16="http://schemas.microsoft.com/office/drawing/2014/main" val="1729660299"/>
                    </a:ext>
                  </a:extLst>
                </a:gridCol>
                <a:gridCol w="824759">
                  <a:extLst>
                    <a:ext uri="{9D8B030D-6E8A-4147-A177-3AD203B41FA5}">
                      <a16:colId xmlns:a16="http://schemas.microsoft.com/office/drawing/2014/main" val="1588425865"/>
                    </a:ext>
                  </a:extLst>
                </a:gridCol>
                <a:gridCol w="813615">
                  <a:extLst>
                    <a:ext uri="{9D8B030D-6E8A-4147-A177-3AD203B41FA5}">
                      <a16:colId xmlns:a16="http://schemas.microsoft.com/office/drawing/2014/main" val="181928104"/>
                    </a:ext>
                  </a:extLst>
                </a:gridCol>
                <a:gridCol w="813614">
                  <a:extLst>
                    <a:ext uri="{9D8B030D-6E8A-4147-A177-3AD203B41FA5}">
                      <a16:colId xmlns:a16="http://schemas.microsoft.com/office/drawing/2014/main" val="2426921488"/>
                    </a:ext>
                  </a:extLst>
                </a:gridCol>
              </a:tblGrid>
              <a:tr h="287768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KBT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98764"/>
                  </a:ext>
                </a:extLst>
              </a:tr>
            </a:tbl>
          </a:graphicData>
        </a:graphic>
      </p:graphicFrame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78768EAD-83C3-4F4C-9845-3AF0B7CB818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29553" y="1795259"/>
          <a:ext cx="7503459" cy="569143"/>
        </p:xfrm>
        <a:graphic>
          <a:graphicData uri="http://schemas.openxmlformats.org/drawingml/2006/table">
            <a:tbl>
              <a:tblPr/>
              <a:tblGrid>
                <a:gridCol w="1356907">
                  <a:extLst>
                    <a:ext uri="{9D8B030D-6E8A-4147-A177-3AD203B41FA5}">
                      <a16:colId xmlns:a16="http://schemas.microsoft.com/office/drawing/2014/main" val="3140744776"/>
                    </a:ext>
                  </a:extLst>
                </a:gridCol>
                <a:gridCol w="677129">
                  <a:extLst>
                    <a:ext uri="{9D8B030D-6E8A-4147-A177-3AD203B41FA5}">
                      <a16:colId xmlns:a16="http://schemas.microsoft.com/office/drawing/2014/main" val="4181947316"/>
                    </a:ext>
                  </a:extLst>
                </a:gridCol>
                <a:gridCol w="752314">
                  <a:extLst>
                    <a:ext uri="{9D8B030D-6E8A-4147-A177-3AD203B41FA5}">
                      <a16:colId xmlns:a16="http://schemas.microsoft.com/office/drawing/2014/main" val="3654192303"/>
                    </a:ext>
                  </a:extLst>
                </a:gridCol>
                <a:gridCol w="741169">
                  <a:extLst>
                    <a:ext uri="{9D8B030D-6E8A-4147-A177-3AD203B41FA5}">
                      <a16:colId xmlns:a16="http://schemas.microsoft.com/office/drawing/2014/main" val="839820655"/>
                    </a:ext>
                  </a:extLst>
                </a:gridCol>
                <a:gridCol w="808042">
                  <a:extLst>
                    <a:ext uri="{9D8B030D-6E8A-4147-A177-3AD203B41FA5}">
                      <a16:colId xmlns:a16="http://schemas.microsoft.com/office/drawing/2014/main" val="1759405107"/>
                    </a:ext>
                  </a:extLst>
                </a:gridCol>
                <a:gridCol w="730024">
                  <a:extLst>
                    <a:ext uri="{9D8B030D-6E8A-4147-A177-3AD203B41FA5}">
                      <a16:colId xmlns:a16="http://schemas.microsoft.com/office/drawing/2014/main" val="3089119905"/>
                    </a:ext>
                  </a:extLst>
                </a:gridCol>
                <a:gridCol w="824759">
                  <a:extLst>
                    <a:ext uri="{9D8B030D-6E8A-4147-A177-3AD203B41FA5}">
                      <a16:colId xmlns:a16="http://schemas.microsoft.com/office/drawing/2014/main" val="2812438159"/>
                    </a:ext>
                  </a:extLst>
                </a:gridCol>
                <a:gridCol w="813615">
                  <a:extLst>
                    <a:ext uri="{9D8B030D-6E8A-4147-A177-3AD203B41FA5}">
                      <a16:colId xmlns:a16="http://schemas.microsoft.com/office/drawing/2014/main" val="1894039331"/>
                    </a:ext>
                  </a:extLst>
                </a:gridCol>
                <a:gridCol w="799500">
                  <a:extLst>
                    <a:ext uri="{9D8B030D-6E8A-4147-A177-3AD203B41FA5}">
                      <a16:colId xmlns:a16="http://schemas.microsoft.com/office/drawing/2014/main" val="2578487591"/>
                    </a:ext>
                  </a:extLst>
                </a:gridCol>
              </a:tblGrid>
              <a:tr h="56914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Åtgärd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Antal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Alkohol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Narkotika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Psykisk hälsa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Familj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Arbete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Fysisk Hälsa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Kriminalitet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30833"/>
                  </a:ext>
                </a:extLst>
              </a:tr>
            </a:tbl>
          </a:graphicData>
        </a:graphic>
      </p:graphicFrame>
      <p:graphicFrame>
        <p:nvGraphicFramePr>
          <p:cNvPr id="11" name="Tabell 10">
            <a:extLst>
              <a:ext uri="{FF2B5EF4-FFF2-40B4-BE49-F238E27FC236}">
                <a16:creationId xmlns:a16="http://schemas.microsoft.com/office/drawing/2014/main" id="{26B9D147-524A-4137-AD5C-8045B659F9B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13417" y="4921990"/>
          <a:ext cx="7519595" cy="2699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4936">
                  <a:extLst>
                    <a:ext uri="{9D8B030D-6E8A-4147-A177-3AD203B41FA5}">
                      <a16:colId xmlns:a16="http://schemas.microsoft.com/office/drawing/2014/main" val="3509449822"/>
                    </a:ext>
                  </a:extLst>
                </a:gridCol>
                <a:gridCol w="715383">
                  <a:extLst>
                    <a:ext uri="{9D8B030D-6E8A-4147-A177-3AD203B41FA5}">
                      <a16:colId xmlns:a16="http://schemas.microsoft.com/office/drawing/2014/main" val="9869063"/>
                    </a:ext>
                  </a:extLst>
                </a:gridCol>
                <a:gridCol w="710005">
                  <a:extLst>
                    <a:ext uri="{9D8B030D-6E8A-4147-A177-3AD203B41FA5}">
                      <a16:colId xmlns:a16="http://schemas.microsoft.com/office/drawing/2014/main" val="286158306"/>
                    </a:ext>
                  </a:extLst>
                </a:gridCol>
                <a:gridCol w="758414">
                  <a:extLst>
                    <a:ext uri="{9D8B030D-6E8A-4147-A177-3AD203B41FA5}">
                      <a16:colId xmlns:a16="http://schemas.microsoft.com/office/drawing/2014/main" val="306835378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14978733"/>
                    </a:ext>
                  </a:extLst>
                </a:gridCol>
                <a:gridCol w="699018">
                  <a:extLst>
                    <a:ext uri="{9D8B030D-6E8A-4147-A177-3AD203B41FA5}">
                      <a16:colId xmlns:a16="http://schemas.microsoft.com/office/drawing/2014/main" val="1153634642"/>
                    </a:ext>
                  </a:extLst>
                </a:gridCol>
                <a:gridCol w="876978">
                  <a:extLst>
                    <a:ext uri="{9D8B030D-6E8A-4147-A177-3AD203B41FA5}">
                      <a16:colId xmlns:a16="http://schemas.microsoft.com/office/drawing/2014/main" val="619613253"/>
                    </a:ext>
                  </a:extLst>
                </a:gridCol>
                <a:gridCol w="806823">
                  <a:extLst>
                    <a:ext uri="{9D8B030D-6E8A-4147-A177-3AD203B41FA5}">
                      <a16:colId xmlns:a16="http://schemas.microsoft.com/office/drawing/2014/main" val="1862186125"/>
                    </a:ext>
                  </a:extLst>
                </a:gridCol>
                <a:gridCol w="785078">
                  <a:extLst>
                    <a:ext uri="{9D8B030D-6E8A-4147-A177-3AD203B41FA5}">
                      <a16:colId xmlns:a16="http://schemas.microsoft.com/office/drawing/2014/main" val="2020146122"/>
                    </a:ext>
                  </a:extLst>
                </a:gridCol>
              </a:tblGrid>
              <a:tr h="26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Stödboende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92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66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51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54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55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53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27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30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09736160"/>
                  </a:ext>
                </a:extLst>
              </a:tr>
            </a:tbl>
          </a:graphicData>
        </a:graphic>
      </p:graphicFrame>
      <p:sp>
        <p:nvSpPr>
          <p:cNvPr id="12" name="textruta 11">
            <a:extLst>
              <a:ext uri="{FF2B5EF4-FFF2-40B4-BE49-F238E27FC236}">
                <a16:creationId xmlns:a16="http://schemas.microsoft.com/office/drawing/2014/main" id="{C09048D2-03C1-4BE9-811A-B064AB3BB6B6}"/>
              </a:ext>
            </a:extLst>
          </p:cNvPr>
          <p:cNvSpPr txBox="1"/>
          <p:nvPr/>
        </p:nvSpPr>
        <p:spPr>
          <a:xfrm>
            <a:off x="685533" y="2521290"/>
            <a:ext cx="927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UBÅT</a:t>
            </a:r>
          </a:p>
          <a:p>
            <a:r>
              <a:rPr lang="sv-SE" sz="1400" dirty="0"/>
              <a:t>Södertälje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2FCD86C6-D023-406C-94DD-4AB895D75996}"/>
              </a:ext>
            </a:extLst>
          </p:cNvPr>
          <p:cNvSpPr txBox="1"/>
          <p:nvPr/>
        </p:nvSpPr>
        <p:spPr>
          <a:xfrm>
            <a:off x="685533" y="3419910"/>
            <a:ext cx="927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UBÅT</a:t>
            </a:r>
          </a:p>
          <a:p>
            <a:r>
              <a:rPr lang="sv-SE" sz="1400" dirty="0"/>
              <a:t>Södertälje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76F22432-DA90-40CA-A28A-BD5361247622}"/>
              </a:ext>
            </a:extLst>
          </p:cNvPr>
          <p:cNvSpPr txBox="1"/>
          <p:nvPr/>
        </p:nvSpPr>
        <p:spPr>
          <a:xfrm>
            <a:off x="701670" y="4668672"/>
            <a:ext cx="927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UBÅT</a:t>
            </a:r>
          </a:p>
          <a:p>
            <a:r>
              <a:rPr lang="sv-SE" sz="1400" dirty="0"/>
              <a:t>Södertälje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3091A998-BFBE-4346-8FFF-B5BC1539B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44" y="250363"/>
            <a:ext cx="1022257" cy="86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6CBB0F-6FBC-4CC7-8243-CAAAAD8F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383" y="516213"/>
            <a:ext cx="7503459" cy="66168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sv-SE" sz="2000" dirty="0"/>
              <a:t>I Netanalys finns nationella resultat från hela UBÅT tillgängliga för klientarbetet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523306F-E016-4BF0-B793-D32B8D79B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67" y="110513"/>
            <a:ext cx="1013807" cy="85591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F941A102-BC0F-4F84-A9EB-410D61DA781E}"/>
              </a:ext>
            </a:extLst>
          </p:cNvPr>
          <p:cNvSpPr txBox="1"/>
          <p:nvPr/>
        </p:nvSpPr>
        <p:spPr>
          <a:xfrm>
            <a:off x="1895707" y="1279655"/>
            <a:ext cx="223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Effekter februari 2018</a:t>
            </a:r>
          </a:p>
        </p:txBody>
      </p:sp>
      <p:graphicFrame>
        <p:nvGraphicFramePr>
          <p:cNvPr id="13" name="Tabell 12">
            <a:extLst>
              <a:ext uri="{FF2B5EF4-FFF2-40B4-BE49-F238E27FC236}">
                <a16:creationId xmlns:a16="http://schemas.microsoft.com/office/drawing/2014/main" id="{E666B6EA-3083-4AC0-B631-7539DE5E47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95707" y="1750741"/>
          <a:ext cx="8776011" cy="4591043"/>
        </p:xfrm>
        <a:graphic>
          <a:graphicData uri="http://schemas.openxmlformats.org/drawingml/2006/table">
            <a:tbl>
              <a:tblPr/>
              <a:tblGrid>
                <a:gridCol w="1541307">
                  <a:extLst>
                    <a:ext uri="{9D8B030D-6E8A-4147-A177-3AD203B41FA5}">
                      <a16:colId xmlns:a16="http://schemas.microsoft.com/office/drawing/2014/main" val="1331813852"/>
                    </a:ext>
                  </a:extLst>
                </a:gridCol>
                <a:gridCol w="597649">
                  <a:extLst>
                    <a:ext uri="{9D8B030D-6E8A-4147-A177-3AD203B41FA5}">
                      <a16:colId xmlns:a16="http://schemas.microsoft.com/office/drawing/2014/main" val="3884972311"/>
                    </a:ext>
                  </a:extLst>
                </a:gridCol>
                <a:gridCol w="912202">
                  <a:extLst>
                    <a:ext uri="{9D8B030D-6E8A-4147-A177-3AD203B41FA5}">
                      <a16:colId xmlns:a16="http://schemas.microsoft.com/office/drawing/2014/main" val="1119359549"/>
                    </a:ext>
                  </a:extLst>
                </a:gridCol>
                <a:gridCol w="865018">
                  <a:extLst>
                    <a:ext uri="{9D8B030D-6E8A-4147-A177-3AD203B41FA5}">
                      <a16:colId xmlns:a16="http://schemas.microsoft.com/office/drawing/2014/main" val="837950782"/>
                    </a:ext>
                  </a:extLst>
                </a:gridCol>
                <a:gridCol w="802109">
                  <a:extLst>
                    <a:ext uri="{9D8B030D-6E8A-4147-A177-3AD203B41FA5}">
                      <a16:colId xmlns:a16="http://schemas.microsoft.com/office/drawing/2014/main" val="3924958085"/>
                    </a:ext>
                  </a:extLst>
                </a:gridCol>
                <a:gridCol w="1211026">
                  <a:extLst>
                    <a:ext uri="{9D8B030D-6E8A-4147-A177-3AD203B41FA5}">
                      <a16:colId xmlns:a16="http://schemas.microsoft.com/office/drawing/2014/main" val="969310470"/>
                    </a:ext>
                  </a:extLst>
                </a:gridCol>
                <a:gridCol w="956567">
                  <a:extLst>
                    <a:ext uri="{9D8B030D-6E8A-4147-A177-3AD203B41FA5}">
                      <a16:colId xmlns:a16="http://schemas.microsoft.com/office/drawing/2014/main" val="3380635652"/>
                    </a:ext>
                  </a:extLst>
                </a:gridCol>
                <a:gridCol w="797313">
                  <a:extLst>
                    <a:ext uri="{9D8B030D-6E8A-4147-A177-3AD203B41FA5}">
                      <a16:colId xmlns:a16="http://schemas.microsoft.com/office/drawing/2014/main" val="3828728851"/>
                    </a:ext>
                  </a:extLst>
                </a:gridCol>
                <a:gridCol w="1092820">
                  <a:extLst>
                    <a:ext uri="{9D8B030D-6E8A-4147-A177-3AD203B41FA5}">
                      <a16:colId xmlns:a16="http://schemas.microsoft.com/office/drawing/2014/main" val="4146470782"/>
                    </a:ext>
                  </a:extLst>
                </a:gridCol>
              </a:tblGrid>
              <a:tr h="283056">
                <a:tc>
                  <a:txBody>
                    <a:bodyPr/>
                    <a:lstStyle/>
                    <a:p>
                      <a:pPr algn="l" fontAlgn="t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Andel förbättrade, 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278531"/>
                  </a:ext>
                </a:extLst>
              </a:tr>
              <a:tr h="618385"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Åtgärd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Alkohol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Narkotika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Psykisk hälsa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Familj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Arbete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Fysisk Hälsa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Kriminalitet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207027"/>
                  </a:ext>
                </a:extLst>
              </a:tr>
              <a:tr h="309686"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Stödboende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280678"/>
                  </a:ext>
                </a:extLst>
              </a:tr>
              <a:tr h="309686"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12-steg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828079"/>
                  </a:ext>
                </a:extLst>
              </a:tr>
              <a:tr h="309686"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KBT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449165"/>
                  </a:ext>
                </a:extLst>
              </a:tr>
              <a:tr h="309686"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Stödjande samtal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156685"/>
                  </a:ext>
                </a:extLst>
              </a:tr>
              <a:tr h="309686"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Boendestöd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100375"/>
                  </a:ext>
                </a:extLst>
              </a:tr>
              <a:tr h="309686"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ÅP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1839885"/>
                  </a:ext>
                </a:extLst>
              </a:tr>
              <a:tr h="309686"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Arbetsträning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976498"/>
                  </a:ext>
                </a:extLst>
              </a:tr>
              <a:tr h="309686"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AnnanPsySocBeh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034454"/>
                  </a:ext>
                </a:extLst>
              </a:tr>
              <a:tr h="309686"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870869"/>
                  </a:ext>
                </a:extLst>
              </a:tr>
              <a:tr h="283056"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Ejangivet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175426"/>
                  </a:ext>
                </a:extLst>
              </a:tr>
              <a:tr h="309686"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51344"/>
                  </a:ext>
                </a:extLst>
              </a:tr>
              <a:tr h="309686"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Alla åtgärder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1373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000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475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D3C326-A67B-469C-A3D9-CE57945D9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455" y="383978"/>
            <a:ext cx="7627070" cy="832079"/>
          </a:xfrm>
        </p:spPr>
        <p:txBody>
          <a:bodyPr>
            <a:normAutofit fontScale="90000"/>
          </a:bodyPr>
          <a:lstStyle/>
          <a:p>
            <a:r>
              <a:rPr lang="sv-SE" sz="2800" dirty="0"/>
              <a:t>Brukarnas skattningar av åtgärder: UBÅT februari 2018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69749110-7A32-4C0B-AE81-1379EAE6442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71455" y="1484546"/>
          <a:ext cx="9011772" cy="3421991"/>
        </p:xfrm>
        <a:graphic>
          <a:graphicData uri="http://schemas.openxmlformats.org/drawingml/2006/table">
            <a:tbl>
              <a:tblPr/>
              <a:tblGrid>
                <a:gridCol w="1745364">
                  <a:extLst>
                    <a:ext uri="{9D8B030D-6E8A-4147-A177-3AD203B41FA5}">
                      <a16:colId xmlns:a16="http://schemas.microsoft.com/office/drawing/2014/main" val="2606001788"/>
                    </a:ext>
                  </a:extLst>
                </a:gridCol>
                <a:gridCol w="664888">
                  <a:extLst>
                    <a:ext uri="{9D8B030D-6E8A-4147-A177-3AD203B41FA5}">
                      <a16:colId xmlns:a16="http://schemas.microsoft.com/office/drawing/2014/main" val="2709837496"/>
                    </a:ext>
                  </a:extLst>
                </a:gridCol>
                <a:gridCol w="735981">
                  <a:extLst>
                    <a:ext uri="{9D8B030D-6E8A-4147-A177-3AD203B41FA5}">
                      <a16:colId xmlns:a16="http://schemas.microsoft.com/office/drawing/2014/main" val="1463450481"/>
                    </a:ext>
                  </a:extLst>
                </a:gridCol>
                <a:gridCol w="780585">
                  <a:extLst>
                    <a:ext uri="{9D8B030D-6E8A-4147-A177-3AD203B41FA5}">
                      <a16:colId xmlns:a16="http://schemas.microsoft.com/office/drawing/2014/main" val="2143631727"/>
                    </a:ext>
                  </a:extLst>
                </a:gridCol>
                <a:gridCol w="825190">
                  <a:extLst>
                    <a:ext uri="{9D8B030D-6E8A-4147-A177-3AD203B41FA5}">
                      <a16:colId xmlns:a16="http://schemas.microsoft.com/office/drawing/2014/main" val="324782001"/>
                    </a:ext>
                  </a:extLst>
                </a:gridCol>
                <a:gridCol w="1131849">
                  <a:extLst>
                    <a:ext uri="{9D8B030D-6E8A-4147-A177-3AD203B41FA5}">
                      <a16:colId xmlns:a16="http://schemas.microsoft.com/office/drawing/2014/main" val="426433240"/>
                    </a:ext>
                  </a:extLst>
                </a:gridCol>
                <a:gridCol w="903249">
                  <a:extLst>
                    <a:ext uri="{9D8B030D-6E8A-4147-A177-3AD203B41FA5}">
                      <a16:colId xmlns:a16="http://schemas.microsoft.com/office/drawing/2014/main" val="1169462845"/>
                    </a:ext>
                  </a:extLst>
                </a:gridCol>
                <a:gridCol w="908824">
                  <a:extLst>
                    <a:ext uri="{9D8B030D-6E8A-4147-A177-3AD203B41FA5}">
                      <a16:colId xmlns:a16="http://schemas.microsoft.com/office/drawing/2014/main" val="735494449"/>
                    </a:ext>
                  </a:extLst>
                </a:gridCol>
                <a:gridCol w="1315842">
                  <a:extLst>
                    <a:ext uri="{9D8B030D-6E8A-4147-A177-3AD203B41FA5}">
                      <a16:colId xmlns:a16="http://schemas.microsoft.com/office/drawing/2014/main" val="1141710818"/>
                    </a:ext>
                  </a:extLst>
                </a:gridCol>
              </a:tblGrid>
              <a:tr h="567278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Åtgärd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Väntan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Inflytande val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Motivation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Påverka genomförande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Bemötande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Nöjd m hjälp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Förbättrat problemen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650145"/>
                  </a:ext>
                </a:extLst>
              </a:tr>
              <a:tr h="24554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Stödboende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4185741"/>
                  </a:ext>
                </a:extLst>
              </a:tr>
              <a:tr h="24554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12-steg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030978"/>
                  </a:ext>
                </a:extLst>
              </a:tr>
              <a:tr h="24554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KBT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370450"/>
                  </a:ext>
                </a:extLst>
              </a:tr>
              <a:tr h="24554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Boendestöd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108093"/>
                  </a:ext>
                </a:extLst>
              </a:tr>
              <a:tr h="3225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Stödjande samtal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921241"/>
                  </a:ext>
                </a:extLst>
              </a:tr>
              <a:tr h="24554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ÅP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220653"/>
                  </a:ext>
                </a:extLst>
              </a:tr>
              <a:tr h="24554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Arbetsträning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447947"/>
                  </a:ext>
                </a:extLst>
              </a:tr>
              <a:tr h="30064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AnnanPsySocBeh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93811"/>
                  </a:ext>
                </a:extLst>
              </a:tr>
              <a:tr h="24554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 etc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523764"/>
                  </a:ext>
                </a:extLst>
              </a:tr>
              <a:tr h="24554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589412"/>
                  </a:ext>
                </a:extLst>
              </a:tr>
              <a:tr h="267195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Alla brukarskattningar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1681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494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90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492310-5E2E-46B6-A3F8-2F43DF5B3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070" y="751624"/>
            <a:ext cx="8362361" cy="832079"/>
          </a:xfrm>
        </p:spPr>
        <p:txBody>
          <a:bodyPr>
            <a:normAutofit fontScale="90000"/>
          </a:bodyPr>
          <a:lstStyle/>
          <a:p>
            <a:r>
              <a:rPr lang="sv-SE" sz="2800" dirty="0"/>
              <a:t>Handläggarnas skattningar av åtgärder: UBÅT februari 2018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84943D3B-6603-4E97-87F4-72EFEB90FD0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67107" y="1672684"/>
          <a:ext cx="8179420" cy="3716861"/>
        </p:xfrm>
        <a:graphic>
          <a:graphicData uri="http://schemas.openxmlformats.org/drawingml/2006/table">
            <a:tbl>
              <a:tblPr/>
              <a:tblGrid>
                <a:gridCol w="1820167">
                  <a:extLst>
                    <a:ext uri="{9D8B030D-6E8A-4147-A177-3AD203B41FA5}">
                      <a16:colId xmlns:a16="http://schemas.microsoft.com/office/drawing/2014/main" val="51836600"/>
                    </a:ext>
                  </a:extLst>
                </a:gridCol>
                <a:gridCol w="705779">
                  <a:extLst>
                    <a:ext uri="{9D8B030D-6E8A-4147-A177-3AD203B41FA5}">
                      <a16:colId xmlns:a16="http://schemas.microsoft.com/office/drawing/2014/main" val="817820233"/>
                    </a:ext>
                  </a:extLst>
                </a:gridCol>
                <a:gridCol w="1077242">
                  <a:extLst>
                    <a:ext uri="{9D8B030D-6E8A-4147-A177-3AD203B41FA5}">
                      <a16:colId xmlns:a16="http://schemas.microsoft.com/office/drawing/2014/main" val="4275209835"/>
                    </a:ext>
                  </a:extLst>
                </a:gridCol>
                <a:gridCol w="1021523">
                  <a:extLst>
                    <a:ext uri="{9D8B030D-6E8A-4147-A177-3AD203B41FA5}">
                      <a16:colId xmlns:a16="http://schemas.microsoft.com/office/drawing/2014/main" val="2757578301"/>
                    </a:ext>
                  </a:extLst>
                </a:gridCol>
                <a:gridCol w="947231">
                  <a:extLst>
                    <a:ext uri="{9D8B030D-6E8A-4147-A177-3AD203B41FA5}">
                      <a16:colId xmlns:a16="http://schemas.microsoft.com/office/drawing/2014/main" val="2880382976"/>
                    </a:ext>
                  </a:extLst>
                </a:gridCol>
                <a:gridCol w="1430132">
                  <a:extLst>
                    <a:ext uri="{9D8B030D-6E8A-4147-A177-3AD203B41FA5}">
                      <a16:colId xmlns:a16="http://schemas.microsoft.com/office/drawing/2014/main" val="318702900"/>
                    </a:ext>
                  </a:extLst>
                </a:gridCol>
                <a:gridCol w="1177346">
                  <a:extLst>
                    <a:ext uri="{9D8B030D-6E8A-4147-A177-3AD203B41FA5}">
                      <a16:colId xmlns:a16="http://schemas.microsoft.com/office/drawing/2014/main" val="1373154237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Andel positiva handläggarskattningar</a:t>
                      </a:r>
                    </a:p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505994"/>
                  </a:ext>
                </a:extLst>
              </a:tr>
              <a:tr h="429057"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Åtgärd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Anpassad till klienten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Väl genomfört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Klienten bidragit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Klientens probl förbättrats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Nöjd med insats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704891"/>
                  </a:ext>
                </a:extLst>
              </a:tr>
              <a:tr h="214528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Stödboende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711396"/>
                  </a:ext>
                </a:extLst>
              </a:tr>
              <a:tr h="214528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12-steg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489593"/>
                  </a:ext>
                </a:extLst>
              </a:tr>
              <a:tr h="214528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KBT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169992"/>
                  </a:ext>
                </a:extLst>
              </a:tr>
              <a:tr h="214528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Stödjande samtal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270076"/>
                  </a:ext>
                </a:extLst>
              </a:tr>
              <a:tr h="214528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Boendestöd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66351"/>
                  </a:ext>
                </a:extLst>
              </a:tr>
              <a:tr h="214528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ÅP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266372"/>
                  </a:ext>
                </a:extLst>
              </a:tr>
              <a:tr h="214528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 etc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555888"/>
                  </a:ext>
                </a:extLst>
              </a:tr>
              <a:tr h="214528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Arbetsträning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561568"/>
                  </a:ext>
                </a:extLst>
              </a:tr>
              <a:tr h="214528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AnnanPsySocBeh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615910"/>
                  </a:ext>
                </a:extLst>
              </a:tr>
              <a:tr h="214528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16777"/>
                  </a:ext>
                </a:extLst>
              </a:tr>
              <a:tr h="214528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980623"/>
                  </a:ext>
                </a:extLst>
              </a:tr>
              <a:tr h="214528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AUDIT etc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831476"/>
                  </a:ext>
                </a:extLst>
              </a:tr>
              <a:tr h="214528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Alla handl skattningar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1996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337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01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0944529-5394-4AB7-B774-A6EA5B610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Systematisk uppföljning i missbruksvården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ED9D54E-AEA6-4C24-A4BA-1656AE96C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02" y="1811761"/>
            <a:ext cx="6580237" cy="443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78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B389B5-261A-4B58-8234-C1647881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711" y="639445"/>
            <a:ext cx="2562538" cy="1555115"/>
          </a:xfrm>
        </p:spPr>
        <p:txBody>
          <a:bodyPr>
            <a:normAutofit/>
          </a:bodyPr>
          <a:lstStyle/>
          <a:p>
            <a:r>
              <a:rPr lang="sv-SE" sz="2800" dirty="0"/>
              <a:t>Effekter av åtgärder i olika problemprofiler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418AED7E-4057-43D9-B9C7-535A0D68AA4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99406" y="299130"/>
          <a:ext cx="6580569" cy="1595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6293">
                  <a:extLst>
                    <a:ext uri="{9D8B030D-6E8A-4147-A177-3AD203B41FA5}">
                      <a16:colId xmlns:a16="http://schemas.microsoft.com/office/drawing/2014/main" val="4195324436"/>
                    </a:ext>
                  </a:extLst>
                </a:gridCol>
                <a:gridCol w="521746">
                  <a:extLst>
                    <a:ext uri="{9D8B030D-6E8A-4147-A177-3AD203B41FA5}">
                      <a16:colId xmlns:a16="http://schemas.microsoft.com/office/drawing/2014/main" val="2640718782"/>
                    </a:ext>
                  </a:extLst>
                </a:gridCol>
                <a:gridCol w="650837">
                  <a:extLst>
                    <a:ext uri="{9D8B030D-6E8A-4147-A177-3AD203B41FA5}">
                      <a16:colId xmlns:a16="http://schemas.microsoft.com/office/drawing/2014/main" val="1735967382"/>
                    </a:ext>
                  </a:extLst>
                </a:gridCol>
                <a:gridCol w="851409">
                  <a:extLst>
                    <a:ext uri="{9D8B030D-6E8A-4147-A177-3AD203B41FA5}">
                      <a16:colId xmlns:a16="http://schemas.microsoft.com/office/drawing/2014/main" val="1629659896"/>
                    </a:ext>
                  </a:extLst>
                </a:gridCol>
                <a:gridCol w="617972">
                  <a:extLst>
                    <a:ext uri="{9D8B030D-6E8A-4147-A177-3AD203B41FA5}">
                      <a16:colId xmlns:a16="http://schemas.microsoft.com/office/drawing/2014/main" val="1772653982"/>
                    </a:ext>
                  </a:extLst>
                </a:gridCol>
                <a:gridCol w="702934">
                  <a:extLst>
                    <a:ext uri="{9D8B030D-6E8A-4147-A177-3AD203B41FA5}">
                      <a16:colId xmlns:a16="http://schemas.microsoft.com/office/drawing/2014/main" val="1410468928"/>
                    </a:ext>
                  </a:extLst>
                </a:gridCol>
                <a:gridCol w="737791">
                  <a:extLst>
                    <a:ext uri="{9D8B030D-6E8A-4147-A177-3AD203B41FA5}">
                      <a16:colId xmlns:a16="http://schemas.microsoft.com/office/drawing/2014/main" val="1517159470"/>
                    </a:ext>
                  </a:extLst>
                </a:gridCol>
                <a:gridCol w="617972">
                  <a:extLst>
                    <a:ext uri="{9D8B030D-6E8A-4147-A177-3AD203B41FA5}">
                      <a16:colId xmlns:a16="http://schemas.microsoft.com/office/drawing/2014/main" val="895610968"/>
                    </a:ext>
                  </a:extLst>
                </a:gridCol>
                <a:gridCol w="613615">
                  <a:extLst>
                    <a:ext uri="{9D8B030D-6E8A-4147-A177-3AD203B41FA5}">
                      <a16:colId xmlns:a16="http://schemas.microsoft.com/office/drawing/2014/main" val="373181977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Narkotikaprofil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sv-S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Andel förbättrade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73698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Åtgärd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Antal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Alkohol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Narkotika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Psykisk hälsa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Familj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Arbete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Fysisk Hälsa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Kriminalitet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8432764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Stödboende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95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55%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74%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53%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58%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46%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28%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52%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1750999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12-steg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78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53%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74%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62%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72%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47%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39%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63%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700702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KBT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54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39%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67%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52%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52%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46%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36%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50%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529897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Stödjande samtal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42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36%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79%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40%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50%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40%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47%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41%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626317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Alla åtgärder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450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45%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75%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53%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59%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45%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35%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51%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4256297"/>
                  </a:ext>
                </a:extLst>
              </a:tr>
            </a:tbl>
          </a:graphicData>
        </a:graphic>
      </p:graphicFrame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DB940D68-4F18-49D3-ABA2-9BABC8090ED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99403" y="4862754"/>
          <a:ext cx="6580571" cy="1538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0915">
                  <a:extLst>
                    <a:ext uri="{9D8B030D-6E8A-4147-A177-3AD203B41FA5}">
                      <a16:colId xmlns:a16="http://schemas.microsoft.com/office/drawing/2014/main" val="2466628514"/>
                    </a:ext>
                  </a:extLst>
                </a:gridCol>
                <a:gridCol w="543261">
                  <a:extLst>
                    <a:ext uri="{9D8B030D-6E8A-4147-A177-3AD203B41FA5}">
                      <a16:colId xmlns:a16="http://schemas.microsoft.com/office/drawing/2014/main" val="3043921270"/>
                    </a:ext>
                  </a:extLst>
                </a:gridCol>
                <a:gridCol w="656217">
                  <a:extLst>
                    <a:ext uri="{9D8B030D-6E8A-4147-A177-3AD203B41FA5}">
                      <a16:colId xmlns:a16="http://schemas.microsoft.com/office/drawing/2014/main" val="115675529"/>
                    </a:ext>
                  </a:extLst>
                </a:gridCol>
                <a:gridCol w="737787">
                  <a:extLst>
                    <a:ext uri="{9D8B030D-6E8A-4147-A177-3AD203B41FA5}">
                      <a16:colId xmlns:a16="http://schemas.microsoft.com/office/drawing/2014/main" val="353527333"/>
                    </a:ext>
                  </a:extLst>
                </a:gridCol>
                <a:gridCol w="721964">
                  <a:extLst>
                    <a:ext uri="{9D8B030D-6E8A-4147-A177-3AD203B41FA5}">
                      <a16:colId xmlns:a16="http://schemas.microsoft.com/office/drawing/2014/main" val="2586527967"/>
                    </a:ext>
                  </a:extLst>
                </a:gridCol>
                <a:gridCol w="683705">
                  <a:extLst>
                    <a:ext uri="{9D8B030D-6E8A-4147-A177-3AD203B41FA5}">
                      <a16:colId xmlns:a16="http://schemas.microsoft.com/office/drawing/2014/main" val="211104999"/>
                    </a:ext>
                  </a:extLst>
                </a:gridCol>
                <a:gridCol w="655365">
                  <a:extLst>
                    <a:ext uri="{9D8B030D-6E8A-4147-A177-3AD203B41FA5}">
                      <a16:colId xmlns:a16="http://schemas.microsoft.com/office/drawing/2014/main" val="1018113441"/>
                    </a:ext>
                  </a:extLst>
                </a:gridCol>
                <a:gridCol w="613563">
                  <a:extLst>
                    <a:ext uri="{9D8B030D-6E8A-4147-A177-3AD203B41FA5}">
                      <a16:colId xmlns:a16="http://schemas.microsoft.com/office/drawing/2014/main" val="1453703412"/>
                    </a:ext>
                  </a:extLst>
                </a:gridCol>
                <a:gridCol w="707794">
                  <a:extLst>
                    <a:ext uri="{9D8B030D-6E8A-4147-A177-3AD203B41FA5}">
                      <a16:colId xmlns:a16="http://schemas.microsoft.com/office/drawing/2014/main" val="7589673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AvgrAlk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sv-S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Andel förbättrade, 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0313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Åtgärd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Antal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Alkohol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Narkotika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Psykisk hälsa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Familj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Arbete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Fysisk Hälsa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Kriminalitet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6098055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12-steg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39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74%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11%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31%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33%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21%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31%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3%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6512135"/>
                  </a:ext>
                </a:extLst>
              </a:tr>
              <a:tr h="2717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Stödboende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28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68%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30%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21%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11%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43%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18%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15%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7165509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KBT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27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52%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14%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7%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11%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21%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11%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11%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2604541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Alla åtgärder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216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59%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22%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17%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17%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27%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16%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12%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2554013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64874EBF-222E-4B08-9177-206917A93B6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99403" y="2096893"/>
          <a:ext cx="6580571" cy="2413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2506">
                  <a:extLst>
                    <a:ext uri="{9D8B030D-6E8A-4147-A177-3AD203B41FA5}">
                      <a16:colId xmlns:a16="http://schemas.microsoft.com/office/drawing/2014/main" val="410749623"/>
                    </a:ext>
                  </a:extLst>
                </a:gridCol>
                <a:gridCol w="554018">
                  <a:extLst>
                    <a:ext uri="{9D8B030D-6E8A-4147-A177-3AD203B41FA5}">
                      <a16:colId xmlns:a16="http://schemas.microsoft.com/office/drawing/2014/main" val="3652753448"/>
                    </a:ext>
                  </a:extLst>
                </a:gridCol>
                <a:gridCol w="720763">
                  <a:extLst>
                    <a:ext uri="{9D8B030D-6E8A-4147-A177-3AD203B41FA5}">
                      <a16:colId xmlns:a16="http://schemas.microsoft.com/office/drawing/2014/main" val="2876387020"/>
                    </a:ext>
                  </a:extLst>
                </a:gridCol>
                <a:gridCol w="710893">
                  <a:extLst>
                    <a:ext uri="{9D8B030D-6E8A-4147-A177-3AD203B41FA5}">
                      <a16:colId xmlns:a16="http://schemas.microsoft.com/office/drawing/2014/main" val="2322025118"/>
                    </a:ext>
                  </a:extLst>
                </a:gridCol>
                <a:gridCol w="721964">
                  <a:extLst>
                    <a:ext uri="{9D8B030D-6E8A-4147-A177-3AD203B41FA5}">
                      <a16:colId xmlns:a16="http://schemas.microsoft.com/office/drawing/2014/main" val="961163427"/>
                    </a:ext>
                  </a:extLst>
                </a:gridCol>
                <a:gridCol w="683705">
                  <a:extLst>
                    <a:ext uri="{9D8B030D-6E8A-4147-A177-3AD203B41FA5}">
                      <a16:colId xmlns:a16="http://schemas.microsoft.com/office/drawing/2014/main" val="4285353738"/>
                    </a:ext>
                  </a:extLst>
                </a:gridCol>
                <a:gridCol w="655365">
                  <a:extLst>
                    <a:ext uri="{9D8B030D-6E8A-4147-A177-3AD203B41FA5}">
                      <a16:colId xmlns:a16="http://schemas.microsoft.com/office/drawing/2014/main" val="2593585209"/>
                    </a:ext>
                  </a:extLst>
                </a:gridCol>
                <a:gridCol w="613563">
                  <a:extLst>
                    <a:ext uri="{9D8B030D-6E8A-4147-A177-3AD203B41FA5}">
                      <a16:colId xmlns:a16="http://schemas.microsoft.com/office/drawing/2014/main" val="627438349"/>
                    </a:ext>
                  </a:extLst>
                </a:gridCol>
                <a:gridCol w="707794">
                  <a:extLst>
                    <a:ext uri="{9D8B030D-6E8A-4147-A177-3AD203B41FA5}">
                      <a16:colId xmlns:a16="http://schemas.microsoft.com/office/drawing/2014/main" val="11594133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Alk&amp;Psyk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sv-S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Andel förbättrade, %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45841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Åtgärd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Antal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Alkohol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Narkotika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Psykisk hälsa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 err="1">
                          <a:effectLst/>
                        </a:rPr>
                        <a:t>Famil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Arbete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Fysisk Hälsa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Kriminalitet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985778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Stödboende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98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78%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23%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60%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54%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57%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29%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16%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2520325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12-steg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63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79%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15%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71%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51%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41%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41%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13%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5550818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KBT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47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74%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14%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71%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48%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36%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17%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12%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7665458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Boendestöd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45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82%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18%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77%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52%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50%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44%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14%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9176497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ÅP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31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81%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7%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68%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81%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42%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47%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13%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8242129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ASI-utredning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30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53%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14%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70%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63%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27%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33%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13%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931176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Alla åtgärder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422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75%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15%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68%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58%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46%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34%</a:t>
                      </a:r>
                      <a:endParaRPr lang="sv-S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16%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2309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9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0A014F-85D4-4C53-B117-064E0E5F5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5302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Resultatrapporten svarar på följande uppföljningsfrågor: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BA0733-24DD-4A80-9CC3-12AEDCBB1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103"/>
            <a:ext cx="10515600" cy="4587860"/>
          </a:xfrm>
        </p:spPr>
        <p:txBody>
          <a:bodyPr/>
          <a:lstStyle/>
          <a:p>
            <a:r>
              <a:rPr lang="sv-SE" dirty="0"/>
              <a:t>Vilka åtgärder som genomförs?</a:t>
            </a:r>
          </a:p>
          <a:p>
            <a:r>
              <a:rPr lang="sv-SE" dirty="0"/>
              <a:t>Hur väl olika åtgärder lyckas med att hjälpa klienterna, dvs om klienternas problem har minskat (reliabel förbättring 2 skalsteg på ASI-G minus ASI-U)?</a:t>
            </a:r>
          </a:p>
          <a:p>
            <a:r>
              <a:rPr lang="sv-SE" dirty="0"/>
              <a:t>Brukarnas delaktighet och inflytande, brukarnas upplevelse av förbättring och kvalitet?</a:t>
            </a:r>
          </a:p>
          <a:p>
            <a:r>
              <a:rPr lang="sv-SE" dirty="0"/>
              <a:t>Professionens upplevelse av förbättring och kvalitet?</a:t>
            </a:r>
          </a:p>
          <a:p>
            <a:r>
              <a:rPr lang="sv-SE" dirty="0"/>
              <a:t>Finns det mer effektiva åtgärder för klienternas problem?</a:t>
            </a:r>
          </a:p>
          <a:p>
            <a:r>
              <a:rPr lang="sv-SE" dirty="0"/>
              <a:t>Har några av våra åtgärder sämre effekt än samma åtgärder i övriga Sverige?</a:t>
            </a:r>
          </a:p>
        </p:txBody>
      </p:sp>
    </p:spTree>
    <p:extLst>
      <p:ext uri="{BB962C8B-B14F-4D97-AF65-F5344CB8AC3E}">
        <p14:creationId xmlns:p14="http://schemas.microsoft.com/office/powerpoint/2010/main" val="548412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8577B9-74BB-4AED-B0C1-B863349F4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Effekter av alla åtgärder för olika Ställen: Exempel från Södertälje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C0F26E00-CAF8-4691-94C3-992DF5AD24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449610"/>
              </p:ext>
            </p:extLst>
          </p:nvPr>
        </p:nvGraphicFramePr>
        <p:xfrm>
          <a:off x="2152184" y="2085278"/>
          <a:ext cx="7733374" cy="4335409"/>
        </p:xfrm>
        <a:graphic>
          <a:graphicData uri="http://schemas.openxmlformats.org/drawingml/2006/table">
            <a:tbl>
              <a:tblPr firstRow="1" firstCol="1" bandRow="1"/>
              <a:tblGrid>
                <a:gridCol w="1554013">
                  <a:extLst>
                    <a:ext uri="{9D8B030D-6E8A-4147-A177-3AD203B41FA5}">
                      <a16:colId xmlns:a16="http://schemas.microsoft.com/office/drawing/2014/main" val="480373094"/>
                    </a:ext>
                  </a:extLst>
                </a:gridCol>
                <a:gridCol w="672466">
                  <a:extLst>
                    <a:ext uri="{9D8B030D-6E8A-4147-A177-3AD203B41FA5}">
                      <a16:colId xmlns:a16="http://schemas.microsoft.com/office/drawing/2014/main" val="3461787390"/>
                    </a:ext>
                  </a:extLst>
                </a:gridCol>
                <a:gridCol w="697216">
                  <a:extLst>
                    <a:ext uri="{9D8B030D-6E8A-4147-A177-3AD203B41FA5}">
                      <a16:colId xmlns:a16="http://schemas.microsoft.com/office/drawing/2014/main" val="1431670646"/>
                    </a:ext>
                  </a:extLst>
                </a:gridCol>
                <a:gridCol w="902028">
                  <a:extLst>
                    <a:ext uri="{9D8B030D-6E8A-4147-A177-3AD203B41FA5}">
                      <a16:colId xmlns:a16="http://schemas.microsoft.com/office/drawing/2014/main" val="3485119143"/>
                    </a:ext>
                  </a:extLst>
                </a:gridCol>
                <a:gridCol w="1034303">
                  <a:extLst>
                    <a:ext uri="{9D8B030D-6E8A-4147-A177-3AD203B41FA5}">
                      <a16:colId xmlns:a16="http://schemas.microsoft.com/office/drawing/2014/main" val="563587609"/>
                    </a:ext>
                  </a:extLst>
                </a:gridCol>
                <a:gridCol w="697216">
                  <a:extLst>
                    <a:ext uri="{9D8B030D-6E8A-4147-A177-3AD203B41FA5}">
                      <a16:colId xmlns:a16="http://schemas.microsoft.com/office/drawing/2014/main" val="2404733111"/>
                    </a:ext>
                  </a:extLst>
                </a:gridCol>
                <a:gridCol w="697216">
                  <a:extLst>
                    <a:ext uri="{9D8B030D-6E8A-4147-A177-3AD203B41FA5}">
                      <a16:colId xmlns:a16="http://schemas.microsoft.com/office/drawing/2014/main" val="2132858270"/>
                    </a:ext>
                  </a:extLst>
                </a:gridCol>
                <a:gridCol w="697216">
                  <a:extLst>
                    <a:ext uri="{9D8B030D-6E8A-4147-A177-3AD203B41FA5}">
                      <a16:colId xmlns:a16="http://schemas.microsoft.com/office/drawing/2014/main" val="21880427"/>
                    </a:ext>
                  </a:extLst>
                </a:gridCol>
                <a:gridCol w="781700">
                  <a:extLst>
                    <a:ext uri="{9D8B030D-6E8A-4147-A177-3AD203B41FA5}">
                      <a16:colId xmlns:a16="http://schemas.microsoft.com/office/drawing/2014/main" val="1143152742"/>
                    </a:ext>
                  </a:extLst>
                </a:gridCol>
              </a:tblGrid>
              <a:tr h="2142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Intervjuarskattning: Andel förbättrade,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33973"/>
                  </a:ext>
                </a:extLst>
              </a:tr>
              <a:tr h="373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Ställe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Alkohol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Narkotika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Psykisk hälsa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Arbete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Fysisk Hälsa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Kriminalitet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986912"/>
                  </a:ext>
                </a:extLst>
              </a:tr>
              <a:tr h="341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Vista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558863"/>
                  </a:ext>
                </a:extLst>
              </a:tr>
              <a:tr h="3647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Vuxenenheten missbruk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22784"/>
                  </a:ext>
                </a:extLst>
              </a:tr>
              <a:tr h="218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Vigor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329199"/>
                  </a:ext>
                </a:extLst>
              </a:tr>
              <a:tr h="207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Arbetsträningen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760718"/>
                  </a:ext>
                </a:extLst>
              </a:tr>
              <a:tr h="2846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M&amp;K - KBT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340738"/>
                  </a:ext>
                </a:extLst>
              </a:tr>
              <a:tr h="298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Öppenvården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721569"/>
                  </a:ext>
                </a:extLst>
              </a:tr>
              <a:tr h="313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Kooperativ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39381"/>
                  </a:ext>
                </a:extLst>
              </a:tr>
              <a:tr h="258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Tolvan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73718"/>
                  </a:ext>
                </a:extLst>
              </a:tr>
              <a:tr h="23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505645"/>
                  </a:ext>
                </a:extLst>
              </a:tr>
              <a:tr h="247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Siri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936590"/>
                  </a:ext>
                </a:extLst>
              </a:tr>
              <a:tr h="383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boendestöd kommunkontrakt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046155"/>
                  </a:ext>
                </a:extLst>
              </a:tr>
              <a:tr h="191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Nova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653134"/>
                  </a:ext>
                </a:extLst>
              </a:tr>
              <a:tr h="2175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Alla åtgärder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315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</a:t>
                      </a:r>
                      <a:endParaRPr lang="sv-S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145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384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AF3E30-B157-4753-A133-443F8171E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Brukarnas skattningar av alla åtgärder för olika Ställen: Exempel från Södertälje.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7D8B811D-ED3B-47CF-9013-7108A60AE1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250623"/>
              </p:ext>
            </p:extLst>
          </p:nvPr>
        </p:nvGraphicFramePr>
        <p:xfrm>
          <a:off x="1767468" y="2059464"/>
          <a:ext cx="7705007" cy="4817196"/>
        </p:xfrm>
        <a:graphic>
          <a:graphicData uri="http://schemas.openxmlformats.org/drawingml/2006/table">
            <a:tbl>
              <a:tblPr firstRow="1" firstCol="1" bandRow="1"/>
              <a:tblGrid>
                <a:gridCol w="1725782">
                  <a:extLst>
                    <a:ext uri="{9D8B030D-6E8A-4147-A177-3AD203B41FA5}">
                      <a16:colId xmlns:a16="http://schemas.microsoft.com/office/drawing/2014/main" val="3471314656"/>
                    </a:ext>
                  </a:extLst>
                </a:gridCol>
                <a:gridCol w="617969">
                  <a:extLst>
                    <a:ext uri="{9D8B030D-6E8A-4147-A177-3AD203B41FA5}">
                      <a16:colId xmlns:a16="http://schemas.microsoft.com/office/drawing/2014/main" val="174584493"/>
                    </a:ext>
                  </a:extLst>
                </a:gridCol>
                <a:gridCol w="617099">
                  <a:extLst>
                    <a:ext uri="{9D8B030D-6E8A-4147-A177-3AD203B41FA5}">
                      <a16:colId xmlns:a16="http://schemas.microsoft.com/office/drawing/2014/main" val="312326604"/>
                    </a:ext>
                  </a:extLst>
                </a:gridCol>
                <a:gridCol w="741738">
                  <a:extLst>
                    <a:ext uri="{9D8B030D-6E8A-4147-A177-3AD203B41FA5}">
                      <a16:colId xmlns:a16="http://schemas.microsoft.com/office/drawing/2014/main" val="3983861284"/>
                    </a:ext>
                  </a:extLst>
                </a:gridCol>
                <a:gridCol w="740866">
                  <a:extLst>
                    <a:ext uri="{9D8B030D-6E8A-4147-A177-3AD203B41FA5}">
                      <a16:colId xmlns:a16="http://schemas.microsoft.com/office/drawing/2014/main" val="1084413432"/>
                    </a:ext>
                  </a:extLst>
                </a:gridCol>
                <a:gridCol w="794905">
                  <a:extLst>
                    <a:ext uri="{9D8B030D-6E8A-4147-A177-3AD203B41FA5}">
                      <a16:colId xmlns:a16="http://schemas.microsoft.com/office/drawing/2014/main" val="3433102005"/>
                    </a:ext>
                  </a:extLst>
                </a:gridCol>
                <a:gridCol w="741738">
                  <a:extLst>
                    <a:ext uri="{9D8B030D-6E8A-4147-A177-3AD203B41FA5}">
                      <a16:colId xmlns:a16="http://schemas.microsoft.com/office/drawing/2014/main" val="3587376953"/>
                    </a:ext>
                  </a:extLst>
                </a:gridCol>
                <a:gridCol w="740866">
                  <a:extLst>
                    <a:ext uri="{9D8B030D-6E8A-4147-A177-3AD203B41FA5}">
                      <a16:colId xmlns:a16="http://schemas.microsoft.com/office/drawing/2014/main" val="1099229066"/>
                    </a:ext>
                  </a:extLst>
                </a:gridCol>
                <a:gridCol w="984044">
                  <a:extLst>
                    <a:ext uri="{9D8B030D-6E8A-4147-A177-3AD203B41FA5}">
                      <a16:colId xmlns:a16="http://schemas.microsoft.com/office/drawing/2014/main" val="159734459"/>
                    </a:ext>
                  </a:extLst>
                </a:gridCol>
              </a:tblGrid>
              <a:tr h="5602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Ställe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Väntan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Inflytande val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Motivation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Påverka genomförande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Bemötande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Nöjd m hjälp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Förbättrat problemen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174959"/>
                  </a:ext>
                </a:extLst>
              </a:tr>
              <a:tr h="241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Vigor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851311"/>
                  </a:ext>
                </a:extLst>
              </a:tr>
              <a:tr h="241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425929"/>
                  </a:ext>
                </a:extLst>
              </a:tr>
              <a:tr h="241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Arbetsträningen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423098"/>
                  </a:ext>
                </a:extLst>
              </a:tr>
              <a:tr h="241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M&amp;K - KBT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586377"/>
                  </a:ext>
                </a:extLst>
              </a:tr>
              <a:tr h="241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Kooperativ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486534"/>
                  </a:ext>
                </a:extLst>
              </a:tr>
              <a:tr h="241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776707"/>
                  </a:ext>
                </a:extLst>
              </a:tr>
              <a:tr h="241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Vuxenenheten missbruk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892302"/>
                  </a:ext>
                </a:extLst>
              </a:tr>
              <a:tr h="241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Kooperativ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680868"/>
                  </a:ext>
                </a:extLst>
              </a:tr>
              <a:tr h="367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boendestöd kommunkontrakt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586799"/>
                  </a:ext>
                </a:extLst>
              </a:tr>
              <a:tr h="241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Siri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342887"/>
                  </a:ext>
                </a:extLst>
              </a:tr>
              <a:tr h="241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618727"/>
                  </a:ext>
                </a:extLst>
              </a:tr>
              <a:tr h="241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Akutboende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784695"/>
                  </a:ext>
                </a:extLst>
              </a:tr>
              <a:tr h="241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MotivationETT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304638"/>
                  </a:ext>
                </a:extLst>
              </a:tr>
              <a:tr h="241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Återfallsprevention prog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617098"/>
                  </a:ext>
                </a:extLst>
              </a:tr>
              <a:tr h="241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Alla ställen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362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sv-S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68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250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E5F40F-9F58-4238-97E6-4F79A8F65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339"/>
          </a:xfrm>
        </p:spPr>
        <p:txBody>
          <a:bodyPr>
            <a:normAutofit/>
          </a:bodyPr>
          <a:lstStyle/>
          <a:p>
            <a:r>
              <a:rPr lang="sv-S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Handläggarnas skattningar av alla åtgärder för olika Ställen: Exempel från Södertälje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53CC88DD-3BBD-4E67-8B9C-3BF7173CC8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816687"/>
              </p:ext>
            </p:extLst>
          </p:nvPr>
        </p:nvGraphicFramePr>
        <p:xfrm>
          <a:off x="1828800" y="1553591"/>
          <a:ext cx="7661431" cy="5558409"/>
        </p:xfrm>
        <a:graphic>
          <a:graphicData uri="http://schemas.openxmlformats.org/drawingml/2006/table">
            <a:tbl>
              <a:tblPr firstRow="1" firstCol="1" bandRow="1"/>
              <a:tblGrid>
                <a:gridCol w="1402417">
                  <a:extLst>
                    <a:ext uri="{9D8B030D-6E8A-4147-A177-3AD203B41FA5}">
                      <a16:colId xmlns:a16="http://schemas.microsoft.com/office/drawing/2014/main" val="2401985023"/>
                    </a:ext>
                  </a:extLst>
                </a:gridCol>
                <a:gridCol w="894660">
                  <a:extLst>
                    <a:ext uri="{9D8B030D-6E8A-4147-A177-3AD203B41FA5}">
                      <a16:colId xmlns:a16="http://schemas.microsoft.com/office/drawing/2014/main" val="2169968255"/>
                    </a:ext>
                  </a:extLst>
                </a:gridCol>
                <a:gridCol w="822510">
                  <a:extLst>
                    <a:ext uri="{9D8B030D-6E8A-4147-A177-3AD203B41FA5}">
                      <a16:colId xmlns:a16="http://schemas.microsoft.com/office/drawing/2014/main" val="144131043"/>
                    </a:ext>
                  </a:extLst>
                </a:gridCol>
                <a:gridCol w="894660">
                  <a:extLst>
                    <a:ext uri="{9D8B030D-6E8A-4147-A177-3AD203B41FA5}">
                      <a16:colId xmlns:a16="http://schemas.microsoft.com/office/drawing/2014/main" val="48046931"/>
                    </a:ext>
                  </a:extLst>
                </a:gridCol>
                <a:gridCol w="894660">
                  <a:extLst>
                    <a:ext uri="{9D8B030D-6E8A-4147-A177-3AD203B41FA5}">
                      <a16:colId xmlns:a16="http://schemas.microsoft.com/office/drawing/2014/main" val="3921073433"/>
                    </a:ext>
                  </a:extLst>
                </a:gridCol>
                <a:gridCol w="1222943">
                  <a:extLst>
                    <a:ext uri="{9D8B030D-6E8A-4147-A177-3AD203B41FA5}">
                      <a16:colId xmlns:a16="http://schemas.microsoft.com/office/drawing/2014/main" val="194525521"/>
                    </a:ext>
                  </a:extLst>
                </a:gridCol>
                <a:gridCol w="1529581">
                  <a:extLst>
                    <a:ext uri="{9D8B030D-6E8A-4147-A177-3AD203B41FA5}">
                      <a16:colId xmlns:a16="http://schemas.microsoft.com/office/drawing/2014/main" val="2034001102"/>
                    </a:ext>
                  </a:extLst>
                </a:gridCol>
              </a:tblGrid>
              <a:tr h="159210">
                <a:tc>
                  <a:txBody>
                    <a:bodyPr/>
                    <a:lstStyle/>
                    <a:p>
                      <a:endParaRPr lang="sv-SE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Andel positiva handläggarskattningar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544257"/>
                  </a:ext>
                </a:extLst>
              </a:tr>
              <a:tr h="560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Ställe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Antal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Anpassad till klienten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Väl genomfört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Klienten bidragit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Klientens probl förbättrats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Nöjd med insats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211170"/>
                  </a:ext>
                </a:extLst>
              </a:tr>
              <a:tr h="167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Vista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884692"/>
                  </a:ext>
                </a:extLst>
              </a:tr>
              <a:tr h="280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Vuxenenheten missbruk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200488"/>
                  </a:ext>
                </a:extLst>
              </a:tr>
              <a:tr h="1677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Vigor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125261"/>
                  </a:ext>
                </a:extLst>
              </a:tr>
              <a:tr h="280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Arbetsträningen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725969"/>
                  </a:ext>
                </a:extLst>
              </a:tr>
              <a:tr h="167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M&amp;K - KBT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072087"/>
                  </a:ext>
                </a:extLst>
              </a:tr>
              <a:tr h="1793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Tolvan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976687"/>
                  </a:ext>
                </a:extLst>
              </a:tr>
              <a:tr h="167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Kooperativ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176853"/>
                  </a:ext>
                </a:extLst>
              </a:tr>
              <a:tr h="270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BoF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583659"/>
                  </a:ext>
                </a:extLst>
              </a:tr>
              <a:tr h="167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Akutboende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298496"/>
                  </a:ext>
                </a:extLst>
              </a:tr>
              <a:tr h="420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boendestöd kommunkontrakt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387043"/>
                  </a:ext>
                </a:extLst>
              </a:tr>
              <a:tr h="246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KBT prog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972953"/>
                  </a:ext>
                </a:extLst>
              </a:tr>
              <a:tr h="206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Nova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984836"/>
                  </a:ext>
                </a:extLst>
              </a:tr>
              <a:tr h="280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MotivationETT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263805"/>
                  </a:ext>
                </a:extLst>
              </a:tr>
              <a:tr h="191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Första steget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685639"/>
                  </a:ext>
                </a:extLst>
              </a:tr>
              <a:tr h="191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Första steget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354543"/>
                  </a:ext>
                </a:extLst>
              </a:tr>
              <a:tr h="280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Återfallsprevention prog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745535"/>
                  </a:ext>
                </a:extLst>
              </a:tr>
              <a:tr h="191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Arthur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2268067"/>
                  </a:ext>
                </a:extLst>
              </a:tr>
              <a:tr h="167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Alla ställen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474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64%</a:t>
                      </a:r>
                      <a:endParaRPr lang="sv-S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sv-S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02" marR="52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945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973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E81419C-9E4E-4C40-8118-06E67E05B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39" y="564946"/>
            <a:ext cx="1864595" cy="112701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A5F0BE2-FD37-4B98-90D6-BFD8743B09C4}"/>
              </a:ext>
            </a:extLst>
          </p:cNvPr>
          <p:cNvSpPr txBox="1"/>
          <p:nvPr/>
        </p:nvSpPr>
        <p:spPr>
          <a:xfrm>
            <a:off x="2117366" y="524929"/>
            <a:ext cx="8969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Resultat från Netanalys utgör faktaunderlag för verksamhetsutveckling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2855A54-ACC9-454D-ABAF-612CB5C23625}"/>
              </a:ext>
            </a:extLst>
          </p:cNvPr>
          <p:cNvSpPr txBox="1"/>
          <p:nvPr/>
        </p:nvSpPr>
        <p:spPr>
          <a:xfrm>
            <a:off x="3169546" y="2226370"/>
            <a:ext cx="702349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Verksamhetsrapporter baserade på ASI.</a:t>
            </a:r>
          </a:p>
          <a:p>
            <a:r>
              <a:rPr lang="sv-SE" dirty="0"/>
              <a:t>	Enheten </a:t>
            </a:r>
            <a:r>
              <a:rPr lang="sv-SE" dirty="0">
                <a:hlinkClick r:id="rId3" action="ppaction://hlinkfile"/>
              </a:rPr>
              <a:t>jämfört med Övriga </a:t>
            </a:r>
            <a:r>
              <a:rPr lang="sv-SE" dirty="0"/>
              <a:t>(stora, medelstora, små)</a:t>
            </a:r>
          </a:p>
          <a:p>
            <a:r>
              <a:rPr lang="sv-SE" dirty="0"/>
              <a:t>	Enheten jämfört med sig själv vid </a:t>
            </a:r>
            <a:r>
              <a:rPr lang="sv-SE" dirty="0">
                <a:hlinkClick r:id="rId4" action="ppaction://hlinkfile"/>
              </a:rPr>
              <a:t>två tidpunkter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hlinkClick r:id="rId5" action="ppaction://hlinkfile"/>
              </a:rPr>
              <a:t>Åtgärder och ställen </a:t>
            </a:r>
            <a:r>
              <a:rPr lang="sv-SE" dirty="0"/>
              <a:t>vid Enheten baserad på UBÅT.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hlinkClick r:id="rId6" action="ppaction://hlinkfile"/>
              </a:rPr>
              <a:t>Resultat för Åtgärder och Ställen </a:t>
            </a:r>
            <a:r>
              <a:rPr lang="sv-SE" dirty="0"/>
              <a:t>vid Enheten baserat på ASI och UBÅT.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hlinkClick r:id="rId7" action="ppaction://hlinkfile"/>
              </a:rPr>
              <a:t>Resultat för hela UBÅT</a:t>
            </a: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34BA4C9-E712-4CBF-84BE-96DC956B5A78}"/>
              </a:ext>
            </a:extLst>
          </p:cNvPr>
          <p:cNvSpPr txBox="1"/>
          <p:nvPr/>
        </p:nvSpPr>
        <p:spPr>
          <a:xfrm>
            <a:off x="1908699" y="1791148"/>
            <a:ext cx="10424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Det finns idag två rapporter som användarna kan ta fram själva och en tredje håller på att programmeras.</a:t>
            </a:r>
          </a:p>
          <a:p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F17D533-4B2F-4674-9A86-3DF2C1D3279F}"/>
              </a:ext>
            </a:extLst>
          </p:cNvPr>
          <p:cNvSpPr txBox="1"/>
          <p:nvPr/>
        </p:nvSpPr>
        <p:spPr>
          <a:xfrm>
            <a:off x="3169546" y="5629252"/>
            <a:ext cx="60533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Det finns också möjlighet att bearbeta egna data i Net-statistik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20FD43-C638-4B79-AD0B-F07BE843A20B}"/>
              </a:ext>
            </a:extLst>
          </p:cNvPr>
          <p:cNvSpPr txBox="1"/>
          <p:nvPr/>
        </p:nvSpPr>
        <p:spPr>
          <a:xfrm>
            <a:off x="3169545" y="3954254"/>
            <a:ext cx="60533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Referensresultat för hela UBÅT finns på nätet; </a:t>
            </a:r>
            <a:r>
              <a:rPr lang="sv-SE" dirty="0">
                <a:hlinkClick r:id="rId8"/>
              </a:rPr>
              <a:t>Ubåtsnytt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911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C8F8942-8CA6-489B-A5F6-1C4E0E673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kan man använda rapporterna till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C967D41-23D4-4B60-8ABD-266EB4ED6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Rapport: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F59C280-AFB7-4CC3-AA2A-B149A7197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sv-SE" dirty="0"/>
              <a:t>Verksamhetsrapporter</a:t>
            </a:r>
            <a:br>
              <a:rPr lang="sv-SE" dirty="0"/>
            </a:br>
            <a:br>
              <a:rPr lang="sv-SE" dirty="0"/>
            </a:br>
            <a:endParaRPr lang="sv-SE" dirty="0"/>
          </a:p>
          <a:p>
            <a:r>
              <a:rPr lang="sv-SE" dirty="0"/>
              <a:t>Åtgärder och skattningar</a:t>
            </a:r>
            <a:br>
              <a:rPr lang="sv-SE" dirty="0"/>
            </a:br>
            <a:br>
              <a:rPr lang="sv-SE" dirty="0"/>
            </a:br>
            <a:endParaRPr lang="sv-SE" dirty="0"/>
          </a:p>
          <a:p>
            <a:r>
              <a:rPr lang="sv-SE" dirty="0"/>
              <a:t>Resultatrapport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55CAF50-7239-4D79-991C-AF784AF99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Svarar på frågor om: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5DAAFCFE-B5B8-40BE-AC2E-15F020BC2C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sv-SE" dirty="0"/>
              <a:t>Vilken är vår målgrupp: bakgrund, problem/hjälpbehov. Förändringar</a:t>
            </a:r>
            <a:br>
              <a:rPr lang="sv-SE" dirty="0"/>
            </a:br>
            <a:endParaRPr lang="sv-SE" dirty="0"/>
          </a:p>
          <a:p>
            <a:r>
              <a:rPr lang="sv-SE" dirty="0"/>
              <a:t>Vilka åtgärder har vi. Vad tycker man om dem</a:t>
            </a:r>
          </a:p>
          <a:p>
            <a:endParaRPr lang="sv-SE" dirty="0"/>
          </a:p>
          <a:p>
            <a:r>
              <a:rPr lang="sv-SE" dirty="0"/>
              <a:t>Vilka effekter har våra åtgärder och vad tycker man om dem. Är våra åtgärder lika effektiva som för andra, finns det mer effektiva åtgärder än de vi använder. </a:t>
            </a:r>
          </a:p>
        </p:txBody>
      </p:sp>
    </p:spTree>
    <p:extLst>
      <p:ext uri="{BB962C8B-B14F-4D97-AF65-F5344CB8AC3E}">
        <p14:creationId xmlns:p14="http://schemas.microsoft.com/office/powerpoint/2010/main" val="67023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 animBg="1"/>
      <p:bldP spid="7" grpId="0" build="p"/>
      <p:bldP spid="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D5537B-4DC0-48F9-AB37-90720772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099DF28-1ED7-4BDE-8DB5-844C39855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42"/>
            <a:ext cx="12192000" cy="633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61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AD402F-4EF5-4D4B-99BA-807EEB6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B245A63-17B4-4EBA-973E-E3DD42FF9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130"/>
            <a:ext cx="12192000" cy="638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3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F79550-A0C9-4D41-8416-1F6CE159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0E4762A-488C-46AE-887F-8BB1CB237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11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F42A7D7-91E1-4E8F-8567-19EEF209B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500" dirty="0"/>
              <a:t>Effekter av åtgärder: Exempel från Södertälje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7F7D47D8-ABCB-4559-A2AC-978235F836C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571565" y="1535838"/>
          <a:ext cx="7048869" cy="4415488"/>
        </p:xfrm>
        <a:graphic>
          <a:graphicData uri="http://schemas.openxmlformats.org/drawingml/2006/table">
            <a:tbl>
              <a:tblPr firstRow="1" firstCol="1" bandRow="1"/>
              <a:tblGrid>
                <a:gridCol w="1385054">
                  <a:extLst>
                    <a:ext uri="{9D8B030D-6E8A-4147-A177-3AD203B41FA5}">
                      <a16:colId xmlns:a16="http://schemas.microsoft.com/office/drawing/2014/main" val="2425656791"/>
                    </a:ext>
                  </a:extLst>
                </a:gridCol>
                <a:gridCol w="559764">
                  <a:extLst>
                    <a:ext uri="{9D8B030D-6E8A-4147-A177-3AD203B41FA5}">
                      <a16:colId xmlns:a16="http://schemas.microsoft.com/office/drawing/2014/main" val="3447853373"/>
                    </a:ext>
                  </a:extLst>
                </a:gridCol>
                <a:gridCol w="763894">
                  <a:extLst>
                    <a:ext uri="{9D8B030D-6E8A-4147-A177-3AD203B41FA5}">
                      <a16:colId xmlns:a16="http://schemas.microsoft.com/office/drawing/2014/main" val="1860879716"/>
                    </a:ext>
                  </a:extLst>
                </a:gridCol>
                <a:gridCol w="791801">
                  <a:extLst>
                    <a:ext uri="{9D8B030D-6E8A-4147-A177-3AD203B41FA5}">
                      <a16:colId xmlns:a16="http://schemas.microsoft.com/office/drawing/2014/main" val="3710638504"/>
                    </a:ext>
                  </a:extLst>
                </a:gridCol>
                <a:gridCol w="791004">
                  <a:extLst>
                    <a:ext uri="{9D8B030D-6E8A-4147-A177-3AD203B41FA5}">
                      <a16:colId xmlns:a16="http://schemas.microsoft.com/office/drawing/2014/main" val="2698458370"/>
                    </a:ext>
                  </a:extLst>
                </a:gridCol>
                <a:gridCol w="677776">
                  <a:extLst>
                    <a:ext uri="{9D8B030D-6E8A-4147-A177-3AD203B41FA5}">
                      <a16:colId xmlns:a16="http://schemas.microsoft.com/office/drawing/2014/main" val="2865191855"/>
                    </a:ext>
                  </a:extLst>
                </a:gridCol>
                <a:gridCol w="565345">
                  <a:extLst>
                    <a:ext uri="{9D8B030D-6E8A-4147-A177-3AD203B41FA5}">
                      <a16:colId xmlns:a16="http://schemas.microsoft.com/office/drawing/2014/main" val="4242845124"/>
                    </a:ext>
                  </a:extLst>
                </a:gridCol>
                <a:gridCol w="727214">
                  <a:extLst>
                    <a:ext uri="{9D8B030D-6E8A-4147-A177-3AD203B41FA5}">
                      <a16:colId xmlns:a16="http://schemas.microsoft.com/office/drawing/2014/main" val="776650456"/>
                    </a:ext>
                  </a:extLst>
                </a:gridCol>
                <a:gridCol w="787017">
                  <a:extLst>
                    <a:ext uri="{9D8B030D-6E8A-4147-A177-3AD203B41FA5}">
                      <a16:colId xmlns:a16="http://schemas.microsoft.com/office/drawing/2014/main" val="1755930657"/>
                    </a:ext>
                  </a:extLst>
                </a:gridCol>
              </a:tblGrid>
              <a:tr h="425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Södertälje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Andel förbättrade,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51677"/>
                  </a:ext>
                </a:extLst>
              </a:tr>
              <a:tr h="806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Åtgärd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Alkohol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Narkotika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Psykisk hälsa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Arbete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Fysisk Hälsa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Kriminalitet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875557"/>
                  </a:ext>
                </a:extLst>
              </a:tr>
              <a:tr h="417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Stödboende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474757"/>
                  </a:ext>
                </a:extLst>
              </a:tr>
              <a:tr h="407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KBT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944315"/>
                  </a:ext>
                </a:extLst>
              </a:tr>
              <a:tr h="397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Arbetsträning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360707"/>
                  </a:ext>
                </a:extLst>
              </a:tr>
              <a:tr h="447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Boendestöd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931832"/>
                  </a:ext>
                </a:extLst>
              </a:tr>
              <a:tr h="403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12-steg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653653"/>
                  </a:ext>
                </a:extLst>
              </a:tr>
              <a:tr h="106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ÅP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v-SE" sz="14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sv-S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v-SE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sv-S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v-SE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sv-S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v-SE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endParaRPr lang="sv-S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v-SE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  <a:endParaRPr lang="sv-S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932106"/>
                  </a:ext>
                </a:extLst>
              </a:tr>
              <a:tr h="470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Alla åtgärder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309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  <a:endParaRPr lang="sv-S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28%</a:t>
                      </a:r>
                      <a:endParaRPr lang="sv-S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042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37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EB757-9C36-4CCA-AF11-D19373052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994" y="607173"/>
            <a:ext cx="8311180" cy="726776"/>
          </a:xfrm>
        </p:spPr>
        <p:txBody>
          <a:bodyPr>
            <a:normAutofit/>
          </a:bodyPr>
          <a:lstStyle/>
          <a:p>
            <a:r>
              <a:rPr lang="sv-SE" sz="3200" dirty="0"/>
              <a:t>Vad tyckte brukarna i Södertälje om åtgärderna?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8757D7CE-E423-47B6-A96D-C893B200D1B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56994" y="1582392"/>
          <a:ext cx="8391862" cy="3106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6471">
                  <a:extLst>
                    <a:ext uri="{9D8B030D-6E8A-4147-A177-3AD203B41FA5}">
                      <a16:colId xmlns:a16="http://schemas.microsoft.com/office/drawing/2014/main" val="3754956385"/>
                    </a:ext>
                  </a:extLst>
                </a:gridCol>
                <a:gridCol w="472998">
                  <a:extLst>
                    <a:ext uri="{9D8B030D-6E8A-4147-A177-3AD203B41FA5}">
                      <a16:colId xmlns:a16="http://schemas.microsoft.com/office/drawing/2014/main" val="54149730"/>
                    </a:ext>
                  </a:extLst>
                </a:gridCol>
                <a:gridCol w="767507">
                  <a:extLst>
                    <a:ext uri="{9D8B030D-6E8A-4147-A177-3AD203B41FA5}">
                      <a16:colId xmlns:a16="http://schemas.microsoft.com/office/drawing/2014/main" val="2134389819"/>
                    </a:ext>
                  </a:extLst>
                </a:gridCol>
                <a:gridCol w="735299">
                  <a:extLst>
                    <a:ext uri="{9D8B030D-6E8A-4147-A177-3AD203B41FA5}">
                      <a16:colId xmlns:a16="http://schemas.microsoft.com/office/drawing/2014/main" val="3812334789"/>
                    </a:ext>
                  </a:extLst>
                </a:gridCol>
                <a:gridCol w="845345">
                  <a:extLst>
                    <a:ext uri="{9D8B030D-6E8A-4147-A177-3AD203B41FA5}">
                      <a16:colId xmlns:a16="http://schemas.microsoft.com/office/drawing/2014/main" val="3575621531"/>
                    </a:ext>
                  </a:extLst>
                </a:gridCol>
                <a:gridCol w="877547">
                  <a:extLst>
                    <a:ext uri="{9D8B030D-6E8A-4147-A177-3AD203B41FA5}">
                      <a16:colId xmlns:a16="http://schemas.microsoft.com/office/drawing/2014/main" val="2125607825"/>
                    </a:ext>
                  </a:extLst>
                </a:gridCol>
                <a:gridCol w="1153279">
                  <a:extLst>
                    <a:ext uri="{9D8B030D-6E8A-4147-A177-3AD203B41FA5}">
                      <a16:colId xmlns:a16="http://schemas.microsoft.com/office/drawing/2014/main" val="1730218881"/>
                    </a:ext>
                  </a:extLst>
                </a:gridCol>
                <a:gridCol w="770313">
                  <a:extLst>
                    <a:ext uri="{9D8B030D-6E8A-4147-A177-3AD203B41FA5}">
                      <a16:colId xmlns:a16="http://schemas.microsoft.com/office/drawing/2014/main" val="2356384880"/>
                    </a:ext>
                  </a:extLst>
                </a:gridCol>
                <a:gridCol w="1203103">
                  <a:extLst>
                    <a:ext uri="{9D8B030D-6E8A-4147-A177-3AD203B41FA5}">
                      <a16:colId xmlns:a16="http://schemas.microsoft.com/office/drawing/2014/main" val="538266844"/>
                    </a:ext>
                  </a:extLst>
                </a:gridCol>
              </a:tblGrid>
              <a:tr h="285761">
                <a:tc>
                  <a:txBody>
                    <a:bodyPr/>
                    <a:lstStyle/>
                    <a:p>
                      <a:r>
                        <a:rPr lang="sv-SE" sz="1400" dirty="0">
                          <a:effectLst/>
                          <a:latin typeface="Times New Roman" panose="02020603050405020304" pitchFamily="18" charset="0"/>
                        </a:rPr>
                        <a:t>Södertälje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sv-SE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Brukarskattningar, procent positiva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433967"/>
                  </a:ext>
                </a:extLst>
              </a:tr>
              <a:tr h="738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Åtgärd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Antal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Väntan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Inflytande val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Motivation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Påverka genom</a:t>
                      </a:r>
                      <a:br>
                        <a:rPr lang="sv-SE" sz="1400" dirty="0">
                          <a:effectLst/>
                        </a:rPr>
                      </a:br>
                      <a:r>
                        <a:rPr lang="sv-SE" sz="1400" dirty="0">
                          <a:effectLst/>
                        </a:rPr>
                        <a:t>förande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Bemötande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Nöjd med hjälp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Förbättrat problemen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86264580"/>
                  </a:ext>
                </a:extLst>
              </a:tr>
              <a:tr h="264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Alla åtgärder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423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79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52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78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59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83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83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78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3966717"/>
                  </a:ext>
                </a:extLst>
              </a:tr>
              <a:tr h="264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Stödboende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highlight>
                            <a:srgbClr val="00FF00"/>
                          </a:highlight>
                        </a:rPr>
                        <a:t>150</a:t>
                      </a:r>
                      <a:endParaRPr lang="sv-SE" sz="140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highlight>
                            <a:srgbClr val="00FF00"/>
                          </a:highlight>
                        </a:rPr>
                        <a:t>73</a:t>
                      </a:r>
                      <a:endParaRPr lang="sv-SE" sz="140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highlight>
                            <a:srgbClr val="00FF00"/>
                          </a:highlight>
                        </a:rPr>
                        <a:t>37</a:t>
                      </a:r>
                      <a:endParaRPr lang="sv-SE" sz="140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highlight>
                            <a:srgbClr val="00FF00"/>
                          </a:highlight>
                        </a:rPr>
                        <a:t>76</a:t>
                      </a:r>
                      <a:endParaRPr lang="sv-SE" sz="140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highlight>
                            <a:srgbClr val="00FF00"/>
                          </a:highlight>
                        </a:rPr>
                        <a:t>54</a:t>
                      </a:r>
                      <a:endParaRPr lang="sv-SE" sz="140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highlight>
                            <a:srgbClr val="00FF00"/>
                          </a:highlight>
                        </a:rPr>
                        <a:t>71</a:t>
                      </a:r>
                      <a:endParaRPr lang="sv-SE" sz="140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highlight>
                            <a:srgbClr val="00FF00"/>
                          </a:highlight>
                        </a:rPr>
                        <a:t>78</a:t>
                      </a:r>
                      <a:endParaRPr lang="sv-SE" sz="140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highlight>
                            <a:srgbClr val="00FF00"/>
                          </a:highlight>
                        </a:rPr>
                        <a:t>75</a:t>
                      </a:r>
                      <a:endParaRPr lang="sv-SE" sz="14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98184768"/>
                  </a:ext>
                </a:extLst>
              </a:tr>
              <a:tr h="205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KBT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highlight>
                            <a:srgbClr val="00FF00"/>
                          </a:highlight>
                        </a:rPr>
                        <a:t>74</a:t>
                      </a:r>
                      <a:endParaRPr lang="sv-SE" sz="140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highlight>
                            <a:srgbClr val="00FF00"/>
                          </a:highlight>
                        </a:rPr>
                        <a:t>85</a:t>
                      </a:r>
                      <a:endParaRPr lang="sv-SE" sz="14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highlight>
                            <a:srgbClr val="00FF00"/>
                          </a:highlight>
                        </a:rPr>
                        <a:t>68</a:t>
                      </a:r>
                      <a:endParaRPr lang="sv-SE" sz="140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highlight>
                            <a:srgbClr val="00FF00"/>
                          </a:highlight>
                        </a:rPr>
                        <a:t>77</a:t>
                      </a:r>
                      <a:endParaRPr lang="sv-SE" sz="140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highlight>
                            <a:srgbClr val="00FF00"/>
                          </a:highlight>
                        </a:rPr>
                        <a:t>54</a:t>
                      </a:r>
                      <a:endParaRPr lang="sv-SE" sz="140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highlight>
                            <a:srgbClr val="00FF00"/>
                          </a:highlight>
                        </a:rPr>
                        <a:t>92</a:t>
                      </a:r>
                      <a:endParaRPr lang="sv-SE" sz="140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highlight>
                            <a:srgbClr val="00FF00"/>
                          </a:highlight>
                        </a:rPr>
                        <a:t>88</a:t>
                      </a:r>
                      <a:endParaRPr lang="sv-SE" sz="140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highlight>
                            <a:srgbClr val="00FF00"/>
                          </a:highlight>
                        </a:rPr>
                        <a:t>80</a:t>
                      </a:r>
                      <a:endParaRPr lang="sv-SE" sz="14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63568924"/>
                  </a:ext>
                </a:extLst>
              </a:tr>
              <a:tr h="264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Arbetsträning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55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78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71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87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75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93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78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82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1501927"/>
                  </a:ext>
                </a:extLst>
              </a:tr>
              <a:tr h="264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Boendestöd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35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71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37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71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51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71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66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74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72115025"/>
                  </a:ext>
                </a:extLst>
              </a:tr>
              <a:tr h="264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12-steg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highlight>
                            <a:srgbClr val="FFFF00"/>
                          </a:highlight>
                        </a:rPr>
                        <a:t>32</a:t>
                      </a:r>
                      <a:endParaRPr lang="sv-SE" sz="14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highlight>
                            <a:srgbClr val="FFFF00"/>
                          </a:highlight>
                        </a:rPr>
                        <a:t>88</a:t>
                      </a:r>
                      <a:endParaRPr lang="sv-SE" sz="14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highlight>
                            <a:srgbClr val="FFFF00"/>
                          </a:highlight>
                        </a:rPr>
                        <a:t>69</a:t>
                      </a:r>
                      <a:endParaRPr lang="sv-SE" sz="14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highlight>
                            <a:srgbClr val="FFFF00"/>
                          </a:highlight>
                        </a:rPr>
                        <a:t>75</a:t>
                      </a:r>
                      <a:endParaRPr lang="sv-SE" sz="14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highlight>
                            <a:srgbClr val="FFFF00"/>
                          </a:highlight>
                        </a:rPr>
                        <a:t>72</a:t>
                      </a:r>
                      <a:endParaRPr lang="sv-SE" sz="14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highlight>
                            <a:srgbClr val="FFFF00"/>
                          </a:highlight>
                        </a:rPr>
                        <a:t>100</a:t>
                      </a:r>
                      <a:endParaRPr lang="sv-SE" sz="14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highlight>
                            <a:srgbClr val="FFFF00"/>
                          </a:highlight>
                        </a:rPr>
                        <a:t>100</a:t>
                      </a:r>
                      <a:endParaRPr lang="sv-SE" sz="14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highlight>
                            <a:srgbClr val="FFFF00"/>
                          </a:highlight>
                        </a:rPr>
                        <a:t>97</a:t>
                      </a:r>
                      <a:endParaRPr lang="sv-SE" sz="14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89376000"/>
                  </a:ext>
                </a:extLst>
              </a:tr>
              <a:tr h="264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Återfallsprevention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15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80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47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87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67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87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87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60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07474367"/>
                  </a:ext>
                </a:extLst>
              </a:tr>
              <a:tr h="264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AnnanPsySocBeh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13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85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85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100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69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100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100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85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97156015"/>
                  </a:ext>
                </a:extLst>
              </a:tr>
            </a:tbl>
          </a:graphicData>
        </a:graphic>
      </p:graphicFrame>
      <p:sp>
        <p:nvSpPr>
          <p:cNvPr id="4" name="textruta 3">
            <a:extLst>
              <a:ext uri="{FF2B5EF4-FFF2-40B4-BE49-F238E27FC236}">
                <a16:creationId xmlns:a16="http://schemas.microsoft.com/office/drawing/2014/main" id="{11A8CA12-B4B1-4A29-B933-97361D3D697C}"/>
              </a:ext>
            </a:extLst>
          </p:cNvPr>
          <p:cNvSpPr txBox="1"/>
          <p:nvPr/>
        </p:nvSpPr>
        <p:spPr>
          <a:xfrm>
            <a:off x="2000922" y="5368066"/>
            <a:ext cx="810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Brukarna är mest positiva till 12-steg, KBT något mer än Stödboende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708056B-C607-4B1D-8588-6B97D1CC3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44" y="250363"/>
            <a:ext cx="1022257" cy="86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2750</TotalTime>
  <Words>2712</Words>
  <Application>Microsoft Office PowerPoint</Application>
  <PresentationFormat>Bredbild</PresentationFormat>
  <Paragraphs>1392</Paragraphs>
  <Slides>24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Segoe UI Black</vt:lpstr>
      <vt:lpstr>Times New Roman</vt:lpstr>
      <vt:lpstr>Office-tema</vt:lpstr>
      <vt:lpstr>PowerPoint-presentation</vt:lpstr>
      <vt:lpstr>Systematisk uppföljning i missbruksvården</vt:lpstr>
      <vt:lpstr>PowerPoint-presentation</vt:lpstr>
      <vt:lpstr>Vad kan man använda rapporterna till</vt:lpstr>
      <vt:lpstr>PowerPoint-presentation</vt:lpstr>
      <vt:lpstr>PowerPoint-presentation</vt:lpstr>
      <vt:lpstr>PowerPoint-presentation</vt:lpstr>
      <vt:lpstr>Effekter av åtgärder: Exempel från Södertälje</vt:lpstr>
      <vt:lpstr>Vad tyckte brukarna i Södertälje om åtgärderna?</vt:lpstr>
      <vt:lpstr>Vad tyckte handläggarna i Södertälje om olika åtgärder?</vt:lpstr>
      <vt:lpstr>Användning av Netanalys i klientarbete</vt:lpstr>
      <vt:lpstr>PowerPoint-presentation</vt:lpstr>
      <vt:lpstr>PowerPoint-presentation</vt:lpstr>
      <vt:lpstr>Hur har det gått för klienter i Södertälje när de fått olika åtgärder?</vt:lpstr>
      <vt:lpstr>Vad kan det lokala klientarbetet tjäna på att jämföra med nationella resultat (hela UBÅT)?</vt:lpstr>
      <vt:lpstr>Jämförelse Södertälje-UBÅT: effekter för tre åtgärder</vt:lpstr>
      <vt:lpstr>I Netanalys finns nationella resultat från hela UBÅT tillgängliga för klientarbetet</vt:lpstr>
      <vt:lpstr>Brukarnas skattningar av åtgärder: UBÅT februari 2018</vt:lpstr>
      <vt:lpstr>Handläggarnas skattningar av åtgärder: UBÅT februari 2018</vt:lpstr>
      <vt:lpstr>Effekter av åtgärder i olika problemprofiler</vt:lpstr>
      <vt:lpstr>Resultatrapporten svarar på följande uppföljningsfrågor: </vt:lpstr>
      <vt:lpstr>Effekter av alla åtgärder för olika Ställen: Exempel från Södertälje</vt:lpstr>
      <vt:lpstr>Brukarnas skattningar av alla åtgärder för olika Ställen: Exempel från Södertälje.</vt:lpstr>
      <vt:lpstr>Handläggarnas skattningar av alla åtgärder för olika Ställen: Exempel från Södertälje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Systematisk uppföljning i missbruksvården</dc:title>
  <dc:creator>Bengt-Åke Armelius</dc:creator>
  <cp:lastModifiedBy>Bengt-Åke Armelius</cp:lastModifiedBy>
  <cp:revision>67</cp:revision>
  <cp:lastPrinted>2017-11-20T08:07:27Z</cp:lastPrinted>
  <dcterms:created xsi:type="dcterms:W3CDTF">2017-11-16T08:26:36Z</dcterms:created>
  <dcterms:modified xsi:type="dcterms:W3CDTF">2018-03-10T12:57:46Z</dcterms:modified>
</cp:coreProperties>
</file>