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61" r:id="rId2"/>
    <p:sldId id="276" r:id="rId3"/>
    <p:sldId id="370" r:id="rId4"/>
    <p:sldId id="380" r:id="rId5"/>
    <p:sldId id="266" r:id="rId6"/>
    <p:sldId id="267" r:id="rId7"/>
    <p:sldId id="383" r:id="rId8"/>
    <p:sldId id="384" r:id="rId9"/>
    <p:sldId id="375" r:id="rId10"/>
    <p:sldId id="385" r:id="rId11"/>
    <p:sldId id="365" r:id="rId12"/>
    <p:sldId id="270" r:id="rId13"/>
    <p:sldId id="377" r:id="rId14"/>
    <p:sldId id="272" r:id="rId15"/>
    <p:sldId id="275" r:id="rId16"/>
    <p:sldId id="372" r:id="rId17"/>
    <p:sldId id="386" r:id="rId18"/>
    <p:sldId id="374" r:id="rId19"/>
    <p:sldId id="376" r:id="rId20"/>
    <p:sldId id="369" r:id="rId21"/>
    <p:sldId id="259"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gt-Åke Armelius" initials="BA" lastIdx="4" clrIdx="0">
    <p:extLst>
      <p:ext uri="{19B8F6BF-5375-455C-9EA6-DF929625EA0E}">
        <p15:presenceInfo xmlns:p15="http://schemas.microsoft.com/office/powerpoint/2012/main" userId="5556c7fa32fed8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532" autoAdjust="0"/>
  </p:normalViewPr>
  <p:slideViewPr>
    <p:cSldViewPr snapToGrid="0">
      <p:cViewPr>
        <p:scale>
          <a:sx n="80" d="100"/>
          <a:sy n="80" d="100"/>
        </p:scale>
        <p:origin x="299" y="-115"/>
      </p:cViewPr>
      <p:guideLst/>
    </p:cSldViewPr>
  </p:slideViewPr>
  <p:notesTextViewPr>
    <p:cViewPr>
      <p:scale>
        <a:sx n="1" d="1"/>
        <a:sy n="1" d="1"/>
      </p:scale>
      <p:origin x="0" y="0"/>
    </p:cViewPr>
  </p:notesTextViewPr>
  <p:sorterViewPr>
    <p:cViewPr>
      <p:scale>
        <a:sx n="50" d="100"/>
        <a:sy n="50" d="100"/>
      </p:scale>
      <p:origin x="0" y="-18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SYNOLOGY\Dokument\Kerstin\2018\Drogfokus\skattninga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SYNOLOGY\Dokument\Kerstin\2018\Drogfokus\skattning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YNOLOGY\Dokument\Kerstin\2018\Drogfokus\skattning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YNOLOGY\Dokument\Kerstin\2018\Drogfokus\skattningar.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SYNOLOGY\Dokument\Kerstin\2018\Drogfokus\skattninga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Blad2!$A$2</c:f>
              <c:strCache>
                <c:ptCount val="1"/>
                <c:pt idx="0">
                  <c:v>Stödboende män </c:v>
                </c:pt>
              </c:strCache>
            </c:strRef>
          </c:tx>
          <c:spPr>
            <a:solidFill>
              <a:schemeClr val="accent1"/>
            </a:solidFill>
            <a:ln>
              <a:noFill/>
            </a:ln>
            <a:effectLst/>
          </c:spPr>
          <c:invertIfNegative val="0"/>
          <c:cat>
            <c:strRef>
              <c:f>Blad2!$B$1:$H$1</c:f>
              <c:strCache>
                <c:ptCount val="7"/>
                <c:pt idx="0">
                  <c:v>Alkohol</c:v>
                </c:pt>
                <c:pt idx="1">
                  <c:v>Narkotika</c:v>
                </c:pt>
                <c:pt idx="2">
                  <c:v>Psykisk hälsa</c:v>
                </c:pt>
                <c:pt idx="3">
                  <c:v>Familj</c:v>
                </c:pt>
                <c:pt idx="4">
                  <c:v>Arbete</c:v>
                </c:pt>
                <c:pt idx="5">
                  <c:v>Fysisk hälsa</c:v>
                </c:pt>
                <c:pt idx="6">
                  <c:v>Kriminalitet</c:v>
                </c:pt>
              </c:strCache>
            </c:strRef>
          </c:cat>
          <c:val>
            <c:numRef>
              <c:f>Blad2!$B$2:$H$2</c:f>
              <c:numCache>
                <c:formatCode>General</c:formatCode>
                <c:ptCount val="7"/>
                <c:pt idx="0">
                  <c:v>68</c:v>
                </c:pt>
                <c:pt idx="1">
                  <c:v>42</c:v>
                </c:pt>
                <c:pt idx="2">
                  <c:v>42</c:v>
                </c:pt>
                <c:pt idx="3">
                  <c:v>43</c:v>
                </c:pt>
                <c:pt idx="4">
                  <c:v>52</c:v>
                </c:pt>
                <c:pt idx="5">
                  <c:v>36</c:v>
                </c:pt>
                <c:pt idx="6">
                  <c:v>33</c:v>
                </c:pt>
              </c:numCache>
            </c:numRef>
          </c:val>
          <c:extLst>
            <c:ext xmlns:c16="http://schemas.microsoft.com/office/drawing/2014/chart" uri="{C3380CC4-5D6E-409C-BE32-E72D297353CC}">
              <c16:uniqueId val="{00000000-4024-4812-A5BC-E705D9E27F65}"/>
            </c:ext>
          </c:extLst>
        </c:ser>
        <c:ser>
          <c:idx val="1"/>
          <c:order val="1"/>
          <c:tx>
            <c:strRef>
              <c:f>Blad2!$A$3</c:f>
              <c:strCache>
                <c:ptCount val="1"/>
                <c:pt idx="0">
                  <c:v>Stödboende kvinnor</c:v>
                </c:pt>
              </c:strCache>
            </c:strRef>
          </c:tx>
          <c:spPr>
            <a:solidFill>
              <a:schemeClr val="accent2"/>
            </a:solidFill>
            <a:ln>
              <a:noFill/>
            </a:ln>
            <a:effectLst/>
          </c:spPr>
          <c:invertIfNegative val="0"/>
          <c:cat>
            <c:strRef>
              <c:f>Blad2!$B$1:$H$1</c:f>
              <c:strCache>
                <c:ptCount val="7"/>
                <c:pt idx="0">
                  <c:v>Alkohol</c:v>
                </c:pt>
                <c:pt idx="1">
                  <c:v>Narkotika</c:v>
                </c:pt>
                <c:pt idx="2">
                  <c:v>Psykisk hälsa</c:v>
                </c:pt>
                <c:pt idx="3">
                  <c:v>Familj</c:v>
                </c:pt>
                <c:pt idx="4">
                  <c:v>Arbete</c:v>
                </c:pt>
                <c:pt idx="5">
                  <c:v>Fysisk hälsa</c:v>
                </c:pt>
                <c:pt idx="6">
                  <c:v>Kriminalitet</c:v>
                </c:pt>
              </c:strCache>
            </c:strRef>
          </c:cat>
          <c:val>
            <c:numRef>
              <c:f>Blad2!$B$3:$H$3</c:f>
              <c:numCache>
                <c:formatCode>General</c:formatCode>
                <c:ptCount val="7"/>
                <c:pt idx="0">
                  <c:v>54</c:v>
                </c:pt>
                <c:pt idx="1">
                  <c:v>43</c:v>
                </c:pt>
                <c:pt idx="2">
                  <c:v>46</c:v>
                </c:pt>
                <c:pt idx="3">
                  <c:v>50</c:v>
                </c:pt>
                <c:pt idx="4">
                  <c:v>51</c:v>
                </c:pt>
                <c:pt idx="5">
                  <c:v>32</c:v>
                </c:pt>
                <c:pt idx="6">
                  <c:v>22</c:v>
                </c:pt>
              </c:numCache>
            </c:numRef>
          </c:val>
          <c:extLst>
            <c:ext xmlns:c16="http://schemas.microsoft.com/office/drawing/2014/chart" uri="{C3380CC4-5D6E-409C-BE32-E72D297353CC}">
              <c16:uniqueId val="{00000001-4024-4812-A5BC-E705D9E27F65}"/>
            </c:ext>
          </c:extLst>
        </c:ser>
        <c:dLbls>
          <c:showLegendKey val="0"/>
          <c:showVal val="0"/>
          <c:showCatName val="0"/>
          <c:showSerName val="0"/>
          <c:showPercent val="0"/>
          <c:showBubbleSize val="0"/>
        </c:dLbls>
        <c:gapWidth val="219"/>
        <c:overlap val="-27"/>
        <c:axId val="572232928"/>
        <c:axId val="572233256"/>
      </c:barChart>
      <c:catAx>
        <c:axId val="5722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2233256"/>
        <c:crosses val="autoZero"/>
        <c:auto val="1"/>
        <c:lblAlgn val="ctr"/>
        <c:lblOffset val="100"/>
        <c:noMultiLvlLbl val="0"/>
      </c:catAx>
      <c:valAx>
        <c:axId val="572233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2232928"/>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Blad2!$A$4</c:f>
              <c:strCache>
                <c:ptCount val="1"/>
                <c:pt idx="0">
                  <c:v>KBT män</c:v>
                </c:pt>
              </c:strCache>
            </c:strRef>
          </c:tx>
          <c:spPr>
            <a:solidFill>
              <a:schemeClr val="accent1"/>
            </a:solidFill>
            <a:ln>
              <a:noFill/>
            </a:ln>
            <a:effectLst/>
          </c:spPr>
          <c:invertIfNegative val="0"/>
          <c:cat>
            <c:strRef>
              <c:f>Blad2!$B$1:$H$1</c:f>
              <c:strCache>
                <c:ptCount val="7"/>
                <c:pt idx="0">
                  <c:v>Alkohol</c:v>
                </c:pt>
                <c:pt idx="1">
                  <c:v>Narkotika</c:v>
                </c:pt>
                <c:pt idx="2">
                  <c:v>Psykisk hälsa</c:v>
                </c:pt>
                <c:pt idx="3">
                  <c:v>Familj</c:v>
                </c:pt>
                <c:pt idx="4">
                  <c:v>Arbete</c:v>
                </c:pt>
                <c:pt idx="5">
                  <c:v>Fysisk hälsa</c:v>
                </c:pt>
                <c:pt idx="6">
                  <c:v>Kriminalitet</c:v>
                </c:pt>
              </c:strCache>
            </c:strRef>
          </c:cat>
          <c:val>
            <c:numRef>
              <c:f>Blad2!$B$4:$H$4</c:f>
              <c:numCache>
                <c:formatCode>General</c:formatCode>
                <c:ptCount val="7"/>
                <c:pt idx="0">
                  <c:v>55</c:v>
                </c:pt>
                <c:pt idx="1">
                  <c:v>33</c:v>
                </c:pt>
                <c:pt idx="2">
                  <c:v>49</c:v>
                </c:pt>
                <c:pt idx="3">
                  <c:v>46</c:v>
                </c:pt>
                <c:pt idx="4">
                  <c:v>34</c:v>
                </c:pt>
                <c:pt idx="5">
                  <c:v>34</c:v>
                </c:pt>
                <c:pt idx="6">
                  <c:v>29</c:v>
                </c:pt>
              </c:numCache>
            </c:numRef>
          </c:val>
          <c:extLst>
            <c:ext xmlns:c16="http://schemas.microsoft.com/office/drawing/2014/chart" uri="{C3380CC4-5D6E-409C-BE32-E72D297353CC}">
              <c16:uniqueId val="{00000000-B1B7-46D6-8599-9B49485DA013}"/>
            </c:ext>
          </c:extLst>
        </c:ser>
        <c:ser>
          <c:idx val="1"/>
          <c:order val="1"/>
          <c:tx>
            <c:strRef>
              <c:f>Blad2!$A$5</c:f>
              <c:strCache>
                <c:ptCount val="1"/>
                <c:pt idx="0">
                  <c:v>KBT kvinnor</c:v>
                </c:pt>
              </c:strCache>
            </c:strRef>
          </c:tx>
          <c:spPr>
            <a:solidFill>
              <a:schemeClr val="accent2"/>
            </a:solidFill>
            <a:ln>
              <a:noFill/>
            </a:ln>
            <a:effectLst/>
          </c:spPr>
          <c:invertIfNegative val="0"/>
          <c:cat>
            <c:strRef>
              <c:f>Blad2!$B$1:$H$1</c:f>
              <c:strCache>
                <c:ptCount val="7"/>
                <c:pt idx="0">
                  <c:v>Alkohol</c:v>
                </c:pt>
                <c:pt idx="1">
                  <c:v>Narkotika</c:v>
                </c:pt>
                <c:pt idx="2">
                  <c:v>Psykisk hälsa</c:v>
                </c:pt>
                <c:pt idx="3">
                  <c:v>Familj</c:v>
                </c:pt>
                <c:pt idx="4">
                  <c:v>Arbete</c:v>
                </c:pt>
                <c:pt idx="5">
                  <c:v>Fysisk hälsa</c:v>
                </c:pt>
                <c:pt idx="6">
                  <c:v>Kriminalitet</c:v>
                </c:pt>
              </c:strCache>
            </c:strRef>
          </c:cat>
          <c:val>
            <c:numRef>
              <c:f>Blad2!$B$5:$H$5</c:f>
              <c:numCache>
                <c:formatCode>General</c:formatCode>
                <c:ptCount val="7"/>
                <c:pt idx="0">
                  <c:v>39</c:v>
                </c:pt>
                <c:pt idx="1">
                  <c:v>41</c:v>
                </c:pt>
                <c:pt idx="2">
                  <c:v>26</c:v>
                </c:pt>
                <c:pt idx="3">
                  <c:v>30</c:v>
                </c:pt>
                <c:pt idx="4">
                  <c:v>52</c:v>
                </c:pt>
                <c:pt idx="5">
                  <c:v>17</c:v>
                </c:pt>
                <c:pt idx="6">
                  <c:v>26</c:v>
                </c:pt>
              </c:numCache>
            </c:numRef>
          </c:val>
          <c:extLst>
            <c:ext xmlns:c16="http://schemas.microsoft.com/office/drawing/2014/chart" uri="{C3380CC4-5D6E-409C-BE32-E72D297353CC}">
              <c16:uniqueId val="{00000001-B1B7-46D6-8599-9B49485DA013}"/>
            </c:ext>
          </c:extLst>
        </c:ser>
        <c:dLbls>
          <c:showLegendKey val="0"/>
          <c:showVal val="0"/>
          <c:showCatName val="0"/>
          <c:showSerName val="0"/>
          <c:showPercent val="0"/>
          <c:showBubbleSize val="0"/>
        </c:dLbls>
        <c:gapWidth val="219"/>
        <c:overlap val="-27"/>
        <c:axId val="572232928"/>
        <c:axId val="572233256"/>
      </c:barChart>
      <c:catAx>
        <c:axId val="5722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2233256"/>
        <c:crosses val="autoZero"/>
        <c:auto val="1"/>
        <c:lblAlgn val="ctr"/>
        <c:lblOffset val="100"/>
        <c:noMultiLvlLbl val="0"/>
      </c:catAx>
      <c:valAx>
        <c:axId val="572233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2232928"/>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Blad2!$A$6</c:f>
              <c:strCache>
                <c:ptCount val="1"/>
                <c:pt idx="0">
                  <c:v>Alla åtgärder män</c:v>
                </c:pt>
              </c:strCache>
            </c:strRef>
          </c:tx>
          <c:spPr>
            <a:solidFill>
              <a:schemeClr val="accent1"/>
            </a:solidFill>
            <a:ln>
              <a:noFill/>
            </a:ln>
            <a:effectLst/>
          </c:spPr>
          <c:invertIfNegative val="0"/>
          <c:cat>
            <c:strRef>
              <c:f>Blad2!$B$1:$H$1</c:f>
              <c:strCache>
                <c:ptCount val="7"/>
                <c:pt idx="0">
                  <c:v>Alkohol</c:v>
                </c:pt>
                <c:pt idx="1">
                  <c:v>Narkotika</c:v>
                </c:pt>
                <c:pt idx="2">
                  <c:v>Psykisk hälsa</c:v>
                </c:pt>
                <c:pt idx="3">
                  <c:v>Familj</c:v>
                </c:pt>
                <c:pt idx="4">
                  <c:v>Arbete</c:v>
                </c:pt>
                <c:pt idx="5">
                  <c:v>Fysisk hälsa</c:v>
                </c:pt>
                <c:pt idx="6">
                  <c:v>Kriminalitet</c:v>
                </c:pt>
              </c:strCache>
            </c:strRef>
          </c:cat>
          <c:val>
            <c:numRef>
              <c:f>Blad2!$B$6:$H$6</c:f>
              <c:numCache>
                <c:formatCode>General</c:formatCode>
                <c:ptCount val="7"/>
                <c:pt idx="0">
                  <c:v>61</c:v>
                </c:pt>
                <c:pt idx="1">
                  <c:v>34</c:v>
                </c:pt>
                <c:pt idx="2">
                  <c:v>47</c:v>
                </c:pt>
                <c:pt idx="3">
                  <c:v>45</c:v>
                </c:pt>
                <c:pt idx="4">
                  <c:v>43</c:v>
                </c:pt>
                <c:pt idx="5">
                  <c:v>37</c:v>
                </c:pt>
                <c:pt idx="6">
                  <c:v>27</c:v>
                </c:pt>
              </c:numCache>
            </c:numRef>
          </c:val>
          <c:extLst>
            <c:ext xmlns:c16="http://schemas.microsoft.com/office/drawing/2014/chart" uri="{C3380CC4-5D6E-409C-BE32-E72D297353CC}">
              <c16:uniqueId val="{00000000-D6CA-4307-85DF-2238A61C284B}"/>
            </c:ext>
          </c:extLst>
        </c:ser>
        <c:ser>
          <c:idx val="1"/>
          <c:order val="1"/>
          <c:tx>
            <c:strRef>
              <c:f>Blad2!$A$7</c:f>
              <c:strCache>
                <c:ptCount val="1"/>
                <c:pt idx="0">
                  <c:v>Alla åtgärder kvinnor</c:v>
                </c:pt>
              </c:strCache>
            </c:strRef>
          </c:tx>
          <c:spPr>
            <a:solidFill>
              <a:schemeClr val="accent2"/>
            </a:solidFill>
            <a:ln>
              <a:noFill/>
            </a:ln>
            <a:effectLst/>
          </c:spPr>
          <c:invertIfNegative val="0"/>
          <c:cat>
            <c:strRef>
              <c:f>Blad2!$B$1:$H$1</c:f>
              <c:strCache>
                <c:ptCount val="7"/>
                <c:pt idx="0">
                  <c:v>Alkohol</c:v>
                </c:pt>
                <c:pt idx="1">
                  <c:v>Narkotika</c:v>
                </c:pt>
                <c:pt idx="2">
                  <c:v>Psykisk hälsa</c:v>
                </c:pt>
                <c:pt idx="3">
                  <c:v>Familj</c:v>
                </c:pt>
                <c:pt idx="4">
                  <c:v>Arbete</c:v>
                </c:pt>
                <c:pt idx="5">
                  <c:v>Fysisk hälsa</c:v>
                </c:pt>
                <c:pt idx="6">
                  <c:v>Kriminalitet</c:v>
                </c:pt>
              </c:strCache>
            </c:strRef>
          </c:cat>
          <c:val>
            <c:numRef>
              <c:f>Blad2!$B$7:$H$7</c:f>
              <c:numCache>
                <c:formatCode>General</c:formatCode>
                <c:ptCount val="7"/>
                <c:pt idx="0">
                  <c:v>56</c:v>
                </c:pt>
                <c:pt idx="1">
                  <c:v>34</c:v>
                </c:pt>
                <c:pt idx="2">
                  <c:v>45</c:v>
                </c:pt>
                <c:pt idx="3">
                  <c:v>51</c:v>
                </c:pt>
                <c:pt idx="4">
                  <c:v>48</c:v>
                </c:pt>
                <c:pt idx="5">
                  <c:v>23</c:v>
                </c:pt>
                <c:pt idx="6">
                  <c:v>25</c:v>
                </c:pt>
              </c:numCache>
            </c:numRef>
          </c:val>
          <c:extLst>
            <c:ext xmlns:c16="http://schemas.microsoft.com/office/drawing/2014/chart" uri="{C3380CC4-5D6E-409C-BE32-E72D297353CC}">
              <c16:uniqueId val="{00000001-D6CA-4307-85DF-2238A61C284B}"/>
            </c:ext>
          </c:extLst>
        </c:ser>
        <c:dLbls>
          <c:showLegendKey val="0"/>
          <c:showVal val="0"/>
          <c:showCatName val="0"/>
          <c:showSerName val="0"/>
          <c:showPercent val="0"/>
          <c:showBubbleSize val="0"/>
        </c:dLbls>
        <c:gapWidth val="219"/>
        <c:overlap val="-27"/>
        <c:axId val="572232928"/>
        <c:axId val="572233256"/>
      </c:barChart>
      <c:catAx>
        <c:axId val="5722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2233256"/>
        <c:crosses val="autoZero"/>
        <c:auto val="1"/>
        <c:lblAlgn val="ctr"/>
        <c:lblOffset val="100"/>
        <c:noMultiLvlLbl val="0"/>
      </c:catAx>
      <c:valAx>
        <c:axId val="572233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2232928"/>
        <c:crosses val="autoZero"/>
        <c:crossBetween val="between"/>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Intervjuarskattningar ASI-G, medelv</a:t>
            </a:r>
            <a:r>
              <a:rPr lang="en-US" baseline="0"/>
              <a:t> UBÅT</a:t>
            </a:r>
            <a:endParaRPr lang="en-US"/>
          </a:p>
        </c:rich>
      </c:tx>
      <c:layout>
        <c:manualLayout>
          <c:xMode val="edge"/>
          <c:yMode val="edge"/>
          <c:x val="0.1202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Blad3!$L$2</c:f>
              <c:strCache>
                <c:ptCount val="1"/>
                <c:pt idx="0">
                  <c:v>Alkohol</c:v>
                </c:pt>
              </c:strCache>
            </c:strRef>
          </c:tx>
          <c:spPr>
            <a:solidFill>
              <a:schemeClr val="accent1"/>
            </a:solidFill>
            <a:ln>
              <a:noFill/>
            </a:ln>
            <a:effectLst/>
          </c:spPr>
          <c:invertIfNegative val="0"/>
          <c:cat>
            <c:strRef>
              <c:f>Blad3!$K$3:$K$5</c:f>
              <c:strCache>
                <c:ptCount val="3"/>
                <c:pt idx="0">
                  <c:v>AlkPsyk n=383</c:v>
                </c:pt>
                <c:pt idx="1">
                  <c:v>AvgrAlk n=322</c:v>
                </c:pt>
                <c:pt idx="2">
                  <c:v>Narkotikaprofil n=547</c:v>
                </c:pt>
              </c:strCache>
            </c:strRef>
          </c:cat>
          <c:val>
            <c:numRef>
              <c:f>Blad3!$L$3:$L$5</c:f>
              <c:numCache>
                <c:formatCode>###0.00</c:formatCode>
                <c:ptCount val="3"/>
                <c:pt idx="0">
                  <c:v>6.3159268929503911</c:v>
                </c:pt>
                <c:pt idx="1">
                  <c:v>4.341614906832298</c:v>
                </c:pt>
                <c:pt idx="2">
                  <c:v>3.0274223034734913</c:v>
                </c:pt>
              </c:numCache>
            </c:numRef>
          </c:val>
          <c:extLst>
            <c:ext xmlns:c16="http://schemas.microsoft.com/office/drawing/2014/chart" uri="{C3380CC4-5D6E-409C-BE32-E72D297353CC}">
              <c16:uniqueId val="{00000000-5912-4F10-B714-310C5346A2AF}"/>
            </c:ext>
          </c:extLst>
        </c:ser>
        <c:ser>
          <c:idx val="1"/>
          <c:order val="1"/>
          <c:tx>
            <c:strRef>
              <c:f>Blad3!$M$2</c:f>
              <c:strCache>
                <c:ptCount val="1"/>
                <c:pt idx="0">
                  <c:v>Narkotika</c:v>
                </c:pt>
              </c:strCache>
            </c:strRef>
          </c:tx>
          <c:spPr>
            <a:solidFill>
              <a:schemeClr val="accent2"/>
            </a:solidFill>
            <a:ln>
              <a:noFill/>
            </a:ln>
            <a:effectLst/>
          </c:spPr>
          <c:invertIfNegative val="0"/>
          <c:cat>
            <c:strRef>
              <c:f>Blad3!$K$3:$K$5</c:f>
              <c:strCache>
                <c:ptCount val="3"/>
                <c:pt idx="0">
                  <c:v>AlkPsyk n=383</c:v>
                </c:pt>
                <c:pt idx="1">
                  <c:v>AvgrAlk n=322</c:v>
                </c:pt>
                <c:pt idx="2">
                  <c:v>Narkotikaprofil n=547</c:v>
                </c:pt>
              </c:strCache>
            </c:strRef>
          </c:cat>
          <c:val>
            <c:numRef>
              <c:f>Blad3!$M$3:$M$5</c:f>
              <c:numCache>
                <c:formatCode>###0.00</c:formatCode>
                <c:ptCount val="3"/>
                <c:pt idx="0">
                  <c:v>0.81723237597911202</c:v>
                </c:pt>
                <c:pt idx="1">
                  <c:v>1.7391304347826084</c:v>
                </c:pt>
                <c:pt idx="2">
                  <c:v>6.5776965265082241</c:v>
                </c:pt>
              </c:numCache>
            </c:numRef>
          </c:val>
          <c:extLst>
            <c:ext xmlns:c16="http://schemas.microsoft.com/office/drawing/2014/chart" uri="{C3380CC4-5D6E-409C-BE32-E72D297353CC}">
              <c16:uniqueId val="{00000001-5912-4F10-B714-310C5346A2AF}"/>
            </c:ext>
          </c:extLst>
        </c:ser>
        <c:ser>
          <c:idx val="2"/>
          <c:order val="2"/>
          <c:tx>
            <c:strRef>
              <c:f>Blad3!$N$2</c:f>
              <c:strCache>
                <c:ptCount val="1"/>
                <c:pt idx="0">
                  <c:v>Psykisk hälsa</c:v>
                </c:pt>
              </c:strCache>
            </c:strRef>
          </c:tx>
          <c:spPr>
            <a:solidFill>
              <a:schemeClr val="accent3"/>
            </a:solidFill>
            <a:ln>
              <a:noFill/>
            </a:ln>
            <a:effectLst/>
          </c:spPr>
          <c:invertIfNegative val="0"/>
          <c:cat>
            <c:strRef>
              <c:f>Blad3!$K$3:$K$5</c:f>
              <c:strCache>
                <c:ptCount val="3"/>
                <c:pt idx="0">
                  <c:v>AlkPsyk n=383</c:v>
                </c:pt>
                <c:pt idx="1">
                  <c:v>AvgrAlk n=322</c:v>
                </c:pt>
                <c:pt idx="2">
                  <c:v>Narkotikaprofil n=547</c:v>
                </c:pt>
              </c:strCache>
            </c:strRef>
          </c:cat>
          <c:val>
            <c:numRef>
              <c:f>Blad3!$N$3:$N$5</c:f>
              <c:numCache>
                <c:formatCode>###0.00</c:formatCode>
                <c:ptCount val="3"/>
                <c:pt idx="0">
                  <c:v>5.1436031331592682</c:v>
                </c:pt>
                <c:pt idx="1">
                  <c:v>1.934782608695651</c:v>
                </c:pt>
                <c:pt idx="2">
                  <c:v>5.5063985374771498</c:v>
                </c:pt>
              </c:numCache>
            </c:numRef>
          </c:val>
          <c:extLst>
            <c:ext xmlns:c16="http://schemas.microsoft.com/office/drawing/2014/chart" uri="{C3380CC4-5D6E-409C-BE32-E72D297353CC}">
              <c16:uniqueId val="{00000002-5912-4F10-B714-310C5346A2AF}"/>
            </c:ext>
          </c:extLst>
        </c:ser>
        <c:ser>
          <c:idx val="3"/>
          <c:order val="3"/>
          <c:tx>
            <c:strRef>
              <c:f>Blad3!$O$2</c:f>
              <c:strCache>
                <c:ptCount val="1"/>
                <c:pt idx="0">
                  <c:v>Familj</c:v>
                </c:pt>
              </c:strCache>
            </c:strRef>
          </c:tx>
          <c:spPr>
            <a:solidFill>
              <a:schemeClr val="accent4"/>
            </a:solidFill>
            <a:ln>
              <a:noFill/>
            </a:ln>
            <a:effectLst/>
          </c:spPr>
          <c:invertIfNegative val="0"/>
          <c:cat>
            <c:strRef>
              <c:f>Blad3!$K$3:$K$5</c:f>
              <c:strCache>
                <c:ptCount val="3"/>
                <c:pt idx="0">
                  <c:v>AlkPsyk n=383</c:v>
                </c:pt>
                <c:pt idx="1">
                  <c:v>AvgrAlk n=322</c:v>
                </c:pt>
                <c:pt idx="2">
                  <c:v>Narkotikaprofil n=547</c:v>
                </c:pt>
              </c:strCache>
            </c:strRef>
          </c:cat>
          <c:val>
            <c:numRef>
              <c:f>Blad3!$O$3:$O$5</c:f>
              <c:numCache>
                <c:formatCode>###0.00</c:formatCode>
                <c:ptCount val="3"/>
                <c:pt idx="0">
                  <c:v>3.8851174934725847</c:v>
                </c:pt>
                <c:pt idx="1">
                  <c:v>1.5155279503105596</c:v>
                </c:pt>
                <c:pt idx="2">
                  <c:v>4.2120658135283326</c:v>
                </c:pt>
              </c:numCache>
            </c:numRef>
          </c:val>
          <c:extLst>
            <c:ext xmlns:c16="http://schemas.microsoft.com/office/drawing/2014/chart" uri="{C3380CC4-5D6E-409C-BE32-E72D297353CC}">
              <c16:uniqueId val="{00000003-5912-4F10-B714-310C5346A2AF}"/>
            </c:ext>
          </c:extLst>
        </c:ser>
        <c:ser>
          <c:idx val="4"/>
          <c:order val="4"/>
          <c:tx>
            <c:strRef>
              <c:f>Blad3!$P$2</c:f>
              <c:strCache>
                <c:ptCount val="1"/>
                <c:pt idx="0">
                  <c:v>Arbete</c:v>
                </c:pt>
              </c:strCache>
            </c:strRef>
          </c:tx>
          <c:spPr>
            <a:solidFill>
              <a:schemeClr val="accent5"/>
            </a:solidFill>
            <a:ln>
              <a:noFill/>
            </a:ln>
            <a:effectLst/>
          </c:spPr>
          <c:invertIfNegative val="0"/>
          <c:cat>
            <c:strRef>
              <c:f>Blad3!$K$3:$K$5</c:f>
              <c:strCache>
                <c:ptCount val="3"/>
                <c:pt idx="0">
                  <c:v>AlkPsyk n=383</c:v>
                </c:pt>
                <c:pt idx="1">
                  <c:v>AvgrAlk n=322</c:v>
                </c:pt>
                <c:pt idx="2">
                  <c:v>Narkotikaprofil n=547</c:v>
                </c:pt>
              </c:strCache>
            </c:strRef>
          </c:cat>
          <c:val>
            <c:numRef>
              <c:f>Blad3!$P$3:$P$5</c:f>
              <c:numCache>
                <c:formatCode>###0.00</c:formatCode>
                <c:ptCount val="3"/>
                <c:pt idx="0">
                  <c:v>3.6266318537859021</c:v>
                </c:pt>
                <c:pt idx="1">
                  <c:v>1.7763975155279501</c:v>
                </c:pt>
                <c:pt idx="2">
                  <c:v>4.4131627056672791</c:v>
                </c:pt>
              </c:numCache>
            </c:numRef>
          </c:val>
          <c:extLst>
            <c:ext xmlns:c16="http://schemas.microsoft.com/office/drawing/2014/chart" uri="{C3380CC4-5D6E-409C-BE32-E72D297353CC}">
              <c16:uniqueId val="{00000004-5912-4F10-B714-310C5346A2AF}"/>
            </c:ext>
          </c:extLst>
        </c:ser>
        <c:ser>
          <c:idx val="5"/>
          <c:order val="5"/>
          <c:tx>
            <c:strRef>
              <c:f>Blad3!$Q$2</c:f>
              <c:strCache>
                <c:ptCount val="1"/>
                <c:pt idx="0">
                  <c:v>Fysisk hälsa</c:v>
                </c:pt>
              </c:strCache>
            </c:strRef>
          </c:tx>
          <c:spPr>
            <a:solidFill>
              <a:schemeClr val="accent6"/>
            </a:solidFill>
            <a:ln>
              <a:noFill/>
            </a:ln>
            <a:effectLst/>
          </c:spPr>
          <c:invertIfNegative val="0"/>
          <c:cat>
            <c:strRef>
              <c:f>Blad3!$K$3:$K$5</c:f>
              <c:strCache>
                <c:ptCount val="3"/>
                <c:pt idx="0">
                  <c:v>AlkPsyk n=383</c:v>
                </c:pt>
                <c:pt idx="1">
                  <c:v>AvgrAlk n=322</c:v>
                </c:pt>
                <c:pt idx="2">
                  <c:v>Narkotikaprofil n=547</c:v>
                </c:pt>
              </c:strCache>
            </c:strRef>
          </c:cat>
          <c:val>
            <c:numRef>
              <c:f>Blad3!$Q$3:$Q$5</c:f>
              <c:numCache>
                <c:formatCode>###0.00</c:formatCode>
                <c:ptCount val="3"/>
                <c:pt idx="0">
                  <c:v>3.0913838120104447</c:v>
                </c:pt>
                <c:pt idx="1">
                  <c:v>1.3105590062111805</c:v>
                </c:pt>
                <c:pt idx="2">
                  <c:v>2.8519195612431467</c:v>
                </c:pt>
              </c:numCache>
            </c:numRef>
          </c:val>
          <c:extLst>
            <c:ext xmlns:c16="http://schemas.microsoft.com/office/drawing/2014/chart" uri="{C3380CC4-5D6E-409C-BE32-E72D297353CC}">
              <c16:uniqueId val="{00000005-5912-4F10-B714-310C5346A2AF}"/>
            </c:ext>
          </c:extLst>
        </c:ser>
        <c:ser>
          <c:idx val="6"/>
          <c:order val="6"/>
          <c:tx>
            <c:strRef>
              <c:f>Blad3!$R$2</c:f>
              <c:strCache>
                <c:ptCount val="1"/>
                <c:pt idx="0">
                  <c:v>Kriminalitet</c:v>
                </c:pt>
              </c:strCache>
            </c:strRef>
          </c:tx>
          <c:spPr>
            <a:solidFill>
              <a:schemeClr val="accent1">
                <a:lumMod val="60000"/>
              </a:schemeClr>
            </a:solidFill>
            <a:ln>
              <a:noFill/>
            </a:ln>
            <a:effectLst/>
          </c:spPr>
          <c:invertIfNegative val="0"/>
          <c:cat>
            <c:strRef>
              <c:f>Blad3!$K$3:$K$5</c:f>
              <c:strCache>
                <c:ptCount val="3"/>
                <c:pt idx="0">
                  <c:v>AlkPsyk n=383</c:v>
                </c:pt>
                <c:pt idx="1">
                  <c:v>AvgrAlk n=322</c:v>
                </c:pt>
                <c:pt idx="2">
                  <c:v>Narkotikaprofil n=547</c:v>
                </c:pt>
              </c:strCache>
            </c:strRef>
          </c:cat>
          <c:val>
            <c:numRef>
              <c:f>Blad3!$R$3:$R$5</c:f>
              <c:numCache>
                <c:formatCode>###0.00</c:formatCode>
                <c:ptCount val="3"/>
                <c:pt idx="0">
                  <c:v>0.87206266318537851</c:v>
                </c:pt>
                <c:pt idx="1">
                  <c:v>0.52795031055900676</c:v>
                </c:pt>
                <c:pt idx="2">
                  <c:v>3.1316270566727611</c:v>
                </c:pt>
              </c:numCache>
            </c:numRef>
          </c:val>
          <c:extLst>
            <c:ext xmlns:c16="http://schemas.microsoft.com/office/drawing/2014/chart" uri="{C3380CC4-5D6E-409C-BE32-E72D297353CC}">
              <c16:uniqueId val="{00000006-5912-4F10-B714-310C5346A2AF}"/>
            </c:ext>
          </c:extLst>
        </c:ser>
        <c:dLbls>
          <c:showLegendKey val="0"/>
          <c:showVal val="0"/>
          <c:showCatName val="0"/>
          <c:showSerName val="0"/>
          <c:showPercent val="0"/>
          <c:showBubbleSize val="0"/>
        </c:dLbls>
        <c:gapWidth val="219"/>
        <c:overlap val="-27"/>
        <c:axId val="444781744"/>
        <c:axId val="444785352"/>
      </c:barChart>
      <c:catAx>
        <c:axId val="44478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4785352"/>
        <c:crosses val="autoZero"/>
        <c:auto val="1"/>
        <c:lblAlgn val="ctr"/>
        <c:lblOffset val="100"/>
        <c:noMultiLvlLbl val="0"/>
      </c:catAx>
      <c:valAx>
        <c:axId val="444785352"/>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4781744"/>
        <c:crosses val="autoZero"/>
        <c:crossBetween val="between"/>
        <c:majorUnit val="1"/>
      </c:valAx>
      <c:spPr>
        <a:noFill/>
        <a:ln>
          <a:solidFill>
            <a:sysClr val="windowText" lastClr="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sv-SE" sz="1200" dirty="0"/>
              <a:t>Procent positiva</a:t>
            </a:r>
            <a:r>
              <a:rPr lang="sv-SE" sz="1200" baseline="0" dirty="0"/>
              <a:t> brukarskattningar av problemfö</a:t>
            </a:r>
            <a:r>
              <a:rPr lang="sv-SE" sz="1200" dirty="0"/>
              <a:t>rbättring av olika åtgärder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5873211905693391"/>
          <c:y val="9.250206637821487E-2"/>
          <c:w val="0.81594398496489884"/>
          <c:h val="0.84964170013096385"/>
        </c:manualLayout>
      </c:layout>
      <c:barChart>
        <c:barDir val="bar"/>
        <c:grouping val="clustered"/>
        <c:varyColors val="0"/>
        <c:ser>
          <c:idx val="0"/>
          <c:order val="0"/>
          <c:tx>
            <c:strRef>
              <c:f>Blad1!$M$15</c:f>
              <c:strCache>
                <c:ptCount val="1"/>
                <c:pt idx="0">
                  <c:v>Förbättrad</c:v>
                </c:pt>
              </c:strCache>
            </c:strRef>
          </c:tx>
          <c:spPr>
            <a:solidFill>
              <a:schemeClr val="accent1"/>
            </a:solidFill>
            <a:ln>
              <a:noFill/>
            </a:ln>
            <a:effectLst/>
          </c:spPr>
          <c:invertIfNegative val="0"/>
          <c:cat>
            <c:strRef>
              <c:f>Blad1!$L$16:$L$28</c:f>
              <c:strCache>
                <c:ptCount val="13"/>
                <c:pt idx="0">
                  <c:v>ASI etc n=84</c:v>
                </c:pt>
                <c:pt idx="1">
                  <c:v>Annan Utr n=45</c:v>
                </c:pt>
                <c:pt idx="2">
                  <c:v>Stödboende n=431</c:v>
                </c:pt>
                <c:pt idx="3">
                  <c:v>Annant stöd n=75</c:v>
                </c:pt>
                <c:pt idx="4">
                  <c:v>Ej angivet n=31</c:v>
                </c:pt>
                <c:pt idx="5">
                  <c:v>KBT n=228</c:v>
                </c:pt>
                <c:pt idx="6">
                  <c:v>Boendestöd n=94</c:v>
                </c:pt>
                <c:pt idx="7">
                  <c:v>Arbetsträning n=85</c:v>
                </c:pt>
                <c:pt idx="8">
                  <c:v>CRA n=55</c:v>
                </c:pt>
                <c:pt idx="9">
                  <c:v>Annan PsySocBeh n=119</c:v>
                </c:pt>
                <c:pt idx="10">
                  <c:v>Stödjande samtal n=139</c:v>
                </c:pt>
                <c:pt idx="11">
                  <c:v>ÅP n=112</c:v>
                </c:pt>
                <c:pt idx="12">
                  <c:v>12-steg n=329</c:v>
                </c:pt>
              </c:strCache>
            </c:strRef>
          </c:cat>
          <c:val>
            <c:numRef>
              <c:f>Blad1!$M$16:$M$28</c:f>
              <c:numCache>
                <c:formatCode>General</c:formatCode>
                <c:ptCount val="13"/>
                <c:pt idx="0">
                  <c:v>60</c:v>
                </c:pt>
                <c:pt idx="1">
                  <c:v>64</c:v>
                </c:pt>
                <c:pt idx="2">
                  <c:v>73</c:v>
                </c:pt>
                <c:pt idx="3">
                  <c:v>73</c:v>
                </c:pt>
                <c:pt idx="4">
                  <c:v>77</c:v>
                </c:pt>
                <c:pt idx="5">
                  <c:v>77</c:v>
                </c:pt>
                <c:pt idx="6">
                  <c:v>77</c:v>
                </c:pt>
                <c:pt idx="7">
                  <c:v>78</c:v>
                </c:pt>
                <c:pt idx="8">
                  <c:v>78</c:v>
                </c:pt>
                <c:pt idx="9">
                  <c:v>79</c:v>
                </c:pt>
                <c:pt idx="10">
                  <c:v>81</c:v>
                </c:pt>
                <c:pt idx="11">
                  <c:v>82</c:v>
                </c:pt>
                <c:pt idx="12">
                  <c:v>88</c:v>
                </c:pt>
              </c:numCache>
            </c:numRef>
          </c:val>
          <c:extLst>
            <c:ext xmlns:c16="http://schemas.microsoft.com/office/drawing/2014/chart" uri="{C3380CC4-5D6E-409C-BE32-E72D297353CC}">
              <c16:uniqueId val="{00000000-75B8-4171-904D-26A64893D6F8}"/>
            </c:ext>
          </c:extLst>
        </c:ser>
        <c:dLbls>
          <c:showLegendKey val="0"/>
          <c:showVal val="0"/>
          <c:showCatName val="0"/>
          <c:showSerName val="0"/>
          <c:showPercent val="0"/>
          <c:showBubbleSize val="0"/>
        </c:dLbls>
        <c:gapWidth val="182"/>
        <c:axId val="525119672"/>
        <c:axId val="391967176"/>
      </c:barChart>
      <c:catAx>
        <c:axId val="525119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391967176"/>
        <c:crosses val="autoZero"/>
        <c:auto val="1"/>
        <c:lblAlgn val="ctr"/>
        <c:lblOffset val="100"/>
        <c:noMultiLvlLbl val="0"/>
      </c:catAx>
      <c:valAx>
        <c:axId val="391967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25119672"/>
        <c:crosses val="autoZero"/>
        <c:crossBetween val="between"/>
      </c:valAx>
      <c:spPr>
        <a:noFill/>
        <a:ln>
          <a:solidFill>
            <a:schemeClr val="tx1"/>
          </a:solidFill>
        </a:ln>
        <a:effectLst/>
      </c:spPr>
    </c:plotArea>
    <c:plotVisOnly val="1"/>
    <c:dispBlanksAs val="gap"/>
    <c:showDLblsOverMax val="0"/>
  </c:chart>
  <c:spPr>
    <a:noFill/>
    <a:ln>
      <a:solidFill>
        <a:schemeClr val="tx1"/>
      </a:solidFill>
    </a:ln>
    <a:effectLst/>
  </c:spPr>
  <c:txPr>
    <a:bodyPr/>
    <a:lstStyle/>
    <a:p>
      <a:pPr>
        <a:defRPr/>
      </a:pPr>
      <a:endParaRPr lang="sv-S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Procent positiva handläggarskattningar av klientens problemförbättring.</a:t>
            </a:r>
          </a:p>
        </c:rich>
      </c:tx>
      <c:layout>
        <c:manualLayout>
          <c:xMode val="edge"/>
          <c:yMode val="edge"/>
          <c:x val="0.21402273105002606"/>
          <c:y val="1.22388570025439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4707408450234108"/>
          <c:y val="7.7613243202540871E-2"/>
          <c:w val="0.835750882778722"/>
          <c:h val="0.8738428691144956"/>
        </c:manualLayout>
      </c:layout>
      <c:barChart>
        <c:barDir val="bar"/>
        <c:grouping val="clustered"/>
        <c:varyColors val="0"/>
        <c:ser>
          <c:idx val="0"/>
          <c:order val="0"/>
          <c:spPr>
            <a:solidFill>
              <a:schemeClr val="accent1"/>
            </a:solidFill>
            <a:ln>
              <a:noFill/>
            </a:ln>
            <a:effectLst/>
          </c:spPr>
          <c:invertIfNegative val="0"/>
          <c:cat>
            <c:strRef>
              <c:f>Blad1!$I$19:$I$32</c:f>
              <c:strCache>
                <c:ptCount val="14"/>
                <c:pt idx="0">
                  <c:v>MET n=63</c:v>
                </c:pt>
                <c:pt idx="1">
                  <c:v>Biståndsutredning n=30</c:v>
                </c:pt>
                <c:pt idx="2">
                  <c:v>ASI etc n=130</c:v>
                </c:pt>
                <c:pt idx="3">
                  <c:v>KBT n=274</c:v>
                </c:pt>
                <c:pt idx="4">
                  <c:v>Annant stöd n=82</c:v>
                </c:pt>
                <c:pt idx="5">
                  <c:v>Stödjande samtal n=165</c:v>
                </c:pt>
                <c:pt idx="6">
                  <c:v>Stödboende n=472</c:v>
                </c:pt>
                <c:pt idx="7">
                  <c:v>ÅP n=140</c:v>
                </c:pt>
                <c:pt idx="8">
                  <c:v>Annan PsySocBeh n=141</c:v>
                </c:pt>
                <c:pt idx="9">
                  <c:v>Boendestöd n=94</c:v>
                </c:pt>
                <c:pt idx="10">
                  <c:v>Arbetsträning n=77</c:v>
                </c:pt>
                <c:pt idx="11">
                  <c:v>CRA n=54</c:v>
                </c:pt>
                <c:pt idx="12">
                  <c:v>Ej angivet n=31</c:v>
                </c:pt>
                <c:pt idx="13">
                  <c:v>12.steg n=412</c:v>
                </c:pt>
              </c:strCache>
            </c:strRef>
          </c:cat>
          <c:val>
            <c:numRef>
              <c:f>Blad1!$J$19:$J$32</c:f>
              <c:numCache>
                <c:formatCode>General</c:formatCode>
                <c:ptCount val="14"/>
                <c:pt idx="0">
                  <c:v>40</c:v>
                </c:pt>
                <c:pt idx="1">
                  <c:v>53</c:v>
                </c:pt>
                <c:pt idx="2">
                  <c:v>55</c:v>
                </c:pt>
                <c:pt idx="3">
                  <c:v>57</c:v>
                </c:pt>
                <c:pt idx="4">
                  <c:v>59</c:v>
                </c:pt>
                <c:pt idx="5">
                  <c:v>62</c:v>
                </c:pt>
                <c:pt idx="6">
                  <c:v>62</c:v>
                </c:pt>
                <c:pt idx="7">
                  <c:v>66</c:v>
                </c:pt>
                <c:pt idx="8">
                  <c:v>66</c:v>
                </c:pt>
                <c:pt idx="9">
                  <c:v>68</c:v>
                </c:pt>
                <c:pt idx="10">
                  <c:v>74</c:v>
                </c:pt>
                <c:pt idx="11">
                  <c:v>74</c:v>
                </c:pt>
                <c:pt idx="12">
                  <c:v>74</c:v>
                </c:pt>
                <c:pt idx="13">
                  <c:v>78</c:v>
                </c:pt>
              </c:numCache>
            </c:numRef>
          </c:val>
          <c:extLst>
            <c:ext xmlns:c16="http://schemas.microsoft.com/office/drawing/2014/chart" uri="{C3380CC4-5D6E-409C-BE32-E72D297353CC}">
              <c16:uniqueId val="{00000000-1FA3-4D61-9424-A761DFF5A826}"/>
            </c:ext>
          </c:extLst>
        </c:ser>
        <c:dLbls>
          <c:showLegendKey val="0"/>
          <c:showVal val="0"/>
          <c:showCatName val="0"/>
          <c:showSerName val="0"/>
          <c:showPercent val="0"/>
          <c:showBubbleSize val="0"/>
        </c:dLbls>
        <c:gapWidth val="182"/>
        <c:axId val="268543224"/>
        <c:axId val="268544864"/>
      </c:barChart>
      <c:catAx>
        <c:axId val="268543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268544864"/>
        <c:crosses val="autoZero"/>
        <c:auto val="1"/>
        <c:lblAlgn val="ctr"/>
        <c:lblOffset val="100"/>
        <c:noMultiLvlLbl val="0"/>
      </c:catAx>
      <c:valAx>
        <c:axId val="26854486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68543224"/>
        <c:crosses val="autoZero"/>
        <c:crossBetween val="between"/>
      </c:valAx>
      <c:spPr>
        <a:noFill/>
        <a:ln>
          <a:solidFill>
            <a:schemeClr val="tx1"/>
          </a:solidFill>
        </a:ln>
        <a:effectLst/>
      </c:spPr>
    </c:plotArea>
    <c:plotVisOnly val="1"/>
    <c:dispBlanksAs val="gap"/>
    <c:showDLblsOverMax val="0"/>
  </c:chart>
  <c:spPr>
    <a:noFill/>
    <a:ln>
      <a:solidFill>
        <a:schemeClr val="tx1"/>
      </a:solid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0.34565</cdr:x>
      <cdr:y>0.08594</cdr:y>
    </cdr:from>
    <cdr:to>
      <cdr:x>0.56596</cdr:x>
      <cdr:y>0.21372</cdr:y>
    </cdr:to>
    <cdr:sp macro="" textlink="">
      <cdr:nvSpPr>
        <cdr:cNvPr id="2" name="textruta 1">
          <a:extLst xmlns:a="http://schemas.openxmlformats.org/drawingml/2006/main">
            <a:ext uri="{FF2B5EF4-FFF2-40B4-BE49-F238E27FC236}">
              <a16:creationId xmlns:a16="http://schemas.microsoft.com/office/drawing/2014/main" id="{1E9B13B1-EB74-4644-B245-129B44C2D814}"/>
            </a:ext>
          </a:extLst>
        </cdr:cNvPr>
        <cdr:cNvSpPr txBox="1"/>
      </cdr:nvSpPr>
      <cdr:spPr>
        <a:xfrm xmlns:a="http://schemas.openxmlformats.org/drawingml/2006/main">
          <a:off x="1545629" y="202361"/>
          <a:ext cx="985193" cy="3008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dirty="0"/>
            <a:t>Stödboende</a:t>
          </a:r>
        </a:p>
      </cdr:txBody>
    </cdr:sp>
  </cdr:relSizeAnchor>
</c:userShapes>
</file>

<file path=ppt/drawings/drawing2.xml><?xml version="1.0" encoding="utf-8"?>
<c:userShapes xmlns:c="http://schemas.openxmlformats.org/drawingml/2006/chart">
  <cdr:relSizeAnchor xmlns:cdr="http://schemas.openxmlformats.org/drawingml/2006/chartDrawing">
    <cdr:from>
      <cdr:x>0.60751</cdr:x>
      <cdr:y>0.09332</cdr:y>
    </cdr:from>
    <cdr:to>
      <cdr:x>0.97835</cdr:x>
      <cdr:y>0.94439</cdr:y>
    </cdr:to>
    <cdr:sp macro="" textlink="">
      <cdr:nvSpPr>
        <cdr:cNvPr id="2" name="Rektangel 1">
          <a:extLst xmlns:a="http://schemas.openxmlformats.org/drawingml/2006/main">
            <a:ext uri="{FF2B5EF4-FFF2-40B4-BE49-F238E27FC236}">
              <a16:creationId xmlns:a16="http://schemas.microsoft.com/office/drawing/2014/main" id="{DDBB6833-7D28-4F3E-A97D-810EC73DEF07}"/>
            </a:ext>
          </a:extLst>
        </cdr:cNvPr>
        <cdr:cNvSpPr/>
      </cdr:nvSpPr>
      <cdr:spPr>
        <a:xfrm xmlns:a="http://schemas.openxmlformats.org/drawingml/2006/main">
          <a:off x="3816883" y="436018"/>
          <a:ext cx="2329908" cy="3976445"/>
        </a:xfrm>
        <a:prstGeom xmlns:a="http://schemas.openxmlformats.org/drawingml/2006/main" prst="rect">
          <a:avLst/>
        </a:prstGeom>
        <a:solidFill xmlns:a="http://schemas.openxmlformats.org/drawingml/2006/main">
          <a:schemeClr val="accent6">
            <a:lumMod val="60000"/>
            <a:lumOff val="40000"/>
            <a:alpha val="16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sv-SE"/>
        </a:p>
      </cdr:txBody>
    </cdr:sp>
  </cdr:relSizeAnchor>
</c:userShapes>
</file>

<file path=ppt/drawings/drawing3.xml><?xml version="1.0" encoding="utf-8"?>
<c:userShapes xmlns:c="http://schemas.openxmlformats.org/drawingml/2006/chart">
  <cdr:relSizeAnchor xmlns:cdr="http://schemas.openxmlformats.org/drawingml/2006/chartDrawing">
    <cdr:from>
      <cdr:x>0.60424</cdr:x>
      <cdr:y>0.0656</cdr:y>
    </cdr:from>
    <cdr:to>
      <cdr:x>0.97245</cdr:x>
      <cdr:y>0.94868</cdr:y>
    </cdr:to>
    <cdr:sp macro="" textlink="">
      <cdr:nvSpPr>
        <cdr:cNvPr id="2" name="Rektangel 1">
          <a:extLst xmlns:a="http://schemas.openxmlformats.org/drawingml/2006/main">
            <a:ext uri="{FF2B5EF4-FFF2-40B4-BE49-F238E27FC236}">
              <a16:creationId xmlns:a16="http://schemas.microsoft.com/office/drawing/2014/main" id="{CC078779-1CFD-40E0-A149-EBA283318AF6}"/>
            </a:ext>
          </a:extLst>
        </cdr:cNvPr>
        <cdr:cNvSpPr/>
      </cdr:nvSpPr>
      <cdr:spPr>
        <a:xfrm xmlns:a="http://schemas.openxmlformats.org/drawingml/2006/main">
          <a:off x="3881880" y="265470"/>
          <a:ext cx="2365536" cy="3573807"/>
        </a:xfrm>
        <a:prstGeom xmlns:a="http://schemas.openxmlformats.org/drawingml/2006/main" prst="rect">
          <a:avLst/>
        </a:prstGeom>
        <a:solidFill xmlns:a="http://schemas.openxmlformats.org/drawingml/2006/main">
          <a:schemeClr val="accent6">
            <a:lumMod val="60000"/>
            <a:lumOff val="40000"/>
            <a:alpha val="16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sv-S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330BC8-191A-4EA3-A175-EE0442D3CEA5}" type="datetimeFigureOut">
              <a:rPr lang="sv-SE" smtClean="0"/>
              <a:t>2018-11-08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4F7B28-20C6-4169-8E7D-E8378311AC97}" type="slidenum">
              <a:rPr lang="sv-SE" smtClean="0"/>
              <a:t>‹#›</a:t>
            </a:fld>
            <a:endParaRPr lang="sv-SE"/>
          </a:p>
        </p:txBody>
      </p:sp>
    </p:spTree>
    <p:extLst>
      <p:ext uri="{BB962C8B-B14F-4D97-AF65-F5344CB8AC3E}">
        <p14:creationId xmlns:p14="http://schemas.microsoft.com/office/powerpoint/2010/main" val="14957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om Annan… möjlighet att få unika åtgärder utvärderade</a:t>
            </a:r>
          </a:p>
        </p:txBody>
      </p:sp>
      <p:sp>
        <p:nvSpPr>
          <p:cNvPr id="4" name="Platshållare för bildnummer 3"/>
          <p:cNvSpPr>
            <a:spLocks noGrp="1"/>
          </p:cNvSpPr>
          <p:nvPr>
            <p:ph type="sldNum" sz="quarter" idx="5"/>
          </p:nvPr>
        </p:nvSpPr>
        <p:spPr/>
        <p:txBody>
          <a:bodyPr/>
          <a:lstStyle/>
          <a:p>
            <a:fld id="{064F7B28-20C6-4169-8E7D-E8378311AC97}" type="slidenum">
              <a:rPr lang="sv-SE" smtClean="0"/>
              <a:t>2</a:t>
            </a:fld>
            <a:endParaRPr lang="sv-SE"/>
          </a:p>
        </p:txBody>
      </p:sp>
    </p:spTree>
    <p:extLst>
      <p:ext uri="{BB962C8B-B14F-4D97-AF65-F5344CB8AC3E}">
        <p14:creationId xmlns:p14="http://schemas.microsoft.com/office/powerpoint/2010/main" val="161046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9DE9D1-F338-4212-BCB2-6AB211947DB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F25D62B-F7E2-40DF-B05B-3B8063981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3314D4C-F78B-4697-946C-8314B6BE26B4}"/>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79E3211B-365C-486E-81A6-880926CB71FC}"/>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AB9C308D-EDD0-46AC-B93C-B5C1250D9130}"/>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24264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07DF8B-61B1-4D91-8C55-7922393DC05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541F89B-FA25-4582-BD3D-F431BCFF4B4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7CA6D0-7240-495F-86B4-72D384986F40}"/>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4A53CFE4-4182-4E72-A169-038490A56229}"/>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CBBAE478-FB2E-4006-BA32-6CC29182A2D7}"/>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141201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2682123-0666-4841-B471-49C3D647DB7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8D5FA65-BDF3-4B4C-8500-9089CEB1A34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F2DB9C-FFC1-4D77-AC8A-F1B9C08C7B27}"/>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4C90FFB9-FACF-4165-845D-1ECA536031A5}"/>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8E6D931F-A7D8-4673-8E17-56B77A921A35}"/>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57289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F0A0A-32FB-4597-B2A3-5C03244C9C6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BA4629-FA45-4BC4-A102-E0E68B24FDB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F897FE-F87A-4236-923B-6F0488CFF150}"/>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842CAFD0-2D31-46DA-9117-5332537956EE}"/>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0D52676D-6273-4F7D-8B41-3A9B70D29E4E}"/>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156893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7A2C60-834A-4AB3-BBE2-487DC0CA89B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CC3388B-F372-4953-927A-7391118CC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52A55B7-E493-4904-8534-A6C122146B63}"/>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EE1FDC9D-DF75-4313-AE73-AB5FAE409AA4}"/>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D794AEA1-3799-43CD-8A70-57F89604B636}"/>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376775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22776-9464-4713-98D0-E3AD2D3236B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9112FB-2B5B-4EDF-94C6-1B845B1D1F3B}"/>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3872BCD-9C2D-4ACE-B80D-9F01771E7E4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53B79F8-A57C-4E95-82F2-97DC94B1538C}"/>
              </a:ext>
            </a:extLst>
          </p:cNvPr>
          <p:cNvSpPr>
            <a:spLocks noGrp="1"/>
          </p:cNvSpPr>
          <p:nvPr>
            <p:ph type="dt" sz="half" idx="10"/>
          </p:nvPr>
        </p:nvSpPr>
        <p:spPr/>
        <p:txBody>
          <a:bodyPr/>
          <a:lstStyle/>
          <a:p>
            <a:r>
              <a:rPr lang="sv-SE"/>
              <a:t>SUM Malmö 2018-11-08</a:t>
            </a:r>
          </a:p>
        </p:txBody>
      </p:sp>
      <p:sp>
        <p:nvSpPr>
          <p:cNvPr id="6" name="Platshållare för sidfot 5">
            <a:extLst>
              <a:ext uri="{FF2B5EF4-FFF2-40B4-BE49-F238E27FC236}">
                <a16:creationId xmlns:a16="http://schemas.microsoft.com/office/drawing/2014/main" id="{78255A1E-B132-41BC-9E78-AEB60AF11BD7}"/>
              </a:ext>
            </a:extLst>
          </p:cNvPr>
          <p:cNvSpPr>
            <a:spLocks noGrp="1"/>
          </p:cNvSpPr>
          <p:nvPr>
            <p:ph type="ftr" sz="quarter" idx="11"/>
          </p:nvPr>
        </p:nvSpPr>
        <p:spPr/>
        <p:txBody>
          <a:bodyPr/>
          <a:lstStyle/>
          <a:p>
            <a:r>
              <a:rPr lang="sv-SE"/>
              <a:t>B-Å &amp; K Armelius   http://ubat.rabekobberstad.se/ </a:t>
            </a:r>
          </a:p>
        </p:txBody>
      </p:sp>
      <p:sp>
        <p:nvSpPr>
          <p:cNvPr id="7" name="Platshållare för bildnummer 6">
            <a:extLst>
              <a:ext uri="{FF2B5EF4-FFF2-40B4-BE49-F238E27FC236}">
                <a16:creationId xmlns:a16="http://schemas.microsoft.com/office/drawing/2014/main" id="{6ED46D7D-1D48-4DBD-BCE5-5329A717923F}"/>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423177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E936C-410B-4C30-B72C-6F0AA8DC739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36C9019-8B0D-4868-89BA-85C3F1DFB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221D99A-CD2D-4314-8AEF-7447EE3A79AD}"/>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04F31E8-A6FB-43A6-8291-1F0A8EA4B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30769B5B-7AF6-4C47-836F-4EB2F141E18C}"/>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DD94521-E25D-41CB-9F40-FE320ED36AE7}"/>
              </a:ext>
            </a:extLst>
          </p:cNvPr>
          <p:cNvSpPr>
            <a:spLocks noGrp="1"/>
          </p:cNvSpPr>
          <p:nvPr>
            <p:ph type="dt" sz="half" idx="10"/>
          </p:nvPr>
        </p:nvSpPr>
        <p:spPr/>
        <p:txBody>
          <a:bodyPr/>
          <a:lstStyle/>
          <a:p>
            <a:r>
              <a:rPr lang="sv-SE"/>
              <a:t>SUM Malmö 2018-11-08</a:t>
            </a:r>
          </a:p>
        </p:txBody>
      </p:sp>
      <p:sp>
        <p:nvSpPr>
          <p:cNvPr id="8" name="Platshållare för sidfot 7">
            <a:extLst>
              <a:ext uri="{FF2B5EF4-FFF2-40B4-BE49-F238E27FC236}">
                <a16:creationId xmlns:a16="http://schemas.microsoft.com/office/drawing/2014/main" id="{FE1ED2E3-BFF1-4192-9FD0-B5C8AA768C94}"/>
              </a:ext>
            </a:extLst>
          </p:cNvPr>
          <p:cNvSpPr>
            <a:spLocks noGrp="1"/>
          </p:cNvSpPr>
          <p:nvPr>
            <p:ph type="ftr" sz="quarter" idx="11"/>
          </p:nvPr>
        </p:nvSpPr>
        <p:spPr/>
        <p:txBody>
          <a:bodyPr/>
          <a:lstStyle/>
          <a:p>
            <a:r>
              <a:rPr lang="sv-SE"/>
              <a:t>B-Å &amp; K Armelius   http://ubat.rabekobberstad.se/ </a:t>
            </a:r>
          </a:p>
        </p:txBody>
      </p:sp>
      <p:sp>
        <p:nvSpPr>
          <p:cNvPr id="9" name="Platshållare för bildnummer 8">
            <a:extLst>
              <a:ext uri="{FF2B5EF4-FFF2-40B4-BE49-F238E27FC236}">
                <a16:creationId xmlns:a16="http://schemas.microsoft.com/office/drawing/2014/main" id="{BE8EA182-16F9-425F-A070-B68731858C1D}"/>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267695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613A78-B33B-4C5A-8A23-B6B593F7408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3B5143E-E703-4E7E-804B-BB806F03AA5D}"/>
              </a:ext>
            </a:extLst>
          </p:cNvPr>
          <p:cNvSpPr>
            <a:spLocks noGrp="1"/>
          </p:cNvSpPr>
          <p:nvPr>
            <p:ph type="dt" sz="half" idx="10"/>
          </p:nvPr>
        </p:nvSpPr>
        <p:spPr/>
        <p:txBody>
          <a:bodyPr/>
          <a:lstStyle/>
          <a:p>
            <a:r>
              <a:rPr lang="sv-SE"/>
              <a:t>SUM Malmö 2018-11-08</a:t>
            </a:r>
          </a:p>
        </p:txBody>
      </p:sp>
      <p:sp>
        <p:nvSpPr>
          <p:cNvPr id="4" name="Platshållare för sidfot 3">
            <a:extLst>
              <a:ext uri="{FF2B5EF4-FFF2-40B4-BE49-F238E27FC236}">
                <a16:creationId xmlns:a16="http://schemas.microsoft.com/office/drawing/2014/main" id="{3921B84D-807D-4EA4-83BC-A17EEA972C29}"/>
              </a:ext>
            </a:extLst>
          </p:cNvPr>
          <p:cNvSpPr>
            <a:spLocks noGrp="1"/>
          </p:cNvSpPr>
          <p:nvPr>
            <p:ph type="ftr" sz="quarter" idx="11"/>
          </p:nvPr>
        </p:nvSpPr>
        <p:spPr/>
        <p:txBody>
          <a:bodyPr/>
          <a:lstStyle/>
          <a:p>
            <a:r>
              <a:rPr lang="sv-SE"/>
              <a:t>B-Å &amp; K Armelius   http://ubat.rabekobberstad.se/ </a:t>
            </a:r>
          </a:p>
        </p:txBody>
      </p:sp>
      <p:sp>
        <p:nvSpPr>
          <p:cNvPr id="5" name="Platshållare för bildnummer 4">
            <a:extLst>
              <a:ext uri="{FF2B5EF4-FFF2-40B4-BE49-F238E27FC236}">
                <a16:creationId xmlns:a16="http://schemas.microsoft.com/office/drawing/2014/main" id="{39BC9458-7118-4D8E-9775-762BDDD1097B}"/>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25987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7E43D75-7EB0-4265-AC95-DC66CCE04415}"/>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8DEDC32F-FE8D-4E6A-B5FC-5B5FC9132395}"/>
              </a:ext>
            </a:extLst>
          </p:cNvPr>
          <p:cNvSpPr>
            <a:spLocks noGrp="1"/>
          </p:cNvSpPr>
          <p:nvPr>
            <p:ph type="ftr" sz="quarter" idx="11"/>
          </p:nvPr>
        </p:nvSpPr>
        <p:spPr/>
        <p:txBody>
          <a:bodyPr/>
          <a:lstStyle/>
          <a:p>
            <a:r>
              <a:rPr lang="sv-SE"/>
              <a:t>B-Å &amp; K Armelius   http://ubat.rabekobberstad.se/ </a:t>
            </a:r>
          </a:p>
        </p:txBody>
      </p:sp>
      <p:sp>
        <p:nvSpPr>
          <p:cNvPr id="4" name="Platshållare för bildnummer 3">
            <a:extLst>
              <a:ext uri="{FF2B5EF4-FFF2-40B4-BE49-F238E27FC236}">
                <a16:creationId xmlns:a16="http://schemas.microsoft.com/office/drawing/2014/main" id="{9DFECE70-FF8D-4B8C-ADE7-EF082A36DA5D}"/>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85915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28EF9B-32F1-43A7-9415-1936074C798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4E4FB6A-B930-48EF-A455-B152EBE80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518CC0D-934C-4A16-ACCF-CA69ECCD2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7DA0A97-883E-4C01-BBEA-6939E2948A72}"/>
              </a:ext>
            </a:extLst>
          </p:cNvPr>
          <p:cNvSpPr>
            <a:spLocks noGrp="1"/>
          </p:cNvSpPr>
          <p:nvPr>
            <p:ph type="dt" sz="half" idx="10"/>
          </p:nvPr>
        </p:nvSpPr>
        <p:spPr/>
        <p:txBody>
          <a:bodyPr/>
          <a:lstStyle/>
          <a:p>
            <a:r>
              <a:rPr lang="sv-SE"/>
              <a:t>SUM Malmö 2018-11-08</a:t>
            </a:r>
          </a:p>
        </p:txBody>
      </p:sp>
      <p:sp>
        <p:nvSpPr>
          <p:cNvPr id="6" name="Platshållare för sidfot 5">
            <a:extLst>
              <a:ext uri="{FF2B5EF4-FFF2-40B4-BE49-F238E27FC236}">
                <a16:creationId xmlns:a16="http://schemas.microsoft.com/office/drawing/2014/main" id="{A84DD154-D046-46D6-BD48-A08D16064405}"/>
              </a:ext>
            </a:extLst>
          </p:cNvPr>
          <p:cNvSpPr>
            <a:spLocks noGrp="1"/>
          </p:cNvSpPr>
          <p:nvPr>
            <p:ph type="ftr" sz="quarter" idx="11"/>
          </p:nvPr>
        </p:nvSpPr>
        <p:spPr/>
        <p:txBody>
          <a:bodyPr/>
          <a:lstStyle/>
          <a:p>
            <a:r>
              <a:rPr lang="sv-SE"/>
              <a:t>B-Å &amp; K Armelius   http://ubat.rabekobberstad.se/ </a:t>
            </a:r>
          </a:p>
        </p:txBody>
      </p:sp>
      <p:sp>
        <p:nvSpPr>
          <p:cNvPr id="7" name="Platshållare för bildnummer 6">
            <a:extLst>
              <a:ext uri="{FF2B5EF4-FFF2-40B4-BE49-F238E27FC236}">
                <a16:creationId xmlns:a16="http://schemas.microsoft.com/office/drawing/2014/main" id="{8408BB19-1221-4AD0-8519-29D6CE3A86C1}"/>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359678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693AB-BD6E-43F7-A689-30B20BE380C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2892C41-8D26-4E9D-A94D-C0466C1DD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2A58822-35BB-415F-B06F-4FD5D8B1B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95B40DE-0301-43A0-9AA0-8E28AB5D0003}"/>
              </a:ext>
            </a:extLst>
          </p:cNvPr>
          <p:cNvSpPr>
            <a:spLocks noGrp="1"/>
          </p:cNvSpPr>
          <p:nvPr>
            <p:ph type="dt" sz="half" idx="10"/>
          </p:nvPr>
        </p:nvSpPr>
        <p:spPr/>
        <p:txBody>
          <a:bodyPr/>
          <a:lstStyle/>
          <a:p>
            <a:r>
              <a:rPr lang="sv-SE"/>
              <a:t>SUM Malmö 2018-11-08</a:t>
            </a:r>
          </a:p>
        </p:txBody>
      </p:sp>
      <p:sp>
        <p:nvSpPr>
          <p:cNvPr id="6" name="Platshållare för sidfot 5">
            <a:extLst>
              <a:ext uri="{FF2B5EF4-FFF2-40B4-BE49-F238E27FC236}">
                <a16:creationId xmlns:a16="http://schemas.microsoft.com/office/drawing/2014/main" id="{757C6E35-FF2D-4448-8B22-7653990EAAB2}"/>
              </a:ext>
            </a:extLst>
          </p:cNvPr>
          <p:cNvSpPr>
            <a:spLocks noGrp="1"/>
          </p:cNvSpPr>
          <p:nvPr>
            <p:ph type="ftr" sz="quarter" idx="11"/>
          </p:nvPr>
        </p:nvSpPr>
        <p:spPr/>
        <p:txBody>
          <a:bodyPr/>
          <a:lstStyle/>
          <a:p>
            <a:r>
              <a:rPr lang="sv-SE"/>
              <a:t>B-Å &amp; K Armelius   http://ubat.rabekobberstad.se/ </a:t>
            </a:r>
          </a:p>
        </p:txBody>
      </p:sp>
      <p:sp>
        <p:nvSpPr>
          <p:cNvPr id="7" name="Platshållare för bildnummer 6">
            <a:extLst>
              <a:ext uri="{FF2B5EF4-FFF2-40B4-BE49-F238E27FC236}">
                <a16:creationId xmlns:a16="http://schemas.microsoft.com/office/drawing/2014/main" id="{A847234B-D9AE-4C25-8A17-B22F8FF06C4A}"/>
              </a:ext>
            </a:extLst>
          </p:cNvPr>
          <p:cNvSpPr>
            <a:spLocks noGrp="1"/>
          </p:cNvSpPr>
          <p:nvPr>
            <p:ph type="sldNum" sz="quarter" idx="12"/>
          </p:nvPr>
        </p:nvSpPr>
        <p:spPr/>
        <p:txBody>
          <a:bodyPr/>
          <a:lstStyle/>
          <a:p>
            <a:fld id="{5528D1E8-0136-421C-9D00-12945615B9D2}" type="slidenum">
              <a:rPr lang="sv-SE" smtClean="0"/>
              <a:t>‹#›</a:t>
            </a:fld>
            <a:endParaRPr lang="sv-SE"/>
          </a:p>
        </p:txBody>
      </p:sp>
    </p:spTree>
    <p:extLst>
      <p:ext uri="{BB962C8B-B14F-4D97-AF65-F5344CB8AC3E}">
        <p14:creationId xmlns:p14="http://schemas.microsoft.com/office/powerpoint/2010/main" val="39480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62E93C8-124F-48C3-863C-135164E27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89A312-ECB0-4CB4-8182-352DC6AA1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ED329E-BC5E-487D-88D6-45B840665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SUM Malmö 2018-11-08</a:t>
            </a:r>
          </a:p>
        </p:txBody>
      </p:sp>
      <p:sp>
        <p:nvSpPr>
          <p:cNvPr id="5" name="Platshållare för sidfot 4">
            <a:extLst>
              <a:ext uri="{FF2B5EF4-FFF2-40B4-BE49-F238E27FC236}">
                <a16:creationId xmlns:a16="http://schemas.microsoft.com/office/drawing/2014/main" id="{D9804689-FEB3-4CCF-8455-3915F425D8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B-Å &amp; K Armelius   http://ubat.rabekobberstad.se/ </a:t>
            </a:r>
          </a:p>
        </p:txBody>
      </p:sp>
      <p:sp>
        <p:nvSpPr>
          <p:cNvPr id="6" name="Platshållare för bildnummer 5">
            <a:extLst>
              <a:ext uri="{FF2B5EF4-FFF2-40B4-BE49-F238E27FC236}">
                <a16:creationId xmlns:a16="http://schemas.microsoft.com/office/drawing/2014/main" id="{F7A0B918-F140-4224-84BD-CAA12BD3A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8D1E8-0136-421C-9D00-12945615B9D2}" type="slidenum">
              <a:rPr lang="sv-SE" smtClean="0"/>
              <a:t>‹#›</a:t>
            </a:fld>
            <a:endParaRPr lang="sv-SE"/>
          </a:p>
        </p:txBody>
      </p:sp>
    </p:spTree>
    <p:extLst>
      <p:ext uri="{BB962C8B-B14F-4D97-AF65-F5344CB8AC3E}">
        <p14:creationId xmlns:p14="http://schemas.microsoft.com/office/powerpoint/2010/main" val="4146143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lm&#246;ka.doc"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file:///C:\RKnet\Netklient_Prod\BILDERUBAT\T&#228;byb&#229;2009\fig4a.png" TargetMode="External"/><Relationship Id="rId7" Type="http://schemas.openxmlformats.org/officeDocument/2006/relationships/image" Target="file:///C:\RKnet\Netklient_Prod\BILDERUBAT\T&#228;byb&#229;2009\fig4b.png"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file:///C:\RKnet\Netklient_Prod\BILDERUBAT\T&#228;byb&#229;2009\fig4a.png" TargetMode="External"/><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file:///C:\RKnet\Netklient_Prod\BILDERUBAT\T&#228;byb&#229;2009\fig4b.pn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file:///C:\RKnet\Netklient_Prod\BILDERUBAT\T&#228;byb&#229;2009\fig1.png"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file:///C:\RKnet\Netklient_Prod\BILDERUBAT\T&#228;byb&#229;2009\fig1.png"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rapporter%20oktober2018/T&#228;by_&#197;tg&#228;rder.do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file:///C:\RKnet\Netklient_Prod\BILDERUBAT\T&#228;byb&#229;2009\fig1.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C:\RKnet\Netklient_Prod\BILDERUBAT\T&#228;byb&#229;2009\fig2.pn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file:///C:\RKnet\Netklient_Prod\BILDERUBAT\T&#228;byb&#229;2009\fig4a.png" TargetMode="External"/><Relationship Id="rId7" Type="http://schemas.openxmlformats.org/officeDocument/2006/relationships/image" Target="file:///C:\RKnet\Netklient_Prod\BILDERUBAT\T&#228;byb&#229;2009\fig4c.png"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file:///C:\RKnet\Netklient_Prod\BILDERUBAT\T&#228;byb&#229;2009\fig4b.pn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Word_Document1.docx"/><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A72580-9ECC-4780-BBD2-77E844F750D9}"/>
              </a:ext>
            </a:extLst>
          </p:cNvPr>
          <p:cNvSpPr/>
          <p:nvPr/>
        </p:nvSpPr>
        <p:spPr>
          <a:xfrm>
            <a:off x="1768929" y="266701"/>
            <a:ext cx="8396995" cy="56031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med rundade hörn 4"/>
          <p:cNvSpPr/>
          <p:nvPr/>
        </p:nvSpPr>
        <p:spPr>
          <a:xfrm>
            <a:off x="7024207" y="1622694"/>
            <a:ext cx="2016224" cy="12241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black"/>
                </a:solidFill>
              </a:rPr>
              <a:t>ASI-Uppföljning</a:t>
            </a:r>
          </a:p>
          <a:p>
            <a:r>
              <a:rPr lang="sv-SE" sz="1400" dirty="0">
                <a:solidFill>
                  <a:prstClr val="black"/>
                </a:solidFill>
              </a:rPr>
              <a:t>	</a:t>
            </a:r>
            <a:r>
              <a:rPr lang="sv-SE" sz="1100" dirty="0">
                <a:solidFill>
                  <a:prstClr val="black"/>
                </a:solidFill>
              </a:rPr>
              <a:t>Problem</a:t>
            </a:r>
          </a:p>
          <a:p>
            <a:r>
              <a:rPr lang="sv-SE" sz="1100" dirty="0">
                <a:solidFill>
                  <a:prstClr val="black"/>
                </a:solidFill>
              </a:rPr>
              <a:t>	</a:t>
            </a:r>
          </a:p>
        </p:txBody>
      </p:sp>
      <p:sp>
        <p:nvSpPr>
          <p:cNvPr id="6" name="Rektangel med rundade hörn 5"/>
          <p:cNvSpPr/>
          <p:nvPr/>
        </p:nvSpPr>
        <p:spPr>
          <a:xfrm>
            <a:off x="4393851" y="4368452"/>
            <a:ext cx="1800200" cy="10441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black"/>
                </a:solidFill>
              </a:rPr>
              <a:t>UBÅT</a:t>
            </a:r>
          </a:p>
          <a:p>
            <a:pPr algn="ctr"/>
            <a:r>
              <a:rPr lang="sv-SE" sz="1200" dirty="0">
                <a:solidFill>
                  <a:prstClr val="black"/>
                </a:solidFill>
              </a:rPr>
              <a:t>Vilka åtgärder finns?</a:t>
            </a:r>
          </a:p>
        </p:txBody>
      </p:sp>
      <p:cxnSp>
        <p:nvCxnSpPr>
          <p:cNvPr id="11" name="Rak 10"/>
          <p:cNvCxnSpPr/>
          <p:nvPr/>
        </p:nvCxnSpPr>
        <p:spPr>
          <a:xfrm flipH="1" flipV="1">
            <a:off x="3340069" y="3154615"/>
            <a:ext cx="930477" cy="126554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flipV="1">
            <a:off x="6501908" y="2879696"/>
            <a:ext cx="709709" cy="102953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2026076" y="3731410"/>
            <a:ext cx="1552413" cy="307777"/>
          </a:xfrm>
          <a:prstGeom prst="rect">
            <a:avLst/>
          </a:prstGeom>
          <a:noFill/>
        </p:spPr>
        <p:txBody>
          <a:bodyPr wrap="none" rtlCol="0">
            <a:spAutoFit/>
          </a:bodyPr>
          <a:lstStyle/>
          <a:p>
            <a:r>
              <a:rPr lang="sv-SE" sz="1400" dirty="0">
                <a:solidFill>
                  <a:prstClr val="black"/>
                </a:solidFill>
              </a:rPr>
              <a:t>Vilka får åtgärden?</a:t>
            </a:r>
          </a:p>
        </p:txBody>
      </p:sp>
      <p:sp>
        <p:nvSpPr>
          <p:cNvPr id="17" name="textruta 16"/>
          <p:cNvSpPr txBox="1"/>
          <p:nvPr/>
        </p:nvSpPr>
        <p:spPr>
          <a:xfrm>
            <a:off x="7212919" y="3427765"/>
            <a:ext cx="3114827" cy="307777"/>
          </a:xfrm>
          <a:prstGeom prst="rect">
            <a:avLst/>
          </a:prstGeom>
          <a:noFill/>
        </p:spPr>
        <p:txBody>
          <a:bodyPr wrap="none" rtlCol="0">
            <a:spAutoFit/>
          </a:bodyPr>
          <a:lstStyle/>
          <a:p>
            <a:r>
              <a:rPr lang="sv-SE" sz="1400" dirty="0">
                <a:solidFill>
                  <a:prstClr val="black"/>
                </a:solidFill>
              </a:rPr>
              <a:t>Vilka resultat och effekter har åtgärden?</a:t>
            </a:r>
          </a:p>
        </p:txBody>
      </p:sp>
      <p:sp>
        <p:nvSpPr>
          <p:cNvPr id="18" name="textruta 17"/>
          <p:cNvSpPr txBox="1"/>
          <p:nvPr/>
        </p:nvSpPr>
        <p:spPr>
          <a:xfrm>
            <a:off x="2391508" y="180905"/>
            <a:ext cx="6893169" cy="1246495"/>
          </a:xfrm>
          <a:prstGeom prst="rect">
            <a:avLst/>
          </a:prstGeom>
          <a:noFill/>
        </p:spPr>
        <p:txBody>
          <a:bodyPr wrap="square" rtlCol="0">
            <a:spAutoFit/>
          </a:bodyPr>
          <a:lstStyle/>
          <a:p>
            <a:pPr algn="ctr"/>
            <a:r>
              <a:rPr lang="sv-SE" sz="2500" b="1" dirty="0">
                <a:solidFill>
                  <a:prstClr val="black"/>
                </a:solidFill>
              </a:rPr>
              <a:t>ASI</a:t>
            </a:r>
            <a:r>
              <a:rPr lang="sv-SE" sz="2500" dirty="0">
                <a:solidFill>
                  <a:prstClr val="black"/>
                </a:solidFill>
              </a:rPr>
              <a:t> och </a:t>
            </a:r>
            <a:r>
              <a:rPr lang="sv-SE" sz="2500" b="1" dirty="0">
                <a:solidFill>
                  <a:prstClr val="black"/>
                </a:solidFill>
              </a:rPr>
              <a:t>UBÅT</a:t>
            </a:r>
            <a:endParaRPr lang="sv-SE" sz="2500" dirty="0">
              <a:solidFill>
                <a:prstClr val="black"/>
              </a:solidFill>
            </a:endParaRPr>
          </a:p>
          <a:p>
            <a:pPr algn="ctr"/>
            <a:r>
              <a:rPr lang="sv-SE" sz="2500" dirty="0">
                <a:solidFill>
                  <a:prstClr val="black"/>
                </a:solidFill>
              </a:rPr>
              <a:t> Ett verktyg för systematisk uppföljning i missbruksbruksvården</a:t>
            </a:r>
          </a:p>
        </p:txBody>
      </p:sp>
      <p:sp>
        <p:nvSpPr>
          <p:cNvPr id="3" name="textruta 2"/>
          <p:cNvSpPr txBox="1"/>
          <p:nvPr/>
        </p:nvSpPr>
        <p:spPr>
          <a:xfrm>
            <a:off x="6226011" y="4590726"/>
            <a:ext cx="1135247" cy="415498"/>
          </a:xfrm>
          <a:prstGeom prst="rect">
            <a:avLst/>
          </a:prstGeom>
          <a:noFill/>
        </p:spPr>
        <p:txBody>
          <a:bodyPr wrap="none" rtlCol="0">
            <a:spAutoFit/>
          </a:bodyPr>
          <a:lstStyle/>
          <a:p>
            <a:r>
              <a:rPr lang="sv-SE" sz="1050" dirty="0"/>
              <a:t>Brukarupplevelse</a:t>
            </a:r>
            <a:br>
              <a:rPr lang="sv-SE" sz="1050" dirty="0"/>
            </a:br>
            <a:r>
              <a:rPr lang="sv-SE" sz="1050" dirty="0"/>
              <a:t>kvalitet</a:t>
            </a:r>
          </a:p>
        </p:txBody>
      </p:sp>
      <p:sp>
        <p:nvSpPr>
          <p:cNvPr id="13" name="Uppåtböjd 12"/>
          <p:cNvSpPr/>
          <p:nvPr/>
        </p:nvSpPr>
        <p:spPr>
          <a:xfrm rot="10800000">
            <a:off x="5274111" y="4166412"/>
            <a:ext cx="1274727" cy="28781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 name="Ellips 13"/>
          <p:cNvSpPr/>
          <p:nvPr/>
        </p:nvSpPr>
        <p:spPr>
          <a:xfrm>
            <a:off x="7259196" y="4383921"/>
            <a:ext cx="936104" cy="5590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7261310" y="4540933"/>
            <a:ext cx="873957" cy="253916"/>
          </a:xfrm>
          <a:prstGeom prst="rect">
            <a:avLst/>
          </a:prstGeom>
          <a:noFill/>
        </p:spPr>
        <p:txBody>
          <a:bodyPr wrap="none" rtlCol="0">
            <a:spAutoFit/>
          </a:bodyPr>
          <a:lstStyle/>
          <a:p>
            <a:r>
              <a:rPr lang="sv-SE" sz="1050" dirty="0"/>
              <a:t>Handläggare</a:t>
            </a:r>
          </a:p>
        </p:txBody>
      </p:sp>
      <p:sp>
        <p:nvSpPr>
          <p:cNvPr id="2" name="Ellips 1"/>
          <p:cNvSpPr/>
          <p:nvPr/>
        </p:nvSpPr>
        <p:spPr>
          <a:xfrm>
            <a:off x="6264873" y="4404429"/>
            <a:ext cx="1095724" cy="626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Uppåtböjd 19"/>
          <p:cNvSpPr/>
          <p:nvPr/>
        </p:nvSpPr>
        <p:spPr>
          <a:xfrm rot="10800000">
            <a:off x="5346120" y="4039187"/>
            <a:ext cx="2353692" cy="29144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1" name="Rektangel med rundade hörn 20">
            <a:hlinkClick r:id="" action="ppaction://noaction"/>
          </p:cNvPr>
          <p:cNvSpPr/>
          <p:nvPr/>
        </p:nvSpPr>
        <p:spPr>
          <a:xfrm>
            <a:off x="2276231" y="1650716"/>
            <a:ext cx="1944216"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prstClr val="black"/>
                </a:solidFill>
              </a:rPr>
              <a:t>ASI-Grund</a:t>
            </a:r>
          </a:p>
          <a:p>
            <a:r>
              <a:rPr lang="sv-SE" sz="1400" dirty="0">
                <a:solidFill>
                  <a:prstClr val="black"/>
                </a:solidFill>
              </a:rPr>
              <a:t>Kartläggning</a:t>
            </a:r>
          </a:p>
          <a:p>
            <a:r>
              <a:rPr lang="sv-SE" sz="1100" dirty="0">
                <a:solidFill>
                  <a:prstClr val="black"/>
                </a:solidFill>
              </a:rPr>
              <a:t>Bakgrund 	Problem</a:t>
            </a:r>
          </a:p>
          <a:p>
            <a:endParaRPr lang="sv-SE" sz="1100" dirty="0">
              <a:solidFill>
                <a:prstClr val="black"/>
              </a:solidFill>
            </a:endParaRPr>
          </a:p>
        </p:txBody>
      </p:sp>
      <p:cxnSp>
        <p:nvCxnSpPr>
          <p:cNvPr id="22" name="Rak 21"/>
          <p:cNvCxnSpPr/>
          <p:nvPr/>
        </p:nvCxnSpPr>
        <p:spPr>
          <a:xfrm>
            <a:off x="4580487" y="2262784"/>
            <a:ext cx="2232248" cy="0"/>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ruta 22"/>
          <p:cNvSpPr txBox="1"/>
          <p:nvPr/>
        </p:nvSpPr>
        <p:spPr>
          <a:xfrm>
            <a:off x="4652496" y="1760179"/>
            <a:ext cx="2497699" cy="338554"/>
          </a:xfrm>
          <a:prstGeom prst="rect">
            <a:avLst/>
          </a:prstGeom>
          <a:noFill/>
        </p:spPr>
        <p:txBody>
          <a:bodyPr wrap="square" rtlCol="0">
            <a:spAutoFit/>
          </a:bodyPr>
          <a:lstStyle/>
          <a:p>
            <a:r>
              <a:rPr lang="sv-SE" sz="1600" dirty="0">
                <a:solidFill>
                  <a:prstClr val="black"/>
                </a:solidFill>
              </a:rPr>
              <a:t>Förändring av problem</a:t>
            </a:r>
          </a:p>
        </p:txBody>
      </p:sp>
      <p:sp>
        <p:nvSpPr>
          <p:cNvPr id="24" name="textruta 23">
            <a:hlinkClick r:id="rId2" action="ppaction://hlinkfile"/>
          </p:cNvPr>
          <p:cNvSpPr txBox="1"/>
          <p:nvPr/>
        </p:nvSpPr>
        <p:spPr>
          <a:xfrm>
            <a:off x="5069491" y="2361429"/>
            <a:ext cx="1232069" cy="523220"/>
          </a:xfrm>
          <a:prstGeom prst="rect">
            <a:avLst/>
          </a:prstGeom>
          <a:noFill/>
        </p:spPr>
        <p:txBody>
          <a:bodyPr wrap="none" rtlCol="0">
            <a:spAutoFit/>
          </a:bodyPr>
          <a:lstStyle/>
          <a:p>
            <a:r>
              <a:rPr lang="sv-SE" sz="1400" dirty="0"/>
              <a:t>Bättre - Sämre</a:t>
            </a:r>
          </a:p>
          <a:p>
            <a:r>
              <a:rPr lang="sv-SE" sz="1400" dirty="0"/>
              <a:t>Problemfri</a:t>
            </a:r>
          </a:p>
        </p:txBody>
      </p:sp>
      <p:sp>
        <p:nvSpPr>
          <p:cNvPr id="8" name="Platshållare för datum 7">
            <a:extLst>
              <a:ext uri="{FF2B5EF4-FFF2-40B4-BE49-F238E27FC236}">
                <a16:creationId xmlns:a16="http://schemas.microsoft.com/office/drawing/2014/main" id="{0DA2F03C-A328-4175-9749-C837B0EC28BA}"/>
              </a:ext>
            </a:extLst>
          </p:cNvPr>
          <p:cNvSpPr>
            <a:spLocks noGrp="1"/>
          </p:cNvSpPr>
          <p:nvPr>
            <p:ph type="dt" sz="half" idx="10"/>
          </p:nvPr>
        </p:nvSpPr>
        <p:spPr/>
        <p:txBody>
          <a:bodyPr/>
          <a:lstStyle/>
          <a:p>
            <a:r>
              <a:rPr lang="sv-SE"/>
              <a:t>SUM Malmö 2018-11-08</a:t>
            </a:r>
          </a:p>
        </p:txBody>
      </p:sp>
      <p:sp>
        <p:nvSpPr>
          <p:cNvPr id="9" name="Platshållare för sidfot 8">
            <a:extLst>
              <a:ext uri="{FF2B5EF4-FFF2-40B4-BE49-F238E27FC236}">
                <a16:creationId xmlns:a16="http://schemas.microsoft.com/office/drawing/2014/main" id="{AA97336D-D464-4E93-8CC1-3A9396AC5A6F}"/>
              </a:ext>
            </a:extLst>
          </p:cNvPr>
          <p:cNvSpPr>
            <a:spLocks noGrp="1"/>
          </p:cNvSpPr>
          <p:nvPr>
            <p:ph type="ftr" sz="quarter" idx="11"/>
          </p:nvPr>
        </p:nvSpPr>
        <p:spPr/>
        <p:txBody>
          <a:bodyPr/>
          <a:lstStyle/>
          <a:p>
            <a:r>
              <a:rPr lang="sv-SE"/>
              <a:t>B-Å &amp; K Armelius   http://ubat.rabekobberstad.se/ </a:t>
            </a:r>
          </a:p>
        </p:txBody>
      </p:sp>
      <p:sp>
        <p:nvSpPr>
          <p:cNvPr id="10" name="Platshållare för bildnummer 9">
            <a:extLst>
              <a:ext uri="{FF2B5EF4-FFF2-40B4-BE49-F238E27FC236}">
                <a16:creationId xmlns:a16="http://schemas.microsoft.com/office/drawing/2014/main" id="{37BA3C05-8F3B-4BC3-B983-AD96D13F9E64}"/>
              </a:ext>
            </a:extLst>
          </p:cNvPr>
          <p:cNvSpPr>
            <a:spLocks noGrp="1"/>
          </p:cNvSpPr>
          <p:nvPr>
            <p:ph type="sldNum" sz="quarter" idx="12"/>
          </p:nvPr>
        </p:nvSpPr>
        <p:spPr/>
        <p:txBody>
          <a:bodyPr/>
          <a:lstStyle/>
          <a:p>
            <a:fld id="{5528D1E8-0136-421C-9D00-12945615B9D2}" type="slidenum">
              <a:rPr lang="sv-SE" smtClean="0"/>
              <a:t>1</a:t>
            </a:fld>
            <a:endParaRPr lang="sv-SE"/>
          </a:p>
        </p:txBody>
      </p:sp>
    </p:spTree>
    <p:extLst>
      <p:ext uri="{BB962C8B-B14F-4D97-AF65-F5344CB8AC3E}">
        <p14:creationId xmlns:p14="http://schemas.microsoft.com/office/powerpoint/2010/main" val="384639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D3D8078-BD9C-4DF1-9926-BA34F6879EFE}"/>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3923A458-5780-403A-B3BC-98463FA2F7DA}"/>
              </a:ext>
            </a:extLst>
          </p:cNvPr>
          <p:cNvSpPr>
            <a:spLocks noGrp="1"/>
          </p:cNvSpPr>
          <p:nvPr>
            <p:ph type="ftr" sz="quarter" idx="11"/>
          </p:nvPr>
        </p:nvSpPr>
        <p:spPr/>
        <p:txBody>
          <a:bodyPr/>
          <a:lstStyle/>
          <a:p>
            <a:r>
              <a:rPr lang="sv-SE"/>
              <a:t>B-Å &amp; K Armelius   http://ubat.rabekobberstad.se/ </a:t>
            </a:r>
          </a:p>
        </p:txBody>
      </p:sp>
      <p:sp>
        <p:nvSpPr>
          <p:cNvPr id="4" name="Platshållare för bildnummer 3">
            <a:extLst>
              <a:ext uri="{FF2B5EF4-FFF2-40B4-BE49-F238E27FC236}">
                <a16:creationId xmlns:a16="http://schemas.microsoft.com/office/drawing/2014/main" id="{10C3E150-9991-45F7-A8A5-E5A53EC3F295}"/>
              </a:ext>
            </a:extLst>
          </p:cNvPr>
          <p:cNvSpPr>
            <a:spLocks noGrp="1"/>
          </p:cNvSpPr>
          <p:nvPr>
            <p:ph type="sldNum" sz="quarter" idx="12"/>
          </p:nvPr>
        </p:nvSpPr>
        <p:spPr/>
        <p:txBody>
          <a:bodyPr/>
          <a:lstStyle/>
          <a:p>
            <a:fld id="{5528D1E8-0136-421C-9D00-12945615B9D2}" type="slidenum">
              <a:rPr lang="sv-SE" smtClean="0"/>
              <a:t>10</a:t>
            </a:fld>
            <a:endParaRPr lang="sv-SE"/>
          </a:p>
        </p:txBody>
      </p:sp>
      <p:graphicFrame>
        <p:nvGraphicFramePr>
          <p:cNvPr id="5" name="Diagram 4">
            <a:extLst>
              <a:ext uri="{FF2B5EF4-FFF2-40B4-BE49-F238E27FC236}">
                <a16:creationId xmlns:a16="http://schemas.microsoft.com/office/drawing/2014/main" id="{0A03032F-7288-4FE2-9DD3-DF13C6733FFD}"/>
              </a:ext>
            </a:extLst>
          </p:cNvPr>
          <p:cNvGraphicFramePr>
            <a:graphicFrameLocks/>
          </p:cNvGraphicFramePr>
          <p:nvPr>
            <p:extLst>
              <p:ext uri="{D42A27DB-BD31-4B8C-83A1-F6EECF244321}">
                <p14:modId xmlns:p14="http://schemas.microsoft.com/office/powerpoint/2010/main" val="1451859450"/>
              </p:ext>
            </p:extLst>
          </p:nvPr>
        </p:nvGraphicFramePr>
        <p:xfrm>
          <a:off x="595835" y="1074437"/>
          <a:ext cx="4471712" cy="2354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22C587D3-AB74-4298-962B-31F1F811A525}"/>
              </a:ext>
            </a:extLst>
          </p:cNvPr>
          <p:cNvGraphicFramePr>
            <a:graphicFrameLocks/>
          </p:cNvGraphicFramePr>
          <p:nvPr>
            <p:extLst>
              <p:ext uri="{D42A27DB-BD31-4B8C-83A1-F6EECF244321}">
                <p14:modId xmlns:p14="http://schemas.microsoft.com/office/powerpoint/2010/main" val="3207468952"/>
              </p:ext>
            </p:extLst>
          </p:nvPr>
        </p:nvGraphicFramePr>
        <p:xfrm>
          <a:off x="5735359" y="1074437"/>
          <a:ext cx="5060459" cy="2366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C910726A-F4D5-480B-B377-13B67D92AE8D}"/>
              </a:ext>
            </a:extLst>
          </p:cNvPr>
          <p:cNvGraphicFramePr>
            <a:graphicFrameLocks/>
          </p:cNvGraphicFramePr>
          <p:nvPr>
            <p:extLst>
              <p:ext uri="{D42A27DB-BD31-4B8C-83A1-F6EECF244321}">
                <p14:modId xmlns:p14="http://schemas.microsoft.com/office/powerpoint/2010/main" val="2381860879"/>
              </p:ext>
            </p:extLst>
          </p:nvPr>
        </p:nvGraphicFramePr>
        <p:xfrm>
          <a:off x="2987674" y="3905813"/>
          <a:ext cx="5060459" cy="227448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ruta 7">
            <a:extLst>
              <a:ext uri="{FF2B5EF4-FFF2-40B4-BE49-F238E27FC236}">
                <a16:creationId xmlns:a16="http://schemas.microsoft.com/office/drawing/2014/main" id="{63A10976-9D0D-411D-99B3-12AABC39906E}"/>
              </a:ext>
            </a:extLst>
          </p:cNvPr>
          <p:cNvSpPr txBox="1"/>
          <p:nvPr/>
        </p:nvSpPr>
        <p:spPr>
          <a:xfrm>
            <a:off x="2867086" y="430653"/>
            <a:ext cx="4071564" cy="369332"/>
          </a:xfrm>
          <a:prstGeom prst="rect">
            <a:avLst/>
          </a:prstGeom>
          <a:noFill/>
        </p:spPr>
        <p:txBody>
          <a:bodyPr wrap="none" rtlCol="0">
            <a:spAutoFit/>
          </a:bodyPr>
          <a:lstStyle/>
          <a:p>
            <a:r>
              <a:rPr lang="sv-SE" dirty="0"/>
              <a:t>Effekter av åtgärder: För kvinnor och män</a:t>
            </a:r>
          </a:p>
        </p:txBody>
      </p:sp>
      <p:sp>
        <p:nvSpPr>
          <p:cNvPr id="9" name="textruta 1">
            <a:extLst>
              <a:ext uri="{FF2B5EF4-FFF2-40B4-BE49-F238E27FC236}">
                <a16:creationId xmlns:a16="http://schemas.microsoft.com/office/drawing/2014/main" id="{124AB89B-0FFC-4EB3-8AC1-424882DB650F}"/>
              </a:ext>
            </a:extLst>
          </p:cNvPr>
          <p:cNvSpPr txBox="1"/>
          <p:nvPr/>
        </p:nvSpPr>
        <p:spPr>
          <a:xfrm>
            <a:off x="7601844" y="1277347"/>
            <a:ext cx="985193" cy="30086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dirty="0"/>
              <a:t>KBT</a:t>
            </a:r>
            <a:endParaRPr lang="sv-SE" sz="1100" dirty="0"/>
          </a:p>
        </p:txBody>
      </p:sp>
      <p:sp>
        <p:nvSpPr>
          <p:cNvPr id="10" name="textruta 1">
            <a:extLst>
              <a:ext uri="{FF2B5EF4-FFF2-40B4-BE49-F238E27FC236}">
                <a16:creationId xmlns:a16="http://schemas.microsoft.com/office/drawing/2014/main" id="{124AB89B-0FFC-4EB3-8AC1-424882DB650F}"/>
              </a:ext>
            </a:extLst>
          </p:cNvPr>
          <p:cNvSpPr txBox="1"/>
          <p:nvPr/>
        </p:nvSpPr>
        <p:spPr>
          <a:xfrm>
            <a:off x="4532710" y="4116274"/>
            <a:ext cx="985193" cy="30086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dirty="0"/>
              <a:t>Alla åtgärder</a:t>
            </a:r>
            <a:endParaRPr lang="sv-SE" sz="1100" dirty="0"/>
          </a:p>
        </p:txBody>
      </p:sp>
    </p:spTree>
    <p:extLst>
      <p:ext uri="{BB962C8B-B14F-4D97-AF65-F5344CB8AC3E}">
        <p14:creationId xmlns:p14="http://schemas.microsoft.com/office/powerpoint/2010/main" val="261795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816CA2-3394-43B9-8D30-902CA968E932}"/>
              </a:ext>
            </a:extLst>
          </p:cNvPr>
          <p:cNvSpPr>
            <a:spLocks noGrp="1"/>
          </p:cNvSpPr>
          <p:nvPr>
            <p:ph type="title"/>
          </p:nvPr>
        </p:nvSpPr>
        <p:spPr>
          <a:xfrm>
            <a:off x="607634" y="247193"/>
            <a:ext cx="10441366" cy="814691"/>
          </a:xfrm>
          <a:ln>
            <a:solidFill>
              <a:schemeClr val="tx1"/>
            </a:solidFill>
          </a:ln>
        </p:spPr>
        <p:txBody>
          <a:bodyPr>
            <a:normAutofit/>
          </a:bodyPr>
          <a:lstStyle/>
          <a:p>
            <a:r>
              <a:rPr lang="sv-SE" sz="2800" dirty="0"/>
              <a:t>Klienterna i socialtjänstens missbruksvård har olika problembild</a:t>
            </a:r>
          </a:p>
        </p:txBody>
      </p:sp>
      <p:sp>
        <p:nvSpPr>
          <p:cNvPr id="3" name="Platshållare för innehåll 2">
            <a:extLst>
              <a:ext uri="{FF2B5EF4-FFF2-40B4-BE49-F238E27FC236}">
                <a16:creationId xmlns:a16="http://schemas.microsoft.com/office/drawing/2014/main" id="{6260B608-9924-4446-8387-902BCAD9A9CE}"/>
              </a:ext>
            </a:extLst>
          </p:cNvPr>
          <p:cNvSpPr>
            <a:spLocks noGrp="1"/>
          </p:cNvSpPr>
          <p:nvPr>
            <p:ph idx="1"/>
          </p:nvPr>
        </p:nvSpPr>
        <p:spPr>
          <a:xfrm>
            <a:off x="449730" y="1488811"/>
            <a:ext cx="10515600" cy="2534708"/>
          </a:xfrm>
        </p:spPr>
        <p:txBody>
          <a:bodyPr>
            <a:normAutofit/>
          </a:bodyPr>
          <a:lstStyle/>
          <a:p>
            <a:pPr marL="0" indent="0">
              <a:buNone/>
            </a:pPr>
            <a:r>
              <a:rPr lang="sv-SE" sz="2000" dirty="0"/>
              <a:t>Med klusteranalys av intervjuarskattningar för alla problemområden går det att särskilja tre olika undergrupper bland klienterna. Inom varje grupp har klienterna likartade mönster av problem och skiljer sig från de andra grupperna.</a:t>
            </a:r>
          </a:p>
          <a:p>
            <a:r>
              <a:rPr lang="sv-SE" sz="2000" dirty="0"/>
              <a:t>Alkohol och Psykiska problem</a:t>
            </a:r>
          </a:p>
          <a:p>
            <a:r>
              <a:rPr lang="sv-SE" sz="2000" dirty="0"/>
              <a:t>Avgränsade Alkoholproblem</a:t>
            </a:r>
          </a:p>
          <a:p>
            <a:r>
              <a:rPr lang="sv-SE" sz="2000" dirty="0"/>
              <a:t>Narkotikaprofilen</a:t>
            </a:r>
          </a:p>
          <a:p>
            <a:endParaRPr lang="sv-SE" sz="2000" dirty="0"/>
          </a:p>
          <a:p>
            <a:pPr marL="0" indent="0">
              <a:buNone/>
            </a:pPr>
            <a:endParaRPr lang="sv-SE" sz="2000" dirty="0"/>
          </a:p>
        </p:txBody>
      </p:sp>
      <p:sp>
        <p:nvSpPr>
          <p:cNvPr id="4" name="Platshållare för datum 3">
            <a:extLst>
              <a:ext uri="{FF2B5EF4-FFF2-40B4-BE49-F238E27FC236}">
                <a16:creationId xmlns:a16="http://schemas.microsoft.com/office/drawing/2014/main" id="{4D75CF2E-AFD3-4AA2-B5F3-8B4D192DC696}"/>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477B9A0E-768C-482E-B0E6-60F4D6294930}"/>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7310B410-4864-4D0B-A6A3-F772496F676E}"/>
              </a:ext>
            </a:extLst>
          </p:cNvPr>
          <p:cNvSpPr>
            <a:spLocks noGrp="1"/>
          </p:cNvSpPr>
          <p:nvPr>
            <p:ph type="sldNum" sz="quarter" idx="12"/>
          </p:nvPr>
        </p:nvSpPr>
        <p:spPr/>
        <p:txBody>
          <a:bodyPr/>
          <a:lstStyle/>
          <a:p>
            <a:fld id="{5528D1E8-0136-421C-9D00-12945615B9D2}" type="slidenum">
              <a:rPr lang="sv-SE" smtClean="0"/>
              <a:t>11</a:t>
            </a:fld>
            <a:endParaRPr lang="sv-SE"/>
          </a:p>
        </p:txBody>
      </p:sp>
      <p:graphicFrame>
        <p:nvGraphicFramePr>
          <p:cNvPr id="7" name="Diagram 6">
            <a:extLst>
              <a:ext uri="{FF2B5EF4-FFF2-40B4-BE49-F238E27FC236}">
                <a16:creationId xmlns:a16="http://schemas.microsoft.com/office/drawing/2014/main" id="{CEC5A215-892B-4775-B26E-8BFFB1532C79}"/>
              </a:ext>
            </a:extLst>
          </p:cNvPr>
          <p:cNvGraphicFramePr>
            <a:graphicFrameLocks/>
          </p:cNvGraphicFramePr>
          <p:nvPr>
            <p:extLst>
              <p:ext uri="{D42A27DB-BD31-4B8C-83A1-F6EECF244321}">
                <p14:modId xmlns:p14="http://schemas.microsoft.com/office/powerpoint/2010/main" val="556587190"/>
              </p:ext>
            </p:extLst>
          </p:nvPr>
        </p:nvGraphicFramePr>
        <p:xfrm>
          <a:off x="4109392" y="2356888"/>
          <a:ext cx="7756293" cy="3827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95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BF476582-E7A6-432B-8553-DDD415B87A37}"/>
              </a:ext>
            </a:extLst>
          </p:cNvPr>
          <p:cNvSpPr txBox="1"/>
          <p:nvPr/>
        </p:nvSpPr>
        <p:spPr>
          <a:xfrm>
            <a:off x="1330232" y="401309"/>
            <a:ext cx="710945" cy="276999"/>
          </a:xfrm>
          <a:prstGeom prst="rect">
            <a:avLst/>
          </a:prstGeom>
          <a:noFill/>
          <a:ln>
            <a:solidFill>
              <a:schemeClr val="tx1"/>
            </a:solidFill>
          </a:ln>
        </p:spPr>
        <p:txBody>
          <a:bodyPr wrap="square" rtlCol="0">
            <a:spAutoFit/>
          </a:bodyPr>
          <a:lstStyle/>
          <a:p>
            <a:r>
              <a:rPr lang="sv-SE" sz="1200" dirty="0"/>
              <a:t>Alkohol</a:t>
            </a:r>
          </a:p>
        </p:txBody>
      </p:sp>
      <p:sp>
        <p:nvSpPr>
          <p:cNvPr id="20" name="textruta 19">
            <a:extLst>
              <a:ext uri="{FF2B5EF4-FFF2-40B4-BE49-F238E27FC236}">
                <a16:creationId xmlns:a16="http://schemas.microsoft.com/office/drawing/2014/main" id="{1CEAA3FC-D2CD-4F10-80BE-8D9418710C2D}"/>
              </a:ext>
            </a:extLst>
          </p:cNvPr>
          <p:cNvSpPr txBox="1"/>
          <p:nvPr/>
        </p:nvSpPr>
        <p:spPr>
          <a:xfrm>
            <a:off x="2733965" y="181788"/>
            <a:ext cx="4544067" cy="369332"/>
          </a:xfrm>
          <a:prstGeom prst="rect">
            <a:avLst/>
          </a:prstGeom>
          <a:noFill/>
          <a:ln>
            <a:solidFill>
              <a:schemeClr val="tx1"/>
            </a:solidFill>
          </a:ln>
        </p:spPr>
        <p:txBody>
          <a:bodyPr wrap="square" rtlCol="0">
            <a:spAutoFit/>
          </a:bodyPr>
          <a:lstStyle/>
          <a:p>
            <a:r>
              <a:rPr lang="sv-SE" dirty="0"/>
              <a:t>För vem? Klienter i problemprofilerna</a:t>
            </a:r>
          </a:p>
        </p:txBody>
      </p:sp>
      <p:pic>
        <p:nvPicPr>
          <p:cNvPr id="22" name="Picture 2" descr="C:\RKnet\Netklient_Prod\BILDERUBAT\Täbybå2009\fig4a.png">
            <a:extLst>
              <a:ext uri="{FF2B5EF4-FFF2-40B4-BE49-F238E27FC236}">
                <a16:creationId xmlns:a16="http://schemas.microsoft.com/office/drawing/2014/main" id="{D3684030-62EE-427B-B621-6F3BA118852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8316" y="695875"/>
            <a:ext cx="4011214" cy="20260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3AD3EA51-F6B2-4E96-BED0-727D6FFB10F4}"/>
              </a:ext>
            </a:extLst>
          </p:cNvPr>
          <p:cNvSpPr txBox="1"/>
          <p:nvPr/>
        </p:nvSpPr>
        <p:spPr>
          <a:xfrm>
            <a:off x="459111" y="737921"/>
            <a:ext cx="630704" cy="246221"/>
          </a:xfrm>
          <a:prstGeom prst="rect">
            <a:avLst/>
          </a:prstGeom>
          <a:noFill/>
          <a:ln>
            <a:noFill/>
          </a:ln>
        </p:spPr>
        <p:txBody>
          <a:bodyPr wrap="square" rtlCol="0">
            <a:spAutoFit/>
          </a:bodyPr>
          <a:lstStyle/>
          <a:p>
            <a:r>
              <a:rPr lang="sv-SE" sz="1000" dirty="0"/>
              <a:t>AlkPsyk</a:t>
            </a:r>
          </a:p>
        </p:txBody>
      </p:sp>
      <p:sp>
        <p:nvSpPr>
          <p:cNvPr id="24" name="Rektangel 23">
            <a:extLst>
              <a:ext uri="{FF2B5EF4-FFF2-40B4-BE49-F238E27FC236}">
                <a16:creationId xmlns:a16="http://schemas.microsoft.com/office/drawing/2014/main" id="{D7889D22-F73B-431C-A621-E57CD6D52AD8}"/>
              </a:ext>
            </a:extLst>
          </p:cNvPr>
          <p:cNvSpPr/>
          <p:nvPr/>
        </p:nvSpPr>
        <p:spPr>
          <a:xfrm>
            <a:off x="2556630" y="1119007"/>
            <a:ext cx="1023823" cy="1231235"/>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6" name="Picture 4" descr="C:\RKnet\Netklient_Prod\BILDERUBAT\Täbybå2009\fig4a.png">
            <a:extLst>
              <a:ext uri="{FF2B5EF4-FFF2-40B4-BE49-F238E27FC236}">
                <a16:creationId xmlns:a16="http://schemas.microsoft.com/office/drawing/2014/main" id="{E290B08A-F863-4D59-8D1D-9036EF8A84A4}"/>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386691" y="2564842"/>
            <a:ext cx="4142044" cy="20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ruta 26">
            <a:extLst>
              <a:ext uri="{FF2B5EF4-FFF2-40B4-BE49-F238E27FC236}">
                <a16:creationId xmlns:a16="http://schemas.microsoft.com/office/drawing/2014/main" id="{2FA21C34-8F0E-4FB7-8865-5D01C0B08E2B}"/>
              </a:ext>
            </a:extLst>
          </p:cNvPr>
          <p:cNvSpPr txBox="1"/>
          <p:nvPr/>
        </p:nvSpPr>
        <p:spPr>
          <a:xfrm>
            <a:off x="387499" y="2659326"/>
            <a:ext cx="596016" cy="246221"/>
          </a:xfrm>
          <a:prstGeom prst="rect">
            <a:avLst/>
          </a:prstGeom>
          <a:noFill/>
        </p:spPr>
        <p:txBody>
          <a:bodyPr wrap="square" rtlCol="0">
            <a:spAutoFit/>
          </a:bodyPr>
          <a:lstStyle/>
          <a:p>
            <a:r>
              <a:rPr lang="sv-SE" sz="1000" dirty="0"/>
              <a:t>AvgrAlk</a:t>
            </a:r>
          </a:p>
        </p:txBody>
      </p:sp>
      <p:sp>
        <p:nvSpPr>
          <p:cNvPr id="28" name="Rektangel 27">
            <a:extLst>
              <a:ext uri="{FF2B5EF4-FFF2-40B4-BE49-F238E27FC236}">
                <a16:creationId xmlns:a16="http://schemas.microsoft.com/office/drawing/2014/main" id="{6019904C-DA82-45CA-A9FF-21B02613C5FC}"/>
              </a:ext>
            </a:extLst>
          </p:cNvPr>
          <p:cNvSpPr/>
          <p:nvPr/>
        </p:nvSpPr>
        <p:spPr>
          <a:xfrm>
            <a:off x="2556632" y="2936571"/>
            <a:ext cx="1023821" cy="1334724"/>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Picture 3" descr="C:\RKnet\Netklient_Prod\BILDERUBAT\Täbybå2009\fig4a.png">
            <a:extLst>
              <a:ext uri="{FF2B5EF4-FFF2-40B4-BE49-F238E27FC236}">
                <a16:creationId xmlns:a16="http://schemas.microsoft.com/office/drawing/2014/main" id="{89854B54-CF8E-4EDB-884F-52E23C468027}"/>
              </a:ext>
            </a:extLst>
          </p:cNvPr>
          <p:cNvPicPr>
            <a:picLocks noChangeAspect="1" noChangeArrowheads="1"/>
          </p:cNvPicPr>
          <p:nvPr/>
        </p:nvPicPr>
        <p:blipFill>
          <a:blip r:embed="rId5" r:link="rId3">
            <a:extLst>
              <a:ext uri="{28A0092B-C50C-407E-A947-70E740481C1C}">
                <a14:useLocalDpi xmlns:a14="http://schemas.microsoft.com/office/drawing/2010/main" val="0"/>
              </a:ext>
            </a:extLst>
          </a:blip>
          <a:srcRect/>
          <a:stretch>
            <a:fillRect/>
          </a:stretch>
        </p:blipFill>
        <p:spPr bwMode="auto">
          <a:xfrm>
            <a:off x="369410" y="4416050"/>
            <a:ext cx="4159325" cy="20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ktangel 13">
            <a:extLst>
              <a:ext uri="{FF2B5EF4-FFF2-40B4-BE49-F238E27FC236}">
                <a16:creationId xmlns:a16="http://schemas.microsoft.com/office/drawing/2014/main" id="{3E8F8A8A-199E-4E59-910B-DA1E1ABA3277}"/>
              </a:ext>
            </a:extLst>
          </p:cNvPr>
          <p:cNvSpPr/>
          <p:nvPr/>
        </p:nvSpPr>
        <p:spPr>
          <a:xfrm>
            <a:off x="2431072" y="4750238"/>
            <a:ext cx="1149381" cy="1353978"/>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1DA6273C-CE4D-42E2-8BD5-76C522B65CAE}"/>
              </a:ext>
            </a:extLst>
          </p:cNvPr>
          <p:cNvSpPr txBox="1"/>
          <p:nvPr/>
        </p:nvSpPr>
        <p:spPr>
          <a:xfrm>
            <a:off x="223074" y="4416050"/>
            <a:ext cx="957937" cy="246221"/>
          </a:xfrm>
          <a:prstGeom prst="rect">
            <a:avLst/>
          </a:prstGeom>
          <a:noFill/>
          <a:ln>
            <a:noFill/>
          </a:ln>
        </p:spPr>
        <p:txBody>
          <a:bodyPr wrap="square" rtlCol="0">
            <a:spAutoFit/>
          </a:bodyPr>
          <a:lstStyle/>
          <a:p>
            <a:r>
              <a:rPr lang="sv-SE" sz="1000" dirty="0"/>
              <a:t>Narkotikaprofil</a:t>
            </a:r>
          </a:p>
        </p:txBody>
      </p:sp>
      <p:sp>
        <p:nvSpPr>
          <p:cNvPr id="4" name="Platshållare för datum 3">
            <a:extLst>
              <a:ext uri="{FF2B5EF4-FFF2-40B4-BE49-F238E27FC236}">
                <a16:creationId xmlns:a16="http://schemas.microsoft.com/office/drawing/2014/main" id="{16772884-F3E0-41AA-B282-0BDE1C6CBDC2}"/>
              </a:ext>
            </a:extLst>
          </p:cNvPr>
          <p:cNvSpPr>
            <a:spLocks noGrp="1"/>
          </p:cNvSpPr>
          <p:nvPr>
            <p:ph type="dt" sz="half" idx="10"/>
          </p:nvPr>
        </p:nvSpPr>
        <p:spPr/>
        <p:txBody>
          <a:bodyPr/>
          <a:lstStyle/>
          <a:p>
            <a:r>
              <a:rPr lang="sv-SE"/>
              <a:t>SUM Malmö 2018-11-08</a:t>
            </a:r>
          </a:p>
        </p:txBody>
      </p:sp>
      <p:sp>
        <p:nvSpPr>
          <p:cNvPr id="6" name="Platshållare för sidfot 5">
            <a:extLst>
              <a:ext uri="{FF2B5EF4-FFF2-40B4-BE49-F238E27FC236}">
                <a16:creationId xmlns:a16="http://schemas.microsoft.com/office/drawing/2014/main" id="{C5EF4C36-6173-4991-A9D3-41043DC7CF98}"/>
              </a:ext>
            </a:extLst>
          </p:cNvPr>
          <p:cNvSpPr>
            <a:spLocks noGrp="1"/>
          </p:cNvSpPr>
          <p:nvPr>
            <p:ph type="ftr" sz="quarter" idx="11"/>
          </p:nvPr>
        </p:nvSpPr>
        <p:spPr/>
        <p:txBody>
          <a:bodyPr/>
          <a:lstStyle/>
          <a:p>
            <a:r>
              <a:rPr lang="sv-SE"/>
              <a:t>B-Å &amp; K Armelius   http://ubat.rabekobberstad.se/ </a:t>
            </a:r>
          </a:p>
        </p:txBody>
      </p:sp>
      <p:sp>
        <p:nvSpPr>
          <p:cNvPr id="7" name="Platshållare för bildnummer 6">
            <a:extLst>
              <a:ext uri="{FF2B5EF4-FFF2-40B4-BE49-F238E27FC236}">
                <a16:creationId xmlns:a16="http://schemas.microsoft.com/office/drawing/2014/main" id="{5371DBB3-DFE5-4589-B994-8F748AD795F8}"/>
              </a:ext>
            </a:extLst>
          </p:cNvPr>
          <p:cNvSpPr>
            <a:spLocks noGrp="1"/>
          </p:cNvSpPr>
          <p:nvPr>
            <p:ph type="sldNum" sz="quarter" idx="12"/>
          </p:nvPr>
        </p:nvSpPr>
        <p:spPr/>
        <p:txBody>
          <a:bodyPr/>
          <a:lstStyle/>
          <a:p>
            <a:fld id="{5528D1E8-0136-421C-9D00-12945615B9D2}" type="slidenum">
              <a:rPr lang="sv-SE" smtClean="0"/>
              <a:t>12</a:t>
            </a:fld>
            <a:endParaRPr lang="sv-SE"/>
          </a:p>
        </p:txBody>
      </p:sp>
      <p:pic>
        <p:nvPicPr>
          <p:cNvPr id="32" name="Picture 2" descr="C:\RKnet\Netklient_Prod\BILDERUBAT\Täbybå2009\fig4b.png">
            <a:extLst>
              <a:ext uri="{FF2B5EF4-FFF2-40B4-BE49-F238E27FC236}">
                <a16:creationId xmlns:a16="http://schemas.microsoft.com/office/drawing/2014/main" id="{B015393F-5F10-43AB-B25F-B6DACCE9E93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968254" y="713179"/>
            <a:ext cx="4639252" cy="20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ruta 32">
            <a:extLst>
              <a:ext uri="{FF2B5EF4-FFF2-40B4-BE49-F238E27FC236}">
                <a16:creationId xmlns:a16="http://schemas.microsoft.com/office/drawing/2014/main" id="{49043A03-A594-4BA7-B84D-3D05D65D79D2}"/>
              </a:ext>
            </a:extLst>
          </p:cNvPr>
          <p:cNvSpPr txBox="1"/>
          <p:nvPr/>
        </p:nvSpPr>
        <p:spPr>
          <a:xfrm>
            <a:off x="5769800" y="834487"/>
            <a:ext cx="617477" cy="261610"/>
          </a:xfrm>
          <a:prstGeom prst="rect">
            <a:avLst/>
          </a:prstGeom>
          <a:noFill/>
        </p:spPr>
        <p:txBody>
          <a:bodyPr wrap="none" rtlCol="0">
            <a:spAutoFit/>
          </a:bodyPr>
          <a:lstStyle/>
          <a:p>
            <a:r>
              <a:rPr lang="sv-SE" sz="1100" dirty="0"/>
              <a:t>AlkPsyk</a:t>
            </a:r>
          </a:p>
        </p:txBody>
      </p:sp>
      <p:sp>
        <p:nvSpPr>
          <p:cNvPr id="34" name="Rektangel 33">
            <a:extLst>
              <a:ext uri="{FF2B5EF4-FFF2-40B4-BE49-F238E27FC236}">
                <a16:creationId xmlns:a16="http://schemas.microsoft.com/office/drawing/2014/main" id="{352D8040-4849-48D8-80CE-A3FB6D031538}"/>
              </a:ext>
            </a:extLst>
          </p:cNvPr>
          <p:cNvSpPr/>
          <p:nvPr/>
        </p:nvSpPr>
        <p:spPr>
          <a:xfrm>
            <a:off x="8393215" y="1075732"/>
            <a:ext cx="1146041" cy="1320762"/>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5" name="textruta 34">
            <a:extLst>
              <a:ext uri="{FF2B5EF4-FFF2-40B4-BE49-F238E27FC236}">
                <a16:creationId xmlns:a16="http://schemas.microsoft.com/office/drawing/2014/main" id="{CB870305-8FEB-4597-AAD8-05B9AB82F1D0}"/>
              </a:ext>
            </a:extLst>
          </p:cNvPr>
          <p:cNvSpPr txBox="1"/>
          <p:nvPr/>
        </p:nvSpPr>
        <p:spPr>
          <a:xfrm>
            <a:off x="7725614" y="460922"/>
            <a:ext cx="1104644" cy="276999"/>
          </a:xfrm>
          <a:prstGeom prst="rect">
            <a:avLst/>
          </a:prstGeom>
          <a:noFill/>
          <a:ln>
            <a:solidFill>
              <a:schemeClr val="tx1"/>
            </a:solidFill>
          </a:ln>
        </p:spPr>
        <p:txBody>
          <a:bodyPr wrap="square" rtlCol="0">
            <a:spAutoFit/>
          </a:bodyPr>
          <a:lstStyle/>
          <a:p>
            <a:r>
              <a:rPr lang="sv-SE" sz="1200" dirty="0"/>
              <a:t>Narkotika</a:t>
            </a:r>
          </a:p>
        </p:txBody>
      </p:sp>
      <p:pic>
        <p:nvPicPr>
          <p:cNvPr id="36" name="Picture 4" descr="C:\RKnet\Netklient_Prod\BILDERUBAT\Täbybå2009\fig4b.png">
            <a:extLst>
              <a:ext uri="{FF2B5EF4-FFF2-40B4-BE49-F238E27FC236}">
                <a16:creationId xmlns:a16="http://schemas.microsoft.com/office/drawing/2014/main" id="{68AED856-2EEB-483A-9B13-A0022F3D98CA}"/>
              </a:ext>
            </a:extLst>
          </p:cNvPr>
          <p:cNvPicPr>
            <a:picLocks noChangeAspect="1" noChangeArrowheads="1"/>
          </p:cNvPicPr>
          <p:nvPr/>
        </p:nvPicPr>
        <p:blipFill>
          <a:blip r:embed="rId8" r:link="rId7">
            <a:extLst>
              <a:ext uri="{28A0092B-C50C-407E-A947-70E740481C1C}">
                <a14:useLocalDpi xmlns:a14="http://schemas.microsoft.com/office/drawing/2010/main" val="0"/>
              </a:ext>
            </a:extLst>
          </a:blip>
          <a:srcRect/>
          <a:stretch>
            <a:fillRect/>
          </a:stretch>
        </p:blipFill>
        <p:spPr bwMode="auto">
          <a:xfrm>
            <a:off x="5997459" y="2568644"/>
            <a:ext cx="4639252" cy="18905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7" name="textruta 36">
            <a:extLst>
              <a:ext uri="{FF2B5EF4-FFF2-40B4-BE49-F238E27FC236}">
                <a16:creationId xmlns:a16="http://schemas.microsoft.com/office/drawing/2014/main" id="{16380E84-C134-4201-8EAE-19A410A45744}"/>
              </a:ext>
            </a:extLst>
          </p:cNvPr>
          <p:cNvSpPr txBox="1"/>
          <p:nvPr/>
        </p:nvSpPr>
        <p:spPr>
          <a:xfrm>
            <a:off x="6019928" y="2682973"/>
            <a:ext cx="623889" cy="261610"/>
          </a:xfrm>
          <a:prstGeom prst="rect">
            <a:avLst/>
          </a:prstGeom>
          <a:noFill/>
        </p:spPr>
        <p:txBody>
          <a:bodyPr wrap="none" rtlCol="0">
            <a:spAutoFit/>
          </a:bodyPr>
          <a:lstStyle/>
          <a:p>
            <a:r>
              <a:rPr lang="sv-SE" sz="1100" dirty="0"/>
              <a:t>AvgrAlk</a:t>
            </a:r>
          </a:p>
        </p:txBody>
      </p:sp>
      <p:sp>
        <p:nvSpPr>
          <p:cNvPr id="38" name="Rektangel 37">
            <a:extLst>
              <a:ext uri="{FF2B5EF4-FFF2-40B4-BE49-F238E27FC236}">
                <a16:creationId xmlns:a16="http://schemas.microsoft.com/office/drawing/2014/main" id="{F7448386-0B5F-4810-8F19-E737D51996A2}"/>
              </a:ext>
            </a:extLst>
          </p:cNvPr>
          <p:cNvSpPr/>
          <p:nvPr/>
        </p:nvSpPr>
        <p:spPr>
          <a:xfrm>
            <a:off x="8398459" y="2901228"/>
            <a:ext cx="1200717" cy="1216156"/>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9" name="Picture 3" descr="C:\RKnet\Netklient_Prod\BILDERUBAT\Täbybå2009\fig4b.png">
            <a:extLst>
              <a:ext uri="{FF2B5EF4-FFF2-40B4-BE49-F238E27FC236}">
                <a16:creationId xmlns:a16="http://schemas.microsoft.com/office/drawing/2014/main" id="{1C04A06A-5A6A-4BBE-BBF5-6959B47A58DF}"/>
              </a:ext>
            </a:extLst>
          </p:cNvPr>
          <p:cNvPicPr>
            <a:picLocks noChangeAspect="1" noChangeArrowheads="1"/>
          </p:cNvPicPr>
          <p:nvPr/>
        </p:nvPicPr>
        <p:blipFill>
          <a:blip r:embed="rId9" r:link="rId7">
            <a:extLst>
              <a:ext uri="{28A0092B-C50C-407E-A947-70E740481C1C}">
                <a14:useLocalDpi xmlns:a14="http://schemas.microsoft.com/office/drawing/2010/main" val="0"/>
              </a:ext>
            </a:extLst>
          </a:blip>
          <a:srcRect/>
          <a:stretch>
            <a:fillRect/>
          </a:stretch>
        </p:blipFill>
        <p:spPr bwMode="auto">
          <a:xfrm>
            <a:off x="6019928" y="4339142"/>
            <a:ext cx="4587578" cy="21861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Rektangel 39">
            <a:extLst>
              <a:ext uri="{FF2B5EF4-FFF2-40B4-BE49-F238E27FC236}">
                <a16:creationId xmlns:a16="http://schemas.microsoft.com/office/drawing/2014/main" id="{F2367A31-2AF8-4E7C-BF02-8AF694E53303}"/>
              </a:ext>
            </a:extLst>
          </p:cNvPr>
          <p:cNvSpPr/>
          <p:nvPr/>
        </p:nvSpPr>
        <p:spPr>
          <a:xfrm>
            <a:off x="8393216" y="4719841"/>
            <a:ext cx="1205960" cy="1424767"/>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1" name="textruta 40">
            <a:extLst>
              <a:ext uri="{FF2B5EF4-FFF2-40B4-BE49-F238E27FC236}">
                <a16:creationId xmlns:a16="http://schemas.microsoft.com/office/drawing/2014/main" id="{DFA3DAB2-FE5C-4F85-91CC-53E9A9E2122E}"/>
              </a:ext>
            </a:extLst>
          </p:cNvPr>
          <p:cNvSpPr txBox="1"/>
          <p:nvPr/>
        </p:nvSpPr>
        <p:spPr>
          <a:xfrm>
            <a:off x="6023323" y="4398239"/>
            <a:ext cx="959347" cy="246221"/>
          </a:xfrm>
          <a:prstGeom prst="rect">
            <a:avLst/>
          </a:prstGeom>
          <a:noFill/>
          <a:ln>
            <a:noFill/>
          </a:ln>
        </p:spPr>
        <p:txBody>
          <a:bodyPr wrap="square" rtlCol="0">
            <a:spAutoFit/>
          </a:bodyPr>
          <a:lstStyle/>
          <a:p>
            <a:r>
              <a:rPr lang="sv-SE" sz="1000" dirty="0"/>
              <a:t>Narkotikaprofil</a:t>
            </a:r>
          </a:p>
        </p:txBody>
      </p:sp>
    </p:spTree>
    <p:extLst>
      <p:ext uri="{BB962C8B-B14F-4D97-AF65-F5344CB8AC3E}">
        <p14:creationId xmlns:p14="http://schemas.microsoft.com/office/powerpoint/2010/main" val="30899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animBg="1"/>
      <p:bldP spid="27" grpId="0"/>
      <p:bldP spid="28" grpId="0" animBg="1"/>
      <p:bldP spid="14" grpId="0" animBg="1"/>
      <p:bldP spid="15" grpId="0"/>
      <p:bldP spid="33" grpId="0"/>
      <p:bldP spid="34" grpId="0" animBg="1"/>
      <p:bldP spid="37" grpId="0"/>
      <p:bldP spid="38" grpId="0" animBg="1"/>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8ED1F6D-BD12-46CF-AC8B-A095E14BC959}"/>
              </a:ext>
            </a:extLst>
          </p:cNvPr>
          <p:cNvSpPr>
            <a:spLocks noGrp="1"/>
          </p:cNvSpPr>
          <p:nvPr>
            <p:ph type="dt" sz="half" idx="10"/>
          </p:nvPr>
        </p:nvSpPr>
        <p:spPr>
          <a:xfrm>
            <a:off x="820501" y="5996489"/>
            <a:ext cx="2743200" cy="365125"/>
          </a:xfrm>
        </p:spPr>
        <p:txBody>
          <a:bodyPr/>
          <a:lstStyle/>
          <a:p>
            <a:r>
              <a:rPr lang="sv-SE"/>
              <a:t>SUM Malmö 2018-11-08</a:t>
            </a:r>
          </a:p>
        </p:txBody>
      </p:sp>
      <p:sp>
        <p:nvSpPr>
          <p:cNvPr id="3" name="Platshållare för sidfot 2">
            <a:extLst>
              <a:ext uri="{FF2B5EF4-FFF2-40B4-BE49-F238E27FC236}">
                <a16:creationId xmlns:a16="http://schemas.microsoft.com/office/drawing/2014/main" id="{EB29C869-5455-464A-9754-74143EC2CB02}"/>
              </a:ext>
            </a:extLst>
          </p:cNvPr>
          <p:cNvSpPr>
            <a:spLocks noGrp="1"/>
          </p:cNvSpPr>
          <p:nvPr>
            <p:ph type="ftr" sz="quarter" idx="11"/>
          </p:nvPr>
        </p:nvSpPr>
        <p:spPr>
          <a:xfrm>
            <a:off x="4020901" y="5996489"/>
            <a:ext cx="4114800" cy="365125"/>
          </a:xfrm>
        </p:spPr>
        <p:txBody>
          <a:bodyPr/>
          <a:lstStyle/>
          <a:p>
            <a:r>
              <a:rPr lang="sv-SE"/>
              <a:t>B-Å &amp; K Armelius   http://ubat.rabekobberstad.se/ </a:t>
            </a:r>
          </a:p>
        </p:txBody>
      </p:sp>
      <p:pic>
        <p:nvPicPr>
          <p:cNvPr id="4098" name="Picture 2" descr="C:\RKnet\Netklient_Prod\BILDERUBAT\Täbybå2009\fig4a.png">
            <a:extLst>
              <a:ext uri="{FF2B5EF4-FFF2-40B4-BE49-F238E27FC236}">
                <a16:creationId xmlns:a16="http://schemas.microsoft.com/office/drawing/2014/main" id="{8DCF2863-61FC-42DD-84A1-D1BC8EC68B6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0360" y="858590"/>
            <a:ext cx="4898051" cy="26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RKnet\Netklient_Prod\BILDERUBAT\Täbybå2009\fig4a.png">
            <a:extLst>
              <a:ext uri="{FF2B5EF4-FFF2-40B4-BE49-F238E27FC236}">
                <a16:creationId xmlns:a16="http://schemas.microsoft.com/office/drawing/2014/main" id="{749D42B0-A9AF-445B-8B9A-1048249820EA}"/>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5781368" y="806262"/>
            <a:ext cx="5073444" cy="269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a:extLst>
              <a:ext uri="{FF2B5EF4-FFF2-40B4-BE49-F238E27FC236}">
                <a16:creationId xmlns:a16="http://schemas.microsoft.com/office/drawing/2014/main" id="{2E2BFDA2-832A-4A58-A3E8-007649116D28}"/>
              </a:ext>
            </a:extLst>
          </p:cNvPr>
          <p:cNvSpPr txBox="1"/>
          <p:nvPr/>
        </p:nvSpPr>
        <p:spPr>
          <a:xfrm>
            <a:off x="671396" y="489257"/>
            <a:ext cx="1976119" cy="276999"/>
          </a:xfrm>
          <a:prstGeom prst="rect">
            <a:avLst/>
          </a:prstGeom>
          <a:noFill/>
        </p:spPr>
        <p:txBody>
          <a:bodyPr wrap="square" rtlCol="0">
            <a:spAutoFit/>
          </a:bodyPr>
          <a:lstStyle/>
          <a:p>
            <a:r>
              <a:rPr lang="sv-SE" sz="1200" dirty="0"/>
              <a:t>Yngre: Till 45 år</a:t>
            </a:r>
          </a:p>
        </p:txBody>
      </p:sp>
      <p:sp>
        <p:nvSpPr>
          <p:cNvPr id="7" name="textruta 6">
            <a:extLst>
              <a:ext uri="{FF2B5EF4-FFF2-40B4-BE49-F238E27FC236}">
                <a16:creationId xmlns:a16="http://schemas.microsoft.com/office/drawing/2014/main" id="{8BD46DB1-BD26-49B3-8DA6-F3B79B64A6EA}"/>
              </a:ext>
            </a:extLst>
          </p:cNvPr>
          <p:cNvSpPr txBox="1"/>
          <p:nvPr/>
        </p:nvSpPr>
        <p:spPr>
          <a:xfrm>
            <a:off x="6681675" y="489257"/>
            <a:ext cx="1976119" cy="276999"/>
          </a:xfrm>
          <a:prstGeom prst="rect">
            <a:avLst/>
          </a:prstGeom>
          <a:noFill/>
        </p:spPr>
        <p:txBody>
          <a:bodyPr wrap="square" rtlCol="0">
            <a:spAutoFit/>
          </a:bodyPr>
          <a:lstStyle/>
          <a:p>
            <a:r>
              <a:rPr lang="sv-SE" sz="1200" dirty="0"/>
              <a:t>Äldre: Från 45 år</a:t>
            </a:r>
          </a:p>
        </p:txBody>
      </p:sp>
      <p:sp>
        <p:nvSpPr>
          <p:cNvPr id="4" name="Platshållare för bildnummer 3">
            <a:extLst>
              <a:ext uri="{FF2B5EF4-FFF2-40B4-BE49-F238E27FC236}">
                <a16:creationId xmlns:a16="http://schemas.microsoft.com/office/drawing/2014/main" id="{DF02BAEC-E5A1-4F45-9626-B2CF9B5AF17A}"/>
              </a:ext>
            </a:extLst>
          </p:cNvPr>
          <p:cNvSpPr>
            <a:spLocks noGrp="1"/>
          </p:cNvSpPr>
          <p:nvPr>
            <p:ph type="sldNum" sz="quarter" idx="12"/>
          </p:nvPr>
        </p:nvSpPr>
        <p:spPr>
          <a:xfrm>
            <a:off x="8592901" y="5996489"/>
            <a:ext cx="2743200" cy="365125"/>
          </a:xfrm>
        </p:spPr>
        <p:txBody>
          <a:bodyPr/>
          <a:lstStyle/>
          <a:p>
            <a:fld id="{5528D1E8-0136-421C-9D00-12945615B9D2}" type="slidenum">
              <a:rPr lang="sv-SE" smtClean="0"/>
              <a:t>13</a:t>
            </a:fld>
            <a:endParaRPr lang="sv-SE"/>
          </a:p>
        </p:txBody>
      </p:sp>
      <p:sp>
        <p:nvSpPr>
          <p:cNvPr id="12" name="textruta 11">
            <a:extLst>
              <a:ext uri="{FF2B5EF4-FFF2-40B4-BE49-F238E27FC236}">
                <a16:creationId xmlns:a16="http://schemas.microsoft.com/office/drawing/2014/main" id="{214175E5-A02E-49ED-A10C-65327C4D04C9}"/>
              </a:ext>
            </a:extLst>
          </p:cNvPr>
          <p:cNvSpPr txBox="1"/>
          <p:nvPr/>
        </p:nvSpPr>
        <p:spPr>
          <a:xfrm>
            <a:off x="2849387" y="70792"/>
            <a:ext cx="4561057" cy="369332"/>
          </a:xfrm>
          <a:prstGeom prst="rect">
            <a:avLst/>
          </a:prstGeom>
          <a:noFill/>
        </p:spPr>
        <p:txBody>
          <a:bodyPr wrap="none" rtlCol="0">
            <a:spAutoFit/>
          </a:bodyPr>
          <a:lstStyle/>
          <a:p>
            <a:r>
              <a:rPr lang="sv-SE" dirty="0"/>
              <a:t>Effekter av åtgärder: För vem?  Yngre och äldre</a:t>
            </a:r>
          </a:p>
        </p:txBody>
      </p:sp>
      <p:pic>
        <p:nvPicPr>
          <p:cNvPr id="13" name="Picture 2" descr="C:\RKnet\Netklient_Prod\BILDERUBAT\Täbybå2009\fig4b.png">
            <a:extLst>
              <a:ext uri="{FF2B5EF4-FFF2-40B4-BE49-F238E27FC236}">
                <a16:creationId xmlns:a16="http://schemas.microsoft.com/office/drawing/2014/main" id="{7DA77320-5ACB-4EF9-8134-AAFD76A385E0}"/>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08771" y="3212242"/>
            <a:ext cx="4946042" cy="26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RKnet\Netklient_Prod\BILDERUBAT\Täbybå2009\fig4b.png">
            <a:extLst>
              <a:ext uri="{FF2B5EF4-FFF2-40B4-BE49-F238E27FC236}">
                <a16:creationId xmlns:a16="http://schemas.microsoft.com/office/drawing/2014/main" id="{72CF2F8A-5C3F-4992-BC73-D2FE32426DBE}"/>
              </a:ext>
            </a:extLst>
          </p:cNvPr>
          <p:cNvPicPr>
            <a:picLocks noChangeAspect="1" noChangeArrowheads="1"/>
          </p:cNvPicPr>
          <p:nvPr/>
        </p:nvPicPr>
        <p:blipFill>
          <a:blip r:embed="rId7" r:link="rId6">
            <a:extLst>
              <a:ext uri="{28A0092B-C50C-407E-A947-70E740481C1C}">
                <a14:useLocalDpi xmlns:a14="http://schemas.microsoft.com/office/drawing/2010/main" val="0"/>
              </a:ext>
            </a:extLst>
          </a:blip>
          <a:srcRect/>
          <a:stretch>
            <a:fillRect/>
          </a:stretch>
        </p:blipFill>
        <p:spPr bwMode="auto">
          <a:xfrm>
            <a:off x="290360" y="3267569"/>
            <a:ext cx="5019027" cy="272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a:extLst>
              <a:ext uri="{FF2B5EF4-FFF2-40B4-BE49-F238E27FC236}">
                <a16:creationId xmlns:a16="http://schemas.microsoft.com/office/drawing/2014/main" id="{5D123CE2-D664-48F5-9D7A-32460A577421}"/>
              </a:ext>
            </a:extLst>
          </p:cNvPr>
          <p:cNvSpPr/>
          <p:nvPr/>
        </p:nvSpPr>
        <p:spPr>
          <a:xfrm>
            <a:off x="2882325" y="3722258"/>
            <a:ext cx="1288520" cy="1799084"/>
          </a:xfrm>
          <a:prstGeom prst="rect">
            <a:avLst/>
          </a:prstGeom>
          <a:solidFill>
            <a:schemeClr val="accent6">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55524E66-C83D-4B78-AD59-68A7E2EFA2F2}"/>
              </a:ext>
            </a:extLst>
          </p:cNvPr>
          <p:cNvSpPr/>
          <p:nvPr/>
        </p:nvSpPr>
        <p:spPr>
          <a:xfrm>
            <a:off x="8515451" y="3700971"/>
            <a:ext cx="1163807" cy="1713060"/>
          </a:xfrm>
          <a:prstGeom prst="rect">
            <a:avLst/>
          </a:prstGeom>
          <a:solidFill>
            <a:schemeClr val="accent6">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FB89B0BA-186F-4788-9865-FFBA8A99EA02}"/>
              </a:ext>
            </a:extLst>
          </p:cNvPr>
          <p:cNvSpPr/>
          <p:nvPr/>
        </p:nvSpPr>
        <p:spPr>
          <a:xfrm>
            <a:off x="2849387" y="1336660"/>
            <a:ext cx="1227067" cy="1671392"/>
          </a:xfrm>
          <a:prstGeom prst="rect">
            <a:avLst/>
          </a:prstGeom>
          <a:solidFill>
            <a:schemeClr val="accent6">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F909A9E7-1984-4E20-A22C-CEF52F8C128D}"/>
              </a:ext>
            </a:extLst>
          </p:cNvPr>
          <p:cNvSpPr/>
          <p:nvPr/>
        </p:nvSpPr>
        <p:spPr>
          <a:xfrm>
            <a:off x="8464508" y="1280161"/>
            <a:ext cx="1281083" cy="1727891"/>
          </a:xfrm>
          <a:prstGeom prst="rect">
            <a:avLst/>
          </a:prstGeom>
          <a:solidFill>
            <a:schemeClr val="accent6">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koppling 10">
            <a:extLst>
              <a:ext uri="{FF2B5EF4-FFF2-40B4-BE49-F238E27FC236}">
                <a16:creationId xmlns:a16="http://schemas.microsoft.com/office/drawing/2014/main" id="{9C2D7025-03A0-4AAA-8702-AEE7B91D637A}"/>
              </a:ext>
            </a:extLst>
          </p:cNvPr>
          <p:cNvCxnSpPr>
            <a:cxnSpLocks/>
          </p:cNvCxnSpPr>
          <p:nvPr/>
        </p:nvCxnSpPr>
        <p:spPr>
          <a:xfrm>
            <a:off x="5362514" y="1073683"/>
            <a:ext cx="0" cy="2029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07663536-8A8D-4458-AC63-7A5BE8C7C12A}"/>
              </a:ext>
            </a:extLst>
          </p:cNvPr>
          <p:cNvCxnSpPr>
            <a:cxnSpLocks/>
          </p:cNvCxnSpPr>
          <p:nvPr/>
        </p:nvCxnSpPr>
        <p:spPr>
          <a:xfrm>
            <a:off x="5362514" y="3568126"/>
            <a:ext cx="0" cy="20293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9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3F8EA0-0D41-4DDA-B1E3-BF99C5706A71}"/>
              </a:ext>
            </a:extLst>
          </p:cNvPr>
          <p:cNvSpPr/>
          <p:nvPr/>
        </p:nvSpPr>
        <p:spPr>
          <a:xfrm>
            <a:off x="489646" y="3106624"/>
            <a:ext cx="3506282" cy="2292935"/>
          </a:xfrm>
          <a:prstGeom prst="rect">
            <a:avLst/>
          </a:prstGeom>
          <a:ln>
            <a:solidFill>
              <a:schemeClr val="tx1"/>
            </a:solidFill>
          </a:ln>
        </p:spPr>
        <p:txBody>
          <a:bodyPr wrap="square">
            <a:spAutoFit/>
          </a:bodyPr>
          <a:lstStyle/>
          <a:p>
            <a:pPr>
              <a:buSzPts val="1000"/>
              <a:tabLst>
                <a:tab pos="457200" algn="l"/>
              </a:tabLst>
            </a:pPr>
            <a:r>
              <a:rPr lang="sv-SE" sz="1100" dirty="0">
                <a:latin typeface="Times New Roman" panose="02020603050405020304" pitchFamily="18" charset="0"/>
                <a:ea typeface="Times New Roman" panose="02020603050405020304" pitchFamily="18" charset="0"/>
              </a:rPr>
              <a:t>Brukarna skattar följande frågor för varje enskild åtgärd: </a:t>
            </a: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Hur länge fick du vänta på denna åtgärd?*</a:t>
            </a:r>
            <a:br>
              <a:rPr lang="sv-SE" sz="1100" i="1" dirty="0">
                <a:latin typeface="Times New Roman" panose="02020603050405020304" pitchFamily="18" charset="0"/>
                <a:ea typeface="Times New Roman" panose="02020603050405020304" pitchFamily="18" charset="0"/>
              </a:rPr>
            </a:br>
            <a:r>
              <a:rPr lang="sv-SE" sz="1100" i="1" dirty="0">
                <a:latin typeface="Times New Roman" panose="02020603050405020304" pitchFamily="18" charset="0"/>
                <a:ea typeface="Times New Roman" panose="02020603050405020304" pitchFamily="18" charset="0"/>
              </a:rPr>
              <a:t>*Omvänds vid beräkningar </a:t>
            </a:r>
            <a:endParaRPr lang="sv-SE" sz="11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Hade du något inflytande på valet av denna åtgärd?</a:t>
            </a:r>
            <a:endParaRPr lang="sv-SE" sz="11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Var du motiverad att genomföra denna åtgärd?</a:t>
            </a:r>
            <a:endParaRPr lang="sv-SE" sz="11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Hade du något inflytande över denna åtgärds genomförande?</a:t>
            </a:r>
            <a:endParaRPr lang="sv-SE" sz="11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Hur nöjd är du med det bemötande du fick under denna åtgärd?</a:t>
            </a:r>
            <a:endParaRPr lang="sv-SE" sz="11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Hur nöjd är du med den hjälp du fick genom denna åtgärd?</a:t>
            </a:r>
            <a:endParaRPr lang="sv-SE" sz="11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100" i="1" dirty="0">
                <a:latin typeface="Times New Roman" panose="02020603050405020304" pitchFamily="18" charset="0"/>
                <a:ea typeface="Times New Roman" panose="02020603050405020304" pitchFamily="18" charset="0"/>
              </a:rPr>
              <a:t>På vilket sätt har dina problem förändrats </a:t>
            </a:r>
            <a:r>
              <a:rPr lang="sv-SE" sz="1100" i="1" dirty="0" err="1">
                <a:latin typeface="Times New Roman" panose="02020603050405020304" pitchFamily="18" charset="0"/>
                <a:ea typeface="Times New Roman" panose="02020603050405020304" pitchFamily="18" charset="0"/>
              </a:rPr>
              <a:t>pga</a:t>
            </a:r>
            <a:r>
              <a:rPr lang="sv-SE" sz="1100" i="1" dirty="0">
                <a:latin typeface="Times New Roman" panose="02020603050405020304" pitchFamily="18" charset="0"/>
                <a:ea typeface="Times New Roman" panose="02020603050405020304" pitchFamily="18" charset="0"/>
              </a:rPr>
              <a:t> den hjälp du fick genom denna åtgärd?</a:t>
            </a:r>
            <a:endParaRPr lang="sv-SE" sz="1100" dirty="0">
              <a:latin typeface="Times New Roman" panose="02020603050405020304" pitchFamily="18" charset="0"/>
              <a:ea typeface="Times New Roman" panose="02020603050405020304" pitchFamily="18" charset="0"/>
            </a:endParaRPr>
          </a:p>
        </p:txBody>
      </p:sp>
      <p:sp>
        <p:nvSpPr>
          <p:cNvPr id="3" name="Rektangel 2">
            <a:extLst>
              <a:ext uri="{FF2B5EF4-FFF2-40B4-BE49-F238E27FC236}">
                <a16:creationId xmlns:a16="http://schemas.microsoft.com/office/drawing/2014/main" id="{2D2874D1-5C6D-4E85-953B-360A1D163836}"/>
              </a:ext>
            </a:extLst>
          </p:cNvPr>
          <p:cNvSpPr/>
          <p:nvPr/>
        </p:nvSpPr>
        <p:spPr>
          <a:xfrm>
            <a:off x="489646" y="1231243"/>
            <a:ext cx="3609992" cy="1200329"/>
          </a:xfrm>
          <a:prstGeom prst="rect">
            <a:avLst/>
          </a:prstGeom>
          <a:ln>
            <a:solidFill>
              <a:schemeClr val="tx1"/>
            </a:solidFill>
          </a:ln>
        </p:spPr>
        <p:txBody>
          <a:bodyPr wrap="square">
            <a:spAutoFit/>
          </a:bodyPr>
          <a:lstStyle/>
          <a:p>
            <a:pPr>
              <a:spcAft>
                <a:spcPts val="0"/>
              </a:spcAft>
            </a:pPr>
            <a:r>
              <a:rPr lang="sv-SE" sz="1200" dirty="0">
                <a:latin typeface="Times New Roman" panose="02020603050405020304" pitchFamily="18" charset="0"/>
                <a:ea typeface="Times New Roman" panose="02020603050405020304" pitchFamily="18" charset="0"/>
              </a:rPr>
              <a:t>Brukarna skattar sju olika aspekter av hur man upplevt en åtgärd på en skala mellan 1 och 10, där 10 uttrycker den mest positiva upplevelsen och 1 den mest negativa upplevelsen. </a:t>
            </a:r>
          </a:p>
          <a:p>
            <a:pPr>
              <a:spcAft>
                <a:spcPts val="0"/>
              </a:spcAft>
            </a:pPr>
            <a:r>
              <a:rPr lang="sv-SE" sz="1200" dirty="0">
                <a:latin typeface="Times New Roman" panose="02020603050405020304" pitchFamily="18" charset="0"/>
                <a:ea typeface="Times New Roman" panose="02020603050405020304" pitchFamily="18" charset="0"/>
              </a:rPr>
              <a:t>Skattningar på 7, 8, 9 eller 10 definieras här som en positiv skattning. </a:t>
            </a:r>
          </a:p>
        </p:txBody>
      </p:sp>
      <p:sp>
        <p:nvSpPr>
          <p:cNvPr id="5" name="Platshållare för datum 4">
            <a:extLst>
              <a:ext uri="{FF2B5EF4-FFF2-40B4-BE49-F238E27FC236}">
                <a16:creationId xmlns:a16="http://schemas.microsoft.com/office/drawing/2014/main" id="{02CA73D6-4294-4FFA-8137-36E26FB99229}"/>
              </a:ext>
            </a:extLst>
          </p:cNvPr>
          <p:cNvSpPr>
            <a:spLocks noGrp="1"/>
          </p:cNvSpPr>
          <p:nvPr>
            <p:ph type="dt" sz="half" idx="10"/>
          </p:nvPr>
        </p:nvSpPr>
        <p:spPr/>
        <p:txBody>
          <a:bodyPr/>
          <a:lstStyle/>
          <a:p>
            <a:r>
              <a:rPr lang="sv-SE"/>
              <a:t>SUM Malmö 2018-11-08</a:t>
            </a:r>
          </a:p>
        </p:txBody>
      </p:sp>
      <p:sp>
        <p:nvSpPr>
          <p:cNvPr id="6" name="Platshållare för sidfot 5">
            <a:extLst>
              <a:ext uri="{FF2B5EF4-FFF2-40B4-BE49-F238E27FC236}">
                <a16:creationId xmlns:a16="http://schemas.microsoft.com/office/drawing/2014/main" id="{B8ACF2C3-3DC3-424D-A2C6-F9F85B007CEE}"/>
              </a:ext>
            </a:extLst>
          </p:cNvPr>
          <p:cNvSpPr>
            <a:spLocks noGrp="1"/>
          </p:cNvSpPr>
          <p:nvPr>
            <p:ph type="ftr" sz="quarter" idx="11"/>
          </p:nvPr>
        </p:nvSpPr>
        <p:spPr/>
        <p:txBody>
          <a:bodyPr/>
          <a:lstStyle/>
          <a:p>
            <a:r>
              <a:rPr lang="sv-SE"/>
              <a:t>B-Å &amp; K Armelius   http://ubat.rabekobberstad.se/ </a:t>
            </a:r>
          </a:p>
        </p:txBody>
      </p:sp>
      <p:sp>
        <p:nvSpPr>
          <p:cNvPr id="7" name="Platshållare för bildnummer 6">
            <a:extLst>
              <a:ext uri="{FF2B5EF4-FFF2-40B4-BE49-F238E27FC236}">
                <a16:creationId xmlns:a16="http://schemas.microsoft.com/office/drawing/2014/main" id="{A3AD7AFE-047A-441F-BA8B-07D07FB0D98D}"/>
              </a:ext>
            </a:extLst>
          </p:cNvPr>
          <p:cNvSpPr>
            <a:spLocks noGrp="1"/>
          </p:cNvSpPr>
          <p:nvPr>
            <p:ph type="sldNum" sz="quarter" idx="12"/>
          </p:nvPr>
        </p:nvSpPr>
        <p:spPr/>
        <p:txBody>
          <a:bodyPr/>
          <a:lstStyle/>
          <a:p>
            <a:fld id="{5528D1E8-0136-421C-9D00-12945615B9D2}" type="slidenum">
              <a:rPr lang="sv-SE" smtClean="0"/>
              <a:t>14</a:t>
            </a:fld>
            <a:endParaRPr lang="sv-SE"/>
          </a:p>
        </p:txBody>
      </p:sp>
      <p:sp>
        <p:nvSpPr>
          <p:cNvPr id="8" name="textruta 7">
            <a:extLst>
              <a:ext uri="{FF2B5EF4-FFF2-40B4-BE49-F238E27FC236}">
                <a16:creationId xmlns:a16="http://schemas.microsoft.com/office/drawing/2014/main" id="{13AB3DCF-95B8-49FC-BA75-D41D8B2F5D1E}"/>
              </a:ext>
            </a:extLst>
          </p:cNvPr>
          <p:cNvSpPr txBox="1"/>
          <p:nvPr/>
        </p:nvSpPr>
        <p:spPr>
          <a:xfrm>
            <a:off x="454843" y="339719"/>
            <a:ext cx="1839799" cy="369332"/>
          </a:xfrm>
          <a:prstGeom prst="rect">
            <a:avLst/>
          </a:prstGeom>
          <a:noFill/>
        </p:spPr>
        <p:txBody>
          <a:bodyPr wrap="none" rtlCol="0">
            <a:spAutoFit/>
          </a:bodyPr>
          <a:lstStyle/>
          <a:p>
            <a:r>
              <a:rPr lang="sv-SE" dirty="0"/>
              <a:t>Brukarskattningar</a:t>
            </a:r>
          </a:p>
        </p:txBody>
      </p:sp>
      <p:graphicFrame>
        <p:nvGraphicFramePr>
          <p:cNvPr id="9" name="Diagram 8">
            <a:extLst>
              <a:ext uri="{FF2B5EF4-FFF2-40B4-BE49-F238E27FC236}">
                <a16:creationId xmlns:a16="http://schemas.microsoft.com/office/drawing/2014/main" id="{AC885731-792D-407D-90EB-3D3DB8541472}"/>
              </a:ext>
            </a:extLst>
          </p:cNvPr>
          <p:cNvGraphicFramePr>
            <a:graphicFrameLocks noGrp="1"/>
          </p:cNvGraphicFramePr>
          <p:nvPr>
            <p:extLst>
              <p:ext uri="{D42A27DB-BD31-4B8C-83A1-F6EECF244321}">
                <p14:modId xmlns:p14="http://schemas.microsoft.com/office/powerpoint/2010/main" val="777981485"/>
              </p:ext>
            </p:extLst>
          </p:nvPr>
        </p:nvGraphicFramePr>
        <p:xfrm>
          <a:off x="4448113" y="831808"/>
          <a:ext cx="6282814" cy="4672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906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4F9FFCA-A0B6-4647-9E5C-1FF355405170}"/>
              </a:ext>
            </a:extLst>
          </p:cNvPr>
          <p:cNvSpPr/>
          <p:nvPr/>
        </p:nvSpPr>
        <p:spPr>
          <a:xfrm>
            <a:off x="326990" y="1864161"/>
            <a:ext cx="3550228" cy="2935749"/>
          </a:xfrm>
          <a:prstGeom prst="rect">
            <a:avLst/>
          </a:prstGeom>
          <a:ln>
            <a:solidFill>
              <a:schemeClr val="tx1"/>
            </a:solidFill>
          </a:ln>
        </p:spPr>
        <p:txBody>
          <a:bodyPr wrap="square">
            <a:spAutoFit/>
          </a:bodyPr>
          <a:lstStyle/>
          <a:p>
            <a:pPr>
              <a:spcAft>
                <a:spcPts val="0"/>
              </a:spcAft>
            </a:pPr>
            <a:r>
              <a:rPr lang="sv-SE" sz="1200" dirty="0">
                <a:latin typeface="Times New Roman" panose="02020603050405020304" pitchFamily="18" charset="0"/>
                <a:ea typeface="Times New Roman" panose="02020603050405020304" pitchFamily="18" charset="0"/>
              </a:rPr>
              <a:t>Handläggarna svarar på följande sex frågor i anslutning till varje åtgärd, oftast vid avslut: </a:t>
            </a:r>
          </a:p>
          <a:p>
            <a:pPr marL="342900" lvl="0" indent="-342900">
              <a:spcAft>
                <a:spcPts val="0"/>
              </a:spcAft>
              <a:buSzPts val="1000"/>
              <a:buFont typeface="Symbol" panose="05050102010706020507" pitchFamily="18" charset="2"/>
              <a:buChar char=""/>
              <a:tabLst>
                <a:tab pos="457200" algn="l"/>
              </a:tabLst>
            </a:pPr>
            <a:r>
              <a:rPr lang="sv-SE" sz="1200" i="1" dirty="0">
                <a:latin typeface="Times New Roman" panose="02020603050405020304" pitchFamily="18" charset="0"/>
                <a:ea typeface="Times New Roman" panose="02020603050405020304" pitchFamily="18" charset="0"/>
              </a:rPr>
              <a:t>Hur bra tyckte du att denna åtgärd passade för klienten när åtgärden planerades?</a:t>
            </a:r>
            <a:endParaRPr lang="sv-SE"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200" i="1" dirty="0">
                <a:latin typeface="Times New Roman" panose="02020603050405020304" pitchFamily="18" charset="0"/>
                <a:ea typeface="Times New Roman" panose="02020603050405020304" pitchFamily="18" charset="0"/>
              </a:rPr>
              <a:t>Fanns det någon annan åtgärd som du tycker skulle ha passat bättre?</a:t>
            </a:r>
            <a:endParaRPr lang="sv-SE"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200" i="1" dirty="0">
                <a:latin typeface="Times New Roman" panose="02020603050405020304" pitchFamily="18" charset="0"/>
                <a:ea typeface="Times New Roman" panose="02020603050405020304" pitchFamily="18" charset="0"/>
              </a:rPr>
              <a:t>Hur väl tycker du att åtgärden har genomförts av de som ansvarat för genomförandet?</a:t>
            </a:r>
            <a:endParaRPr lang="sv-SE"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200" i="1" dirty="0">
                <a:latin typeface="Times New Roman" panose="02020603050405020304" pitchFamily="18" charset="0"/>
                <a:ea typeface="Times New Roman" panose="02020603050405020304" pitchFamily="18" charset="0"/>
              </a:rPr>
              <a:t>Hur väl tycker du att klienten har bidragit till åtgärdens genomförande?</a:t>
            </a:r>
            <a:endParaRPr lang="sv-SE"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200" i="1" dirty="0">
                <a:latin typeface="Times New Roman" panose="02020603050405020304" pitchFamily="18" charset="0"/>
                <a:ea typeface="Times New Roman" panose="02020603050405020304" pitchFamily="18" charset="0"/>
              </a:rPr>
              <a:t>Hur upplever du att klientens problem har förändrats efter åtgärdens avslutande?</a:t>
            </a:r>
            <a:endParaRPr lang="sv-SE" sz="12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sv-SE" sz="1200" i="1" dirty="0">
                <a:latin typeface="Times New Roman" panose="02020603050405020304" pitchFamily="18" charset="0"/>
                <a:ea typeface="Times New Roman" panose="02020603050405020304" pitchFamily="18" charset="0"/>
              </a:rPr>
              <a:t>Hur nöjd är du med din egen/socialtjänstens insats/-er för klienten i samband med denna åt-gärds genomförande?</a:t>
            </a:r>
            <a:endParaRPr lang="sv-SE" sz="1200" dirty="0">
              <a:latin typeface="Times New Roman" panose="02020603050405020304" pitchFamily="18" charset="0"/>
              <a:ea typeface="Times New Roman" panose="02020603050405020304" pitchFamily="18" charset="0"/>
            </a:endParaRPr>
          </a:p>
        </p:txBody>
      </p:sp>
      <p:sp>
        <p:nvSpPr>
          <p:cNvPr id="3" name="Platshållare för datum 2">
            <a:extLst>
              <a:ext uri="{FF2B5EF4-FFF2-40B4-BE49-F238E27FC236}">
                <a16:creationId xmlns:a16="http://schemas.microsoft.com/office/drawing/2014/main" id="{4ADE3E17-DD67-4611-B56A-A56FD93729AB}"/>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8938B029-9D87-49BE-8D80-4882FB5594D0}"/>
              </a:ext>
            </a:extLst>
          </p:cNvPr>
          <p:cNvSpPr>
            <a:spLocks noGrp="1"/>
          </p:cNvSpPr>
          <p:nvPr>
            <p:ph type="ftr" sz="quarter" idx="11"/>
          </p:nvPr>
        </p:nvSpPr>
        <p:spPr/>
        <p:txBody>
          <a:bodyPr/>
          <a:lstStyle/>
          <a:p>
            <a:r>
              <a:rPr lang="sv-SE"/>
              <a:t>B-Å &amp; K Armelius   http://ubat.rabekobberstad.se/ </a:t>
            </a:r>
            <a:endParaRPr lang="sv-SE" dirty="0"/>
          </a:p>
        </p:txBody>
      </p:sp>
      <p:sp>
        <p:nvSpPr>
          <p:cNvPr id="6" name="Platshållare för bildnummer 5">
            <a:extLst>
              <a:ext uri="{FF2B5EF4-FFF2-40B4-BE49-F238E27FC236}">
                <a16:creationId xmlns:a16="http://schemas.microsoft.com/office/drawing/2014/main" id="{E6016B72-880F-4A9F-98D5-02CAF3DEE3B1}"/>
              </a:ext>
            </a:extLst>
          </p:cNvPr>
          <p:cNvSpPr>
            <a:spLocks noGrp="1"/>
          </p:cNvSpPr>
          <p:nvPr>
            <p:ph type="sldNum" sz="quarter" idx="12"/>
          </p:nvPr>
        </p:nvSpPr>
        <p:spPr/>
        <p:txBody>
          <a:bodyPr/>
          <a:lstStyle/>
          <a:p>
            <a:fld id="{5528D1E8-0136-421C-9D00-12945615B9D2}" type="slidenum">
              <a:rPr lang="sv-SE" smtClean="0"/>
              <a:t>15</a:t>
            </a:fld>
            <a:endParaRPr lang="sv-SE"/>
          </a:p>
        </p:txBody>
      </p:sp>
      <p:sp>
        <p:nvSpPr>
          <p:cNvPr id="7" name="textruta 6">
            <a:extLst>
              <a:ext uri="{FF2B5EF4-FFF2-40B4-BE49-F238E27FC236}">
                <a16:creationId xmlns:a16="http://schemas.microsoft.com/office/drawing/2014/main" id="{A0C14EB0-6BFB-4D19-9F2F-62D4297554B6}"/>
              </a:ext>
            </a:extLst>
          </p:cNvPr>
          <p:cNvSpPr txBox="1"/>
          <p:nvPr/>
        </p:nvSpPr>
        <p:spPr>
          <a:xfrm>
            <a:off x="408511" y="377559"/>
            <a:ext cx="2290435" cy="369332"/>
          </a:xfrm>
          <a:prstGeom prst="rect">
            <a:avLst/>
          </a:prstGeom>
          <a:noFill/>
          <a:ln>
            <a:solidFill>
              <a:schemeClr val="tx1"/>
            </a:solidFill>
          </a:ln>
        </p:spPr>
        <p:txBody>
          <a:bodyPr wrap="none" rtlCol="0">
            <a:spAutoFit/>
          </a:bodyPr>
          <a:lstStyle/>
          <a:p>
            <a:r>
              <a:rPr lang="sv-SE" dirty="0"/>
              <a:t>Handläggarskattningar</a:t>
            </a:r>
          </a:p>
        </p:txBody>
      </p:sp>
      <p:graphicFrame>
        <p:nvGraphicFramePr>
          <p:cNvPr id="8" name="Diagram 7">
            <a:extLst>
              <a:ext uri="{FF2B5EF4-FFF2-40B4-BE49-F238E27FC236}">
                <a16:creationId xmlns:a16="http://schemas.microsoft.com/office/drawing/2014/main" id="{0F06E34B-010A-4252-ACB9-BB1134459A86}"/>
              </a:ext>
            </a:extLst>
          </p:cNvPr>
          <p:cNvGraphicFramePr>
            <a:graphicFrameLocks noGrp="1"/>
          </p:cNvGraphicFramePr>
          <p:nvPr>
            <p:extLst>
              <p:ext uri="{D42A27DB-BD31-4B8C-83A1-F6EECF244321}">
                <p14:modId xmlns:p14="http://schemas.microsoft.com/office/powerpoint/2010/main" val="3792299895"/>
              </p:ext>
            </p:extLst>
          </p:nvPr>
        </p:nvGraphicFramePr>
        <p:xfrm>
          <a:off x="4513006" y="1050085"/>
          <a:ext cx="6695767" cy="4229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70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536F1-96B1-4422-AD0C-D0F1FD52A792}"/>
              </a:ext>
            </a:extLst>
          </p:cNvPr>
          <p:cNvSpPr>
            <a:spLocks noGrp="1"/>
          </p:cNvSpPr>
          <p:nvPr>
            <p:ph type="title"/>
          </p:nvPr>
        </p:nvSpPr>
        <p:spPr>
          <a:xfrm>
            <a:off x="2684698" y="833836"/>
            <a:ext cx="6677578" cy="436553"/>
          </a:xfrm>
        </p:spPr>
        <p:txBody>
          <a:bodyPr>
            <a:normAutofit fontScale="90000"/>
          </a:bodyPr>
          <a:lstStyle/>
          <a:p>
            <a:r>
              <a:rPr lang="sv-SE" sz="2800" dirty="0"/>
              <a:t>Vad kan resultaten och rapporterna användas till?</a:t>
            </a:r>
          </a:p>
        </p:txBody>
      </p:sp>
      <p:pic>
        <p:nvPicPr>
          <p:cNvPr id="4" name="Platshållare för innehåll 3">
            <a:extLst>
              <a:ext uri="{FF2B5EF4-FFF2-40B4-BE49-F238E27FC236}">
                <a16:creationId xmlns:a16="http://schemas.microsoft.com/office/drawing/2014/main" id="{3917DB55-C115-4D8D-BAA6-FFB3DE95B4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935" y="1581101"/>
            <a:ext cx="5486544" cy="3695797"/>
          </a:xfrm>
          <a:prstGeom prst="rect">
            <a:avLst/>
          </a:prstGeom>
        </p:spPr>
      </p:pic>
      <p:sp>
        <p:nvSpPr>
          <p:cNvPr id="3" name="Platshållare för datum 2">
            <a:extLst>
              <a:ext uri="{FF2B5EF4-FFF2-40B4-BE49-F238E27FC236}">
                <a16:creationId xmlns:a16="http://schemas.microsoft.com/office/drawing/2014/main" id="{80202023-8A8F-4D9C-A053-B6A96A3A2D27}"/>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212D0330-297A-41F6-AC62-026604A648C0}"/>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2506235D-7D9B-4D34-BC1F-5CBBA0D21D17}"/>
              </a:ext>
            </a:extLst>
          </p:cNvPr>
          <p:cNvSpPr>
            <a:spLocks noGrp="1"/>
          </p:cNvSpPr>
          <p:nvPr>
            <p:ph type="sldNum" sz="quarter" idx="12"/>
          </p:nvPr>
        </p:nvSpPr>
        <p:spPr/>
        <p:txBody>
          <a:bodyPr/>
          <a:lstStyle/>
          <a:p>
            <a:fld id="{5528D1E8-0136-421C-9D00-12945615B9D2}" type="slidenum">
              <a:rPr lang="sv-SE" smtClean="0"/>
              <a:t>16</a:t>
            </a:fld>
            <a:endParaRPr lang="sv-SE"/>
          </a:p>
        </p:txBody>
      </p:sp>
      <p:sp>
        <p:nvSpPr>
          <p:cNvPr id="7" name="textruta 6">
            <a:extLst>
              <a:ext uri="{FF2B5EF4-FFF2-40B4-BE49-F238E27FC236}">
                <a16:creationId xmlns:a16="http://schemas.microsoft.com/office/drawing/2014/main" id="{CDC2D786-0851-4097-8300-9E4387799EA7}"/>
              </a:ext>
            </a:extLst>
          </p:cNvPr>
          <p:cNvSpPr txBox="1"/>
          <p:nvPr/>
        </p:nvSpPr>
        <p:spPr>
          <a:xfrm>
            <a:off x="9643897" y="892626"/>
            <a:ext cx="1374550" cy="1477328"/>
          </a:xfrm>
          <a:prstGeom prst="rect">
            <a:avLst/>
          </a:prstGeom>
          <a:noFill/>
        </p:spPr>
        <p:txBody>
          <a:bodyPr wrap="square" rtlCol="0">
            <a:spAutoFit/>
          </a:bodyPr>
          <a:lstStyle/>
          <a:p>
            <a:r>
              <a:rPr lang="sv-SE" dirty="0"/>
              <a:t>Informera:</a:t>
            </a:r>
          </a:p>
          <a:p>
            <a:pPr marL="285750" indent="-285750">
              <a:buFont typeface="Arial" panose="020B0604020202020204" pitchFamily="34" charset="0"/>
              <a:buChar char="•"/>
            </a:pPr>
            <a:r>
              <a:rPr lang="sv-SE" dirty="0"/>
              <a:t>Politiker</a:t>
            </a:r>
          </a:p>
          <a:p>
            <a:pPr marL="285750" indent="-285750">
              <a:buFont typeface="Arial" panose="020B0604020202020204" pitchFamily="34" charset="0"/>
              <a:buChar char="•"/>
            </a:pPr>
            <a:r>
              <a:rPr lang="sv-SE" dirty="0"/>
              <a:t>Chefer</a:t>
            </a:r>
          </a:p>
          <a:p>
            <a:pPr marL="285750" indent="-285750">
              <a:buFont typeface="Arial" panose="020B0604020202020204" pitchFamily="34" charset="0"/>
              <a:buChar char="•"/>
            </a:pPr>
            <a:r>
              <a:rPr lang="sv-SE" dirty="0"/>
              <a:t>Kollegor</a:t>
            </a:r>
          </a:p>
          <a:p>
            <a:endParaRPr lang="sv-SE" dirty="0"/>
          </a:p>
        </p:txBody>
      </p:sp>
      <p:sp>
        <p:nvSpPr>
          <p:cNvPr id="8" name="textruta 7">
            <a:extLst>
              <a:ext uri="{FF2B5EF4-FFF2-40B4-BE49-F238E27FC236}">
                <a16:creationId xmlns:a16="http://schemas.microsoft.com/office/drawing/2014/main" id="{A66F81B2-F015-44DC-8584-99BC16005308}"/>
              </a:ext>
            </a:extLst>
          </p:cNvPr>
          <p:cNvSpPr txBox="1"/>
          <p:nvPr/>
        </p:nvSpPr>
        <p:spPr>
          <a:xfrm>
            <a:off x="938489" y="1988213"/>
            <a:ext cx="1374550" cy="1754326"/>
          </a:xfrm>
          <a:prstGeom prst="rect">
            <a:avLst/>
          </a:prstGeom>
          <a:noFill/>
        </p:spPr>
        <p:txBody>
          <a:bodyPr wrap="square" rtlCol="0">
            <a:spAutoFit/>
          </a:bodyPr>
          <a:lstStyle/>
          <a:p>
            <a:r>
              <a:rPr lang="sv-SE" dirty="0"/>
              <a:t>Informera:</a:t>
            </a:r>
          </a:p>
          <a:p>
            <a:pPr marL="285750" indent="-285750">
              <a:buFont typeface="Arial" panose="020B0604020202020204" pitchFamily="34" charset="0"/>
              <a:buChar char="•"/>
            </a:pPr>
            <a:r>
              <a:rPr lang="sv-SE" dirty="0"/>
              <a:t>Media</a:t>
            </a:r>
          </a:p>
          <a:p>
            <a:pPr marL="285750" indent="-285750">
              <a:buFont typeface="Arial" panose="020B0604020202020204" pitchFamily="34" charset="0"/>
              <a:buChar char="•"/>
            </a:pPr>
            <a:r>
              <a:rPr lang="sv-SE" dirty="0"/>
              <a:t>Brukare</a:t>
            </a:r>
          </a:p>
          <a:p>
            <a:pPr marL="285750" indent="-285750">
              <a:buFont typeface="Arial" panose="020B0604020202020204" pitchFamily="34" charset="0"/>
              <a:buChar char="•"/>
            </a:pPr>
            <a:r>
              <a:rPr lang="sv-SE" dirty="0"/>
              <a:t>Anhöriga</a:t>
            </a:r>
          </a:p>
          <a:p>
            <a:endParaRPr lang="sv-SE" dirty="0"/>
          </a:p>
          <a:p>
            <a:endParaRPr lang="sv-SE" dirty="0"/>
          </a:p>
        </p:txBody>
      </p:sp>
      <p:sp>
        <p:nvSpPr>
          <p:cNvPr id="9" name="textruta 8">
            <a:extLst>
              <a:ext uri="{FF2B5EF4-FFF2-40B4-BE49-F238E27FC236}">
                <a16:creationId xmlns:a16="http://schemas.microsoft.com/office/drawing/2014/main" id="{974B0E79-E86B-43A6-A07A-467F7E2A61A5}"/>
              </a:ext>
            </a:extLst>
          </p:cNvPr>
          <p:cNvSpPr txBox="1"/>
          <p:nvPr/>
        </p:nvSpPr>
        <p:spPr>
          <a:xfrm>
            <a:off x="9129651" y="2554664"/>
            <a:ext cx="2924840" cy="923330"/>
          </a:xfrm>
          <a:prstGeom prst="rect">
            <a:avLst/>
          </a:prstGeom>
          <a:noFill/>
        </p:spPr>
        <p:txBody>
          <a:bodyPr wrap="none" rtlCol="0">
            <a:spAutoFit/>
          </a:bodyPr>
          <a:lstStyle/>
          <a:p>
            <a:r>
              <a:rPr lang="sv-SE" dirty="0"/>
              <a:t>Lära av varandra:</a:t>
            </a:r>
          </a:p>
          <a:p>
            <a:pPr marL="285750" indent="-285750">
              <a:buFont typeface="Arial" panose="020B0604020202020204" pitchFamily="34" charset="0"/>
              <a:buChar char="•"/>
            </a:pPr>
            <a:r>
              <a:rPr lang="sv-SE" dirty="0"/>
              <a:t>Med andra enheter</a:t>
            </a:r>
          </a:p>
          <a:p>
            <a:pPr marL="285750" indent="-285750">
              <a:buFont typeface="Arial" panose="020B0604020202020204" pitchFamily="34" charset="0"/>
              <a:buChar char="•"/>
            </a:pPr>
            <a:r>
              <a:rPr lang="sv-SE" dirty="0"/>
              <a:t>Med hela/delar av Sverige</a:t>
            </a:r>
          </a:p>
        </p:txBody>
      </p:sp>
      <p:sp>
        <p:nvSpPr>
          <p:cNvPr id="11" name="textruta 10">
            <a:extLst>
              <a:ext uri="{FF2B5EF4-FFF2-40B4-BE49-F238E27FC236}">
                <a16:creationId xmlns:a16="http://schemas.microsoft.com/office/drawing/2014/main" id="{0F4E499A-C976-40F8-AB67-4F1076F7361F}"/>
              </a:ext>
            </a:extLst>
          </p:cNvPr>
          <p:cNvSpPr txBox="1"/>
          <p:nvPr/>
        </p:nvSpPr>
        <p:spPr>
          <a:xfrm>
            <a:off x="569025" y="4426196"/>
            <a:ext cx="2429961" cy="923330"/>
          </a:xfrm>
          <a:prstGeom prst="rect">
            <a:avLst/>
          </a:prstGeom>
          <a:noFill/>
        </p:spPr>
        <p:txBody>
          <a:bodyPr wrap="none" rtlCol="0">
            <a:spAutoFit/>
          </a:bodyPr>
          <a:lstStyle/>
          <a:p>
            <a:r>
              <a:rPr lang="sv-SE" dirty="0"/>
              <a:t>Stimulera och motivera:</a:t>
            </a:r>
          </a:p>
          <a:p>
            <a:pPr marL="285750" indent="-285750">
              <a:buFont typeface="Arial" panose="020B0604020202020204" pitchFamily="34" charset="0"/>
              <a:buChar char="•"/>
            </a:pPr>
            <a:r>
              <a:rPr lang="sv-SE" dirty="0"/>
              <a:t>Handläggare</a:t>
            </a:r>
          </a:p>
          <a:p>
            <a:pPr marL="285750" indent="-285750">
              <a:buFont typeface="Arial" panose="020B0604020202020204" pitchFamily="34" charset="0"/>
              <a:buChar char="•"/>
            </a:pPr>
            <a:r>
              <a:rPr lang="sv-SE" dirty="0"/>
              <a:t>Brukare</a:t>
            </a:r>
          </a:p>
        </p:txBody>
      </p:sp>
      <p:sp>
        <p:nvSpPr>
          <p:cNvPr id="12" name="textruta 11">
            <a:extLst>
              <a:ext uri="{FF2B5EF4-FFF2-40B4-BE49-F238E27FC236}">
                <a16:creationId xmlns:a16="http://schemas.microsoft.com/office/drawing/2014/main" id="{1AB0E6AB-6DDC-4073-8FC3-14ED41D987A2}"/>
              </a:ext>
            </a:extLst>
          </p:cNvPr>
          <p:cNvSpPr txBox="1"/>
          <p:nvPr/>
        </p:nvSpPr>
        <p:spPr>
          <a:xfrm>
            <a:off x="9107371" y="4099418"/>
            <a:ext cx="2150140" cy="923330"/>
          </a:xfrm>
          <a:prstGeom prst="rect">
            <a:avLst/>
          </a:prstGeom>
          <a:noFill/>
        </p:spPr>
        <p:txBody>
          <a:bodyPr wrap="none" rtlCol="0">
            <a:spAutoFit/>
          </a:bodyPr>
          <a:lstStyle/>
          <a:p>
            <a:r>
              <a:rPr lang="sv-SE" dirty="0"/>
              <a:t>Externa ställen:</a:t>
            </a:r>
          </a:p>
          <a:p>
            <a:pPr marL="285750" indent="-285750">
              <a:buFont typeface="Arial" panose="020B0604020202020204" pitchFamily="34" charset="0"/>
              <a:buChar char="•"/>
            </a:pPr>
            <a:r>
              <a:rPr lang="sv-SE" dirty="0"/>
              <a:t>Jämföra resultat</a:t>
            </a:r>
          </a:p>
          <a:p>
            <a:pPr marL="285750" indent="-285750">
              <a:buFont typeface="Arial" panose="020B0604020202020204" pitchFamily="34" charset="0"/>
              <a:buChar char="•"/>
            </a:pPr>
            <a:r>
              <a:rPr lang="sv-SE" dirty="0"/>
              <a:t>Inför upphandling</a:t>
            </a:r>
          </a:p>
        </p:txBody>
      </p:sp>
      <p:sp>
        <p:nvSpPr>
          <p:cNvPr id="15" name="textruta 14">
            <a:extLst>
              <a:ext uri="{FF2B5EF4-FFF2-40B4-BE49-F238E27FC236}">
                <a16:creationId xmlns:a16="http://schemas.microsoft.com/office/drawing/2014/main" id="{D72A88B2-47BC-4EDA-AA9B-4CFB2FAE0765}"/>
              </a:ext>
            </a:extLst>
          </p:cNvPr>
          <p:cNvSpPr txBox="1"/>
          <p:nvPr/>
        </p:nvSpPr>
        <p:spPr>
          <a:xfrm>
            <a:off x="3817088" y="5534247"/>
            <a:ext cx="1506887" cy="369332"/>
          </a:xfrm>
          <a:prstGeom prst="rect">
            <a:avLst/>
          </a:prstGeom>
          <a:noFill/>
        </p:spPr>
        <p:txBody>
          <a:bodyPr wrap="none" rtlCol="0">
            <a:spAutoFit/>
          </a:bodyPr>
          <a:lstStyle/>
          <a:p>
            <a:r>
              <a:rPr lang="sv-SE" dirty="0"/>
              <a:t>I klientarbetet</a:t>
            </a:r>
          </a:p>
        </p:txBody>
      </p:sp>
    </p:spTree>
    <p:extLst>
      <p:ext uri="{BB962C8B-B14F-4D97-AF65-F5344CB8AC3E}">
        <p14:creationId xmlns:p14="http://schemas.microsoft.com/office/powerpoint/2010/main" val="406178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4778CF8-5454-49D7-9539-6BF5C513C42A}"/>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42449B03-5ED9-4EC2-9A61-0A34DDDD2BFD}"/>
              </a:ext>
            </a:extLst>
          </p:cNvPr>
          <p:cNvSpPr>
            <a:spLocks noGrp="1"/>
          </p:cNvSpPr>
          <p:nvPr>
            <p:ph type="ftr" sz="quarter" idx="11"/>
          </p:nvPr>
        </p:nvSpPr>
        <p:spPr/>
        <p:txBody>
          <a:bodyPr/>
          <a:lstStyle/>
          <a:p>
            <a:r>
              <a:rPr lang="sv-SE"/>
              <a:t>B-Å &amp; K Armelius   http://ubat.rabekobberstad.se/ </a:t>
            </a:r>
          </a:p>
        </p:txBody>
      </p:sp>
      <p:sp>
        <p:nvSpPr>
          <p:cNvPr id="6" name="Platshållare för bildnummer 5">
            <a:extLst>
              <a:ext uri="{FF2B5EF4-FFF2-40B4-BE49-F238E27FC236}">
                <a16:creationId xmlns:a16="http://schemas.microsoft.com/office/drawing/2014/main" id="{1C183640-5D7B-461A-86A2-6DF82C7C28F8}"/>
              </a:ext>
            </a:extLst>
          </p:cNvPr>
          <p:cNvSpPr>
            <a:spLocks noGrp="1"/>
          </p:cNvSpPr>
          <p:nvPr>
            <p:ph type="sldNum" sz="quarter" idx="12"/>
          </p:nvPr>
        </p:nvSpPr>
        <p:spPr/>
        <p:txBody>
          <a:bodyPr/>
          <a:lstStyle/>
          <a:p>
            <a:fld id="{5528D1E8-0136-421C-9D00-12945615B9D2}" type="slidenum">
              <a:rPr lang="sv-SE" smtClean="0"/>
              <a:t>17</a:t>
            </a:fld>
            <a:endParaRPr lang="sv-SE"/>
          </a:p>
        </p:txBody>
      </p:sp>
      <p:pic>
        <p:nvPicPr>
          <p:cNvPr id="7" name="Bildobjekt 6" descr="En bild som visar skärmbild&#10;&#10;Beskrivning genererad med mycket hög exakthet">
            <a:extLst>
              <a:ext uri="{FF2B5EF4-FFF2-40B4-BE49-F238E27FC236}">
                <a16:creationId xmlns:a16="http://schemas.microsoft.com/office/drawing/2014/main" id="{B87E5426-5EC7-4036-BF98-2FC9C00CC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21" y="1597772"/>
            <a:ext cx="6315624" cy="3101245"/>
          </a:xfrm>
          <a:prstGeom prst="rect">
            <a:avLst/>
          </a:prstGeom>
        </p:spPr>
      </p:pic>
      <p:sp>
        <p:nvSpPr>
          <p:cNvPr id="8" name="textruta 7">
            <a:extLst>
              <a:ext uri="{FF2B5EF4-FFF2-40B4-BE49-F238E27FC236}">
                <a16:creationId xmlns:a16="http://schemas.microsoft.com/office/drawing/2014/main" id="{58F86F57-7880-4C78-BCC1-0637EFCCD779}"/>
              </a:ext>
            </a:extLst>
          </p:cNvPr>
          <p:cNvSpPr txBox="1"/>
          <p:nvPr/>
        </p:nvSpPr>
        <p:spPr>
          <a:xfrm>
            <a:off x="3198136" y="1743985"/>
            <a:ext cx="561393" cy="215444"/>
          </a:xfrm>
          <a:prstGeom prst="rect">
            <a:avLst/>
          </a:prstGeom>
          <a:noFill/>
          <a:ln>
            <a:solidFill>
              <a:schemeClr val="accent1"/>
            </a:solidFill>
          </a:ln>
        </p:spPr>
        <p:txBody>
          <a:bodyPr wrap="square" rtlCol="0">
            <a:spAutoFit/>
          </a:bodyPr>
          <a:lstStyle/>
          <a:p>
            <a:r>
              <a:rPr lang="sv-SE" sz="800" dirty="0"/>
              <a:t>Effekter</a:t>
            </a:r>
          </a:p>
        </p:txBody>
      </p:sp>
      <p:pic>
        <p:nvPicPr>
          <p:cNvPr id="9" name="Bildobjekt 8" descr="En bild som visar skärmbild&#10;&#10;Beskrivning genererad med mycket hög exakthet">
            <a:extLst>
              <a:ext uri="{FF2B5EF4-FFF2-40B4-BE49-F238E27FC236}">
                <a16:creationId xmlns:a16="http://schemas.microsoft.com/office/drawing/2014/main" id="{7F9FFD7C-590B-4035-A74B-5FB83F24C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808" y="1499242"/>
            <a:ext cx="3790616" cy="4172756"/>
          </a:xfrm>
          <a:prstGeom prst="rect">
            <a:avLst/>
          </a:prstGeom>
        </p:spPr>
      </p:pic>
      <p:sp>
        <p:nvSpPr>
          <p:cNvPr id="10" name="textruta 9">
            <a:extLst>
              <a:ext uri="{FF2B5EF4-FFF2-40B4-BE49-F238E27FC236}">
                <a16:creationId xmlns:a16="http://schemas.microsoft.com/office/drawing/2014/main" id="{D5291F1E-2E6F-4EFD-AC5F-481CEA88F46B}"/>
              </a:ext>
            </a:extLst>
          </p:cNvPr>
          <p:cNvSpPr txBox="1"/>
          <p:nvPr/>
        </p:nvSpPr>
        <p:spPr>
          <a:xfrm>
            <a:off x="499730" y="730653"/>
            <a:ext cx="7199087" cy="369332"/>
          </a:xfrm>
          <a:prstGeom prst="rect">
            <a:avLst/>
          </a:prstGeom>
          <a:noFill/>
        </p:spPr>
        <p:txBody>
          <a:bodyPr wrap="none" rtlCol="0">
            <a:spAutoFit/>
          </a:bodyPr>
          <a:lstStyle/>
          <a:p>
            <a:r>
              <a:rPr lang="sv-SE" dirty="0"/>
              <a:t>Framtidsvision: Handläggare kan klicka fram resultat i arbete med sin klient</a:t>
            </a:r>
          </a:p>
        </p:txBody>
      </p:sp>
    </p:spTree>
    <p:extLst>
      <p:ext uri="{BB962C8B-B14F-4D97-AF65-F5344CB8AC3E}">
        <p14:creationId xmlns:p14="http://schemas.microsoft.com/office/powerpoint/2010/main" val="38890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C18065B-9368-497D-931F-6E4A4B507D41}"/>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DFD6D437-5003-4A93-AB05-75E39980920F}"/>
              </a:ext>
            </a:extLst>
          </p:cNvPr>
          <p:cNvSpPr>
            <a:spLocks noGrp="1"/>
          </p:cNvSpPr>
          <p:nvPr>
            <p:ph type="ftr" sz="quarter" idx="11"/>
          </p:nvPr>
        </p:nvSpPr>
        <p:spPr/>
        <p:txBody>
          <a:bodyPr/>
          <a:lstStyle/>
          <a:p>
            <a:r>
              <a:rPr lang="sv-SE"/>
              <a:t>B-Å &amp; K Armelius   http://ubat.rabekobberstad.se/ </a:t>
            </a:r>
          </a:p>
        </p:txBody>
      </p:sp>
      <p:pic>
        <p:nvPicPr>
          <p:cNvPr id="1026" name="Picture 2" descr="C:\RKnet\Netklient_Prod\BILDERUBAT\Täbybå2009\fig1.png">
            <a:extLst>
              <a:ext uri="{FF2B5EF4-FFF2-40B4-BE49-F238E27FC236}">
                <a16:creationId xmlns:a16="http://schemas.microsoft.com/office/drawing/2014/main" id="{945A6C4C-8010-4842-9263-380CEDC6CD5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6526" y="1554480"/>
            <a:ext cx="5757862" cy="342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RKnet\Netklient_Prod\BILDERUBAT\Täbybå2009\fig1.png">
            <a:extLst>
              <a:ext uri="{FF2B5EF4-FFF2-40B4-BE49-F238E27FC236}">
                <a16:creationId xmlns:a16="http://schemas.microsoft.com/office/drawing/2014/main" id="{7602C990-5348-46C9-9926-1AE88AD5106A}"/>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5894388" y="1605280"/>
            <a:ext cx="5757862" cy="347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a:extLst>
              <a:ext uri="{FF2B5EF4-FFF2-40B4-BE49-F238E27FC236}">
                <a16:creationId xmlns:a16="http://schemas.microsoft.com/office/drawing/2014/main" id="{F4BE8BD0-B2AB-4E5A-BE26-61618E82124B}"/>
              </a:ext>
            </a:extLst>
          </p:cNvPr>
          <p:cNvSpPr txBox="1"/>
          <p:nvPr/>
        </p:nvSpPr>
        <p:spPr>
          <a:xfrm>
            <a:off x="2174240" y="1168400"/>
            <a:ext cx="614271" cy="369332"/>
          </a:xfrm>
          <a:prstGeom prst="rect">
            <a:avLst/>
          </a:prstGeom>
          <a:noFill/>
        </p:spPr>
        <p:txBody>
          <a:bodyPr wrap="none" rtlCol="0">
            <a:spAutoFit/>
          </a:bodyPr>
          <a:lstStyle/>
          <a:p>
            <a:r>
              <a:rPr lang="sv-SE" dirty="0"/>
              <a:t>Män</a:t>
            </a:r>
          </a:p>
        </p:txBody>
      </p:sp>
      <p:sp>
        <p:nvSpPr>
          <p:cNvPr id="7" name="textruta 6">
            <a:extLst>
              <a:ext uri="{FF2B5EF4-FFF2-40B4-BE49-F238E27FC236}">
                <a16:creationId xmlns:a16="http://schemas.microsoft.com/office/drawing/2014/main" id="{2A69614B-0E48-4CD3-9141-7BC7C59BDD2F}"/>
              </a:ext>
            </a:extLst>
          </p:cNvPr>
          <p:cNvSpPr txBox="1"/>
          <p:nvPr/>
        </p:nvSpPr>
        <p:spPr>
          <a:xfrm>
            <a:off x="7846264" y="1185148"/>
            <a:ext cx="896207" cy="369332"/>
          </a:xfrm>
          <a:prstGeom prst="rect">
            <a:avLst/>
          </a:prstGeom>
          <a:noFill/>
        </p:spPr>
        <p:txBody>
          <a:bodyPr wrap="none" rtlCol="0">
            <a:spAutoFit/>
          </a:bodyPr>
          <a:lstStyle/>
          <a:p>
            <a:r>
              <a:rPr lang="sv-SE" dirty="0"/>
              <a:t>Kvinnor</a:t>
            </a:r>
          </a:p>
        </p:txBody>
      </p:sp>
      <p:sp>
        <p:nvSpPr>
          <p:cNvPr id="9" name="textruta 8">
            <a:extLst>
              <a:ext uri="{FF2B5EF4-FFF2-40B4-BE49-F238E27FC236}">
                <a16:creationId xmlns:a16="http://schemas.microsoft.com/office/drawing/2014/main" id="{7F376981-0051-4896-AEB0-0E3847F410D3}"/>
              </a:ext>
            </a:extLst>
          </p:cNvPr>
          <p:cNvSpPr txBox="1"/>
          <p:nvPr/>
        </p:nvSpPr>
        <p:spPr>
          <a:xfrm>
            <a:off x="3581400" y="546815"/>
            <a:ext cx="4173194" cy="369332"/>
          </a:xfrm>
          <a:prstGeom prst="rect">
            <a:avLst/>
          </a:prstGeom>
          <a:noFill/>
        </p:spPr>
        <p:txBody>
          <a:bodyPr wrap="none" rtlCol="0">
            <a:spAutoFit/>
          </a:bodyPr>
          <a:lstStyle/>
          <a:p>
            <a:r>
              <a:rPr lang="sv-SE" dirty="0"/>
              <a:t>Problembilden är lika för män och kvinnor</a:t>
            </a:r>
          </a:p>
        </p:txBody>
      </p:sp>
      <p:sp>
        <p:nvSpPr>
          <p:cNvPr id="6" name="Platshållare för bildnummer 5">
            <a:extLst>
              <a:ext uri="{FF2B5EF4-FFF2-40B4-BE49-F238E27FC236}">
                <a16:creationId xmlns:a16="http://schemas.microsoft.com/office/drawing/2014/main" id="{00379B70-C6BA-4046-B470-50E46696CDEB}"/>
              </a:ext>
            </a:extLst>
          </p:cNvPr>
          <p:cNvSpPr>
            <a:spLocks noGrp="1"/>
          </p:cNvSpPr>
          <p:nvPr>
            <p:ph type="sldNum" sz="quarter" idx="12"/>
          </p:nvPr>
        </p:nvSpPr>
        <p:spPr/>
        <p:txBody>
          <a:bodyPr/>
          <a:lstStyle/>
          <a:p>
            <a:fld id="{5528D1E8-0136-421C-9D00-12945615B9D2}" type="slidenum">
              <a:rPr lang="sv-SE" smtClean="0"/>
              <a:t>18</a:t>
            </a:fld>
            <a:endParaRPr lang="sv-SE"/>
          </a:p>
        </p:txBody>
      </p:sp>
    </p:spTree>
    <p:extLst>
      <p:ext uri="{BB962C8B-B14F-4D97-AF65-F5344CB8AC3E}">
        <p14:creationId xmlns:p14="http://schemas.microsoft.com/office/powerpoint/2010/main" val="260558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EDE2241-F085-49DA-81FA-762114AD7E21}"/>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3B66D0BF-93EE-43E6-9E2B-1BBA3BEACFE0}"/>
              </a:ext>
            </a:extLst>
          </p:cNvPr>
          <p:cNvSpPr>
            <a:spLocks noGrp="1"/>
          </p:cNvSpPr>
          <p:nvPr>
            <p:ph type="ftr" sz="quarter" idx="11"/>
          </p:nvPr>
        </p:nvSpPr>
        <p:spPr/>
        <p:txBody>
          <a:bodyPr/>
          <a:lstStyle/>
          <a:p>
            <a:r>
              <a:rPr lang="sv-SE"/>
              <a:t>B-Å &amp; K Armelius   http://ubat.rabekobberstad.se/ </a:t>
            </a:r>
          </a:p>
        </p:txBody>
      </p:sp>
      <p:pic>
        <p:nvPicPr>
          <p:cNvPr id="3074" name="Picture 2" descr="C:\RKnet\Netklient_Prod\BILDERUBAT\Täbybå2009\fig1.png">
            <a:extLst>
              <a:ext uri="{FF2B5EF4-FFF2-40B4-BE49-F238E27FC236}">
                <a16:creationId xmlns:a16="http://schemas.microsoft.com/office/drawing/2014/main" id="{41EE1D33-73D6-42A9-800A-C63C4C3A27A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60005" y="1952096"/>
            <a:ext cx="5757862" cy="380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RKnet\Netklient_Prod\BILDERUBAT\Täbybå2009\fig1.png">
            <a:extLst>
              <a:ext uri="{FF2B5EF4-FFF2-40B4-BE49-F238E27FC236}">
                <a16:creationId xmlns:a16="http://schemas.microsoft.com/office/drawing/2014/main" id="{CF1229F8-5D1E-4506-AFF4-54A69BCC9DB7}"/>
              </a:ext>
            </a:extLst>
          </p:cNvPr>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338138" y="1952095"/>
            <a:ext cx="5757862"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a:extLst>
              <a:ext uri="{FF2B5EF4-FFF2-40B4-BE49-F238E27FC236}">
                <a16:creationId xmlns:a16="http://schemas.microsoft.com/office/drawing/2014/main" id="{52B58371-0A62-4DEA-83EB-F339FEA7C21C}"/>
              </a:ext>
            </a:extLst>
          </p:cNvPr>
          <p:cNvSpPr txBox="1"/>
          <p:nvPr/>
        </p:nvSpPr>
        <p:spPr>
          <a:xfrm>
            <a:off x="1681482" y="1571094"/>
            <a:ext cx="1976119" cy="369332"/>
          </a:xfrm>
          <a:prstGeom prst="rect">
            <a:avLst/>
          </a:prstGeom>
          <a:noFill/>
        </p:spPr>
        <p:txBody>
          <a:bodyPr wrap="square" rtlCol="0">
            <a:spAutoFit/>
          </a:bodyPr>
          <a:lstStyle/>
          <a:p>
            <a:r>
              <a:rPr lang="sv-SE" dirty="0"/>
              <a:t>Till 45 år</a:t>
            </a:r>
          </a:p>
        </p:txBody>
      </p:sp>
      <p:sp>
        <p:nvSpPr>
          <p:cNvPr id="8" name="textruta 7">
            <a:extLst>
              <a:ext uri="{FF2B5EF4-FFF2-40B4-BE49-F238E27FC236}">
                <a16:creationId xmlns:a16="http://schemas.microsoft.com/office/drawing/2014/main" id="{C70DFA60-8220-4B05-AA13-38F01018CCC2}"/>
              </a:ext>
            </a:extLst>
          </p:cNvPr>
          <p:cNvSpPr txBox="1"/>
          <p:nvPr/>
        </p:nvSpPr>
        <p:spPr>
          <a:xfrm>
            <a:off x="6710684" y="1571094"/>
            <a:ext cx="1976119" cy="369332"/>
          </a:xfrm>
          <a:prstGeom prst="rect">
            <a:avLst/>
          </a:prstGeom>
          <a:noFill/>
        </p:spPr>
        <p:txBody>
          <a:bodyPr wrap="square" rtlCol="0">
            <a:spAutoFit/>
          </a:bodyPr>
          <a:lstStyle/>
          <a:p>
            <a:r>
              <a:rPr lang="sv-SE" dirty="0"/>
              <a:t>Från 45 år</a:t>
            </a:r>
          </a:p>
        </p:txBody>
      </p:sp>
      <p:sp>
        <p:nvSpPr>
          <p:cNvPr id="9" name="textruta 8">
            <a:extLst>
              <a:ext uri="{FF2B5EF4-FFF2-40B4-BE49-F238E27FC236}">
                <a16:creationId xmlns:a16="http://schemas.microsoft.com/office/drawing/2014/main" id="{65DC0A6C-E47C-49AD-81AA-60C65A68A49C}"/>
              </a:ext>
            </a:extLst>
          </p:cNvPr>
          <p:cNvSpPr txBox="1"/>
          <p:nvPr/>
        </p:nvSpPr>
        <p:spPr>
          <a:xfrm>
            <a:off x="1810173" y="408001"/>
            <a:ext cx="8532079" cy="369332"/>
          </a:xfrm>
          <a:prstGeom prst="rect">
            <a:avLst/>
          </a:prstGeom>
          <a:noFill/>
        </p:spPr>
        <p:txBody>
          <a:bodyPr wrap="none" rtlCol="0">
            <a:spAutoFit/>
          </a:bodyPr>
          <a:lstStyle/>
          <a:p>
            <a:r>
              <a:rPr lang="sv-SE" dirty="0"/>
              <a:t>Yngre har mindre problem med Alkohol men mer problem än äldre  inom andra områden</a:t>
            </a:r>
          </a:p>
        </p:txBody>
      </p:sp>
      <p:sp>
        <p:nvSpPr>
          <p:cNvPr id="6" name="Platshållare för bildnummer 5">
            <a:extLst>
              <a:ext uri="{FF2B5EF4-FFF2-40B4-BE49-F238E27FC236}">
                <a16:creationId xmlns:a16="http://schemas.microsoft.com/office/drawing/2014/main" id="{16CD81BA-9E8F-4A63-9B6D-89188F545D06}"/>
              </a:ext>
            </a:extLst>
          </p:cNvPr>
          <p:cNvSpPr>
            <a:spLocks noGrp="1"/>
          </p:cNvSpPr>
          <p:nvPr>
            <p:ph type="sldNum" sz="quarter" idx="12"/>
          </p:nvPr>
        </p:nvSpPr>
        <p:spPr/>
        <p:txBody>
          <a:bodyPr/>
          <a:lstStyle/>
          <a:p>
            <a:fld id="{5528D1E8-0136-421C-9D00-12945615B9D2}" type="slidenum">
              <a:rPr lang="sv-SE" smtClean="0"/>
              <a:t>19</a:t>
            </a:fld>
            <a:endParaRPr lang="sv-SE"/>
          </a:p>
        </p:txBody>
      </p:sp>
    </p:spTree>
    <p:extLst>
      <p:ext uri="{BB962C8B-B14F-4D97-AF65-F5344CB8AC3E}">
        <p14:creationId xmlns:p14="http://schemas.microsoft.com/office/powerpoint/2010/main" val="2162771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72E9FE7-6E52-4266-91A3-835B98E9B206}"/>
              </a:ext>
            </a:extLst>
          </p:cNvPr>
          <p:cNvPicPr>
            <a:picLocks noChangeAspect="1"/>
          </p:cNvPicPr>
          <p:nvPr/>
        </p:nvPicPr>
        <p:blipFill>
          <a:blip r:embed="rId3"/>
          <a:stretch>
            <a:fillRect/>
          </a:stretch>
        </p:blipFill>
        <p:spPr>
          <a:xfrm>
            <a:off x="6431115" y="258670"/>
            <a:ext cx="4493537" cy="5972621"/>
          </a:xfrm>
          <a:prstGeom prst="rect">
            <a:avLst/>
          </a:prstGeom>
        </p:spPr>
      </p:pic>
      <p:sp>
        <p:nvSpPr>
          <p:cNvPr id="8" name="textruta 7">
            <a:extLst>
              <a:ext uri="{FF2B5EF4-FFF2-40B4-BE49-F238E27FC236}">
                <a16:creationId xmlns:a16="http://schemas.microsoft.com/office/drawing/2014/main" id="{1459DAF8-462D-4874-A0A6-885040125705}"/>
              </a:ext>
            </a:extLst>
          </p:cNvPr>
          <p:cNvSpPr txBox="1"/>
          <p:nvPr/>
        </p:nvSpPr>
        <p:spPr>
          <a:xfrm>
            <a:off x="301084" y="639803"/>
            <a:ext cx="6317166" cy="2308324"/>
          </a:xfrm>
          <a:prstGeom prst="rect">
            <a:avLst/>
          </a:prstGeom>
          <a:noFill/>
          <a:ln>
            <a:solidFill>
              <a:schemeClr val="tx1"/>
            </a:solidFill>
          </a:ln>
        </p:spPr>
        <p:txBody>
          <a:bodyPr wrap="square" rtlCol="0">
            <a:spAutoFit/>
          </a:bodyPr>
          <a:lstStyle/>
          <a:p>
            <a:r>
              <a:rPr lang="sv-SE" dirty="0"/>
              <a:t>Vad är UBÅT?</a:t>
            </a:r>
          </a:p>
          <a:p>
            <a:r>
              <a:rPr lang="sv-SE" sz="1400" dirty="0"/>
              <a:t>En metod för </a:t>
            </a:r>
            <a:r>
              <a:rPr lang="sv-SE" sz="1400" b="1" dirty="0"/>
              <a:t>U</a:t>
            </a:r>
            <a:r>
              <a:rPr lang="sv-SE" sz="1400" dirty="0"/>
              <a:t>ppföljning och </a:t>
            </a:r>
            <a:r>
              <a:rPr lang="sv-SE" sz="1400" b="1" dirty="0"/>
              <a:t>B</a:t>
            </a:r>
            <a:r>
              <a:rPr lang="sv-SE" sz="1400" dirty="0"/>
              <a:t>eskrivning av </a:t>
            </a:r>
            <a:r>
              <a:rPr lang="sv-SE" sz="1400" b="1" dirty="0" err="1"/>
              <a:t>ÅT</a:t>
            </a:r>
            <a:r>
              <a:rPr lang="sv-SE" sz="1400" dirty="0" err="1"/>
              <a:t>gärder</a:t>
            </a:r>
            <a:r>
              <a:rPr lang="sv-SE" sz="1400" dirty="0"/>
              <a:t>.</a:t>
            </a:r>
          </a:p>
          <a:p>
            <a:endParaRPr lang="sv-SE" sz="1400" dirty="0"/>
          </a:p>
          <a:p>
            <a:r>
              <a:rPr lang="sv-SE" sz="1400" dirty="0"/>
              <a:t>Skapades av oss 2012 som komplement till ASI.</a:t>
            </a:r>
          </a:p>
          <a:p>
            <a:endParaRPr lang="sv-SE" sz="1400" dirty="0"/>
          </a:p>
          <a:p>
            <a:r>
              <a:rPr lang="sv-SE" sz="1400" dirty="0"/>
              <a:t>Databasen innehåller idag ca 6000 åtgärder (Ubåtar) för ca 3000 klienter. </a:t>
            </a:r>
          </a:p>
          <a:p>
            <a:endParaRPr lang="sv-SE" sz="1400" dirty="0"/>
          </a:p>
          <a:p>
            <a:r>
              <a:rPr lang="sv-SE" sz="1400" dirty="0"/>
              <a:t>Ca 80 ”kommuner” är användare.</a:t>
            </a:r>
          </a:p>
          <a:p>
            <a:endParaRPr lang="sv-SE" sz="1400" dirty="0"/>
          </a:p>
          <a:p>
            <a:r>
              <a:rPr lang="sv-SE" sz="1400" dirty="0"/>
              <a:t>UBÅT används både i klientarbete (Net-klient) och på organisationsnivå (Net-analys)</a:t>
            </a:r>
          </a:p>
        </p:txBody>
      </p:sp>
      <p:sp>
        <p:nvSpPr>
          <p:cNvPr id="2" name="Platshållare för datum 1">
            <a:extLst>
              <a:ext uri="{FF2B5EF4-FFF2-40B4-BE49-F238E27FC236}">
                <a16:creationId xmlns:a16="http://schemas.microsoft.com/office/drawing/2014/main" id="{AA5683E7-E65A-4C0F-9674-C5B07748EF36}"/>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000F0734-EF2E-48A0-BAD2-3571489B0FA5}"/>
              </a:ext>
            </a:extLst>
          </p:cNvPr>
          <p:cNvSpPr>
            <a:spLocks noGrp="1"/>
          </p:cNvSpPr>
          <p:nvPr>
            <p:ph type="ftr" sz="quarter" idx="11"/>
          </p:nvPr>
        </p:nvSpPr>
        <p:spPr/>
        <p:txBody>
          <a:bodyPr/>
          <a:lstStyle/>
          <a:p>
            <a:r>
              <a:rPr lang="sv-SE"/>
              <a:t>B-Å &amp; K Armelius   http://ubat.rabekobberstad.se/ </a:t>
            </a:r>
          </a:p>
        </p:txBody>
      </p:sp>
      <p:sp>
        <p:nvSpPr>
          <p:cNvPr id="5" name="Platshållare för bildnummer 4">
            <a:extLst>
              <a:ext uri="{FF2B5EF4-FFF2-40B4-BE49-F238E27FC236}">
                <a16:creationId xmlns:a16="http://schemas.microsoft.com/office/drawing/2014/main" id="{A4F23454-6842-448F-842D-7FE0B213D230}"/>
              </a:ext>
            </a:extLst>
          </p:cNvPr>
          <p:cNvSpPr>
            <a:spLocks noGrp="1"/>
          </p:cNvSpPr>
          <p:nvPr>
            <p:ph type="sldNum" sz="quarter" idx="12"/>
          </p:nvPr>
        </p:nvSpPr>
        <p:spPr/>
        <p:txBody>
          <a:bodyPr/>
          <a:lstStyle/>
          <a:p>
            <a:fld id="{5528D1E8-0136-421C-9D00-12945615B9D2}" type="slidenum">
              <a:rPr lang="sv-SE" smtClean="0"/>
              <a:t>2</a:t>
            </a:fld>
            <a:endParaRPr lang="sv-SE"/>
          </a:p>
        </p:txBody>
      </p:sp>
      <p:pic>
        <p:nvPicPr>
          <p:cNvPr id="7" name="Bildobjekt 6" descr="En bild som visar skärmbild&#10;&#10;Beskrivning genererad med mycket hög exakthet">
            <a:extLst>
              <a:ext uri="{FF2B5EF4-FFF2-40B4-BE49-F238E27FC236}">
                <a16:creationId xmlns:a16="http://schemas.microsoft.com/office/drawing/2014/main" id="{2D34E4CA-6028-4320-9E6B-042A82A7C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56" y="3429000"/>
            <a:ext cx="5291257" cy="2976332"/>
          </a:xfrm>
          <a:prstGeom prst="rect">
            <a:avLst/>
          </a:prstGeom>
        </p:spPr>
      </p:pic>
      <p:sp>
        <p:nvSpPr>
          <p:cNvPr id="9" name="textruta 8">
            <a:extLst>
              <a:ext uri="{FF2B5EF4-FFF2-40B4-BE49-F238E27FC236}">
                <a16:creationId xmlns:a16="http://schemas.microsoft.com/office/drawing/2014/main" id="{A0DC0843-C342-4040-9CF3-FAEC19CB3879}"/>
              </a:ext>
            </a:extLst>
          </p:cNvPr>
          <p:cNvSpPr txBox="1"/>
          <p:nvPr/>
        </p:nvSpPr>
        <p:spPr>
          <a:xfrm>
            <a:off x="496229" y="3081971"/>
            <a:ext cx="1398973" cy="307777"/>
          </a:xfrm>
          <a:prstGeom prst="rect">
            <a:avLst/>
          </a:prstGeom>
          <a:noFill/>
        </p:spPr>
        <p:txBody>
          <a:bodyPr wrap="none" rtlCol="0">
            <a:spAutoFit/>
          </a:bodyPr>
          <a:lstStyle/>
          <a:p>
            <a:r>
              <a:rPr lang="sv-SE" sz="1400" dirty="0">
                <a:latin typeface="+mj-lt"/>
              </a:rPr>
              <a:t>UBÅT i Net-klient</a:t>
            </a:r>
          </a:p>
        </p:txBody>
      </p:sp>
    </p:spTree>
    <p:extLst>
      <p:ext uri="{BB962C8B-B14F-4D97-AF65-F5344CB8AC3E}">
        <p14:creationId xmlns:p14="http://schemas.microsoft.com/office/powerpoint/2010/main" val="206232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49E78D5-0AAD-4098-9A97-9E0DEB41E393}"/>
              </a:ext>
            </a:extLst>
          </p:cNvPr>
          <p:cNvPicPr>
            <a:picLocks noChangeAspect="1"/>
          </p:cNvPicPr>
          <p:nvPr/>
        </p:nvPicPr>
        <p:blipFill>
          <a:blip r:embed="rId2"/>
          <a:stretch>
            <a:fillRect/>
          </a:stretch>
        </p:blipFill>
        <p:spPr>
          <a:xfrm>
            <a:off x="1522032" y="428326"/>
            <a:ext cx="8907195" cy="6263939"/>
          </a:xfrm>
          <a:prstGeom prst="rect">
            <a:avLst/>
          </a:prstGeom>
          <a:ln>
            <a:solidFill>
              <a:srgbClr val="000000"/>
            </a:solidFill>
          </a:ln>
        </p:spPr>
      </p:pic>
      <p:sp>
        <p:nvSpPr>
          <p:cNvPr id="4" name="textruta 3">
            <a:extLst>
              <a:ext uri="{FF2B5EF4-FFF2-40B4-BE49-F238E27FC236}">
                <a16:creationId xmlns:a16="http://schemas.microsoft.com/office/drawing/2014/main" id="{6FCCE1CF-FED9-4289-958B-4AD105FD7ABC}"/>
              </a:ext>
            </a:extLst>
          </p:cNvPr>
          <p:cNvSpPr txBox="1"/>
          <p:nvPr/>
        </p:nvSpPr>
        <p:spPr>
          <a:xfrm>
            <a:off x="731520" y="58994"/>
            <a:ext cx="3277244" cy="369332"/>
          </a:xfrm>
          <a:prstGeom prst="rect">
            <a:avLst/>
          </a:prstGeom>
          <a:noFill/>
        </p:spPr>
        <p:txBody>
          <a:bodyPr wrap="none" rtlCol="0">
            <a:spAutoFit/>
          </a:bodyPr>
          <a:lstStyle/>
          <a:p>
            <a:r>
              <a:rPr lang="sv-SE" dirty="0"/>
              <a:t>AnnanPsySocBeh: några exempel</a:t>
            </a:r>
          </a:p>
        </p:txBody>
      </p:sp>
      <p:sp>
        <p:nvSpPr>
          <p:cNvPr id="2" name="Platshållare för datum 1">
            <a:extLst>
              <a:ext uri="{FF2B5EF4-FFF2-40B4-BE49-F238E27FC236}">
                <a16:creationId xmlns:a16="http://schemas.microsoft.com/office/drawing/2014/main" id="{AD331362-F5F1-4161-A29C-699063AB22F0}"/>
              </a:ext>
            </a:extLst>
          </p:cNvPr>
          <p:cNvSpPr>
            <a:spLocks noGrp="1"/>
          </p:cNvSpPr>
          <p:nvPr>
            <p:ph type="dt" sz="half" idx="10"/>
          </p:nvPr>
        </p:nvSpPr>
        <p:spPr/>
        <p:txBody>
          <a:bodyPr/>
          <a:lstStyle/>
          <a:p>
            <a:r>
              <a:rPr lang="sv-SE"/>
              <a:t>SUM Malmö 2018-11-08</a:t>
            </a:r>
          </a:p>
        </p:txBody>
      </p:sp>
      <p:sp>
        <p:nvSpPr>
          <p:cNvPr id="5" name="Platshållare för sidfot 4">
            <a:extLst>
              <a:ext uri="{FF2B5EF4-FFF2-40B4-BE49-F238E27FC236}">
                <a16:creationId xmlns:a16="http://schemas.microsoft.com/office/drawing/2014/main" id="{FBD73145-7B13-42DB-81EB-23AA1F1CA8A3}"/>
              </a:ext>
            </a:extLst>
          </p:cNvPr>
          <p:cNvSpPr>
            <a:spLocks noGrp="1"/>
          </p:cNvSpPr>
          <p:nvPr>
            <p:ph type="ftr" sz="quarter" idx="11"/>
          </p:nvPr>
        </p:nvSpPr>
        <p:spPr/>
        <p:txBody>
          <a:bodyPr/>
          <a:lstStyle/>
          <a:p>
            <a:r>
              <a:rPr lang="sv-SE"/>
              <a:t>B-Å &amp; K Armelius   http://ubat.rabekobberstad.se/ </a:t>
            </a:r>
          </a:p>
        </p:txBody>
      </p:sp>
      <p:sp>
        <p:nvSpPr>
          <p:cNvPr id="7" name="Platshållare för bildnummer 6">
            <a:extLst>
              <a:ext uri="{FF2B5EF4-FFF2-40B4-BE49-F238E27FC236}">
                <a16:creationId xmlns:a16="http://schemas.microsoft.com/office/drawing/2014/main" id="{B790FC5B-60FC-4DC1-874C-F778F54DD274}"/>
              </a:ext>
            </a:extLst>
          </p:cNvPr>
          <p:cNvSpPr>
            <a:spLocks noGrp="1"/>
          </p:cNvSpPr>
          <p:nvPr>
            <p:ph type="sldNum" sz="quarter" idx="12"/>
          </p:nvPr>
        </p:nvSpPr>
        <p:spPr/>
        <p:txBody>
          <a:bodyPr/>
          <a:lstStyle/>
          <a:p>
            <a:fld id="{5528D1E8-0136-421C-9D00-12945615B9D2}" type="slidenum">
              <a:rPr lang="sv-SE" smtClean="0"/>
              <a:t>20</a:t>
            </a:fld>
            <a:endParaRPr lang="sv-SE"/>
          </a:p>
        </p:txBody>
      </p:sp>
    </p:spTree>
    <p:extLst>
      <p:ext uri="{BB962C8B-B14F-4D97-AF65-F5344CB8AC3E}">
        <p14:creationId xmlns:p14="http://schemas.microsoft.com/office/powerpoint/2010/main" val="244860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A806BF7-C59B-418D-AA9B-9AEA70037662}"/>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9D3B1ECC-56BB-4F00-96A9-1E4CF45836EF}"/>
              </a:ext>
            </a:extLst>
          </p:cNvPr>
          <p:cNvSpPr>
            <a:spLocks noGrp="1"/>
          </p:cNvSpPr>
          <p:nvPr>
            <p:ph type="ftr" sz="quarter" idx="11"/>
          </p:nvPr>
        </p:nvSpPr>
        <p:spPr/>
        <p:txBody>
          <a:bodyPr/>
          <a:lstStyle/>
          <a:p>
            <a:r>
              <a:rPr lang="sv-SE"/>
              <a:t>B-Å &amp; K Armelius   http://ubat.rabekobberstad.se/ </a:t>
            </a:r>
          </a:p>
        </p:txBody>
      </p:sp>
      <p:pic>
        <p:nvPicPr>
          <p:cNvPr id="4" name="Bildobjekt 3">
            <a:extLst>
              <a:ext uri="{FF2B5EF4-FFF2-40B4-BE49-F238E27FC236}">
                <a16:creationId xmlns:a16="http://schemas.microsoft.com/office/drawing/2014/main" id="{CBA71074-4BB2-4F20-9ACE-D0B431BDA08B}"/>
              </a:ext>
            </a:extLst>
          </p:cNvPr>
          <p:cNvPicPr/>
          <p:nvPr/>
        </p:nvPicPr>
        <p:blipFill>
          <a:blip r:embed="rId2"/>
          <a:stretch>
            <a:fillRect/>
          </a:stretch>
        </p:blipFill>
        <p:spPr>
          <a:xfrm>
            <a:off x="1871345" y="1111250"/>
            <a:ext cx="8449310" cy="4635500"/>
          </a:xfrm>
          <a:prstGeom prst="rect">
            <a:avLst/>
          </a:prstGeom>
          <a:ln>
            <a:solidFill>
              <a:schemeClr val="accent1"/>
            </a:solidFill>
          </a:ln>
        </p:spPr>
      </p:pic>
      <p:sp>
        <p:nvSpPr>
          <p:cNvPr id="5" name="textruta 4">
            <a:extLst>
              <a:ext uri="{FF2B5EF4-FFF2-40B4-BE49-F238E27FC236}">
                <a16:creationId xmlns:a16="http://schemas.microsoft.com/office/drawing/2014/main" id="{B899AD88-DFBE-436A-B86A-B112C847A9CF}"/>
              </a:ext>
            </a:extLst>
          </p:cNvPr>
          <p:cNvSpPr txBox="1"/>
          <p:nvPr/>
        </p:nvSpPr>
        <p:spPr>
          <a:xfrm>
            <a:off x="2012795" y="485078"/>
            <a:ext cx="2597378" cy="369332"/>
          </a:xfrm>
          <a:prstGeom prst="rect">
            <a:avLst/>
          </a:prstGeom>
          <a:noFill/>
        </p:spPr>
        <p:txBody>
          <a:bodyPr wrap="none" rtlCol="0">
            <a:spAutoFit/>
          </a:bodyPr>
          <a:lstStyle/>
          <a:p>
            <a:r>
              <a:rPr lang="sv-SE" dirty="0"/>
              <a:t>Lathund för ASI-rapporter</a:t>
            </a:r>
          </a:p>
        </p:txBody>
      </p:sp>
      <p:sp>
        <p:nvSpPr>
          <p:cNvPr id="6" name="Platshållare för bildnummer 5">
            <a:extLst>
              <a:ext uri="{FF2B5EF4-FFF2-40B4-BE49-F238E27FC236}">
                <a16:creationId xmlns:a16="http://schemas.microsoft.com/office/drawing/2014/main" id="{6756829C-4169-4287-AA27-694809223940}"/>
              </a:ext>
            </a:extLst>
          </p:cNvPr>
          <p:cNvSpPr>
            <a:spLocks noGrp="1"/>
          </p:cNvSpPr>
          <p:nvPr>
            <p:ph type="sldNum" sz="quarter" idx="12"/>
          </p:nvPr>
        </p:nvSpPr>
        <p:spPr/>
        <p:txBody>
          <a:bodyPr/>
          <a:lstStyle/>
          <a:p>
            <a:fld id="{5528D1E8-0136-421C-9D00-12945615B9D2}" type="slidenum">
              <a:rPr lang="sv-SE" smtClean="0"/>
              <a:t>21</a:t>
            </a:fld>
            <a:endParaRPr lang="sv-SE"/>
          </a:p>
        </p:txBody>
      </p:sp>
    </p:spTree>
    <p:extLst>
      <p:ext uri="{BB962C8B-B14F-4D97-AF65-F5344CB8AC3E}">
        <p14:creationId xmlns:p14="http://schemas.microsoft.com/office/powerpoint/2010/main" val="354545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BC14DB-68F3-4DFE-BFE3-D27C1FB8956B}"/>
              </a:ext>
            </a:extLst>
          </p:cNvPr>
          <p:cNvSpPr>
            <a:spLocks noGrp="1"/>
          </p:cNvSpPr>
          <p:nvPr>
            <p:ph type="title"/>
          </p:nvPr>
        </p:nvSpPr>
        <p:spPr>
          <a:xfrm>
            <a:off x="484810" y="1610884"/>
            <a:ext cx="3144912" cy="3020781"/>
          </a:xfrm>
        </p:spPr>
        <p:txBody>
          <a:bodyPr>
            <a:normAutofit fontScale="90000"/>
          </a:bodyPr>
          <a:lstStyle/>
          <a:p>
            <a:r>
              <a:rPr lang="sv-SE" sz="1400" dirty="0"/>
              <a:t>De kommuner som använder R&amp;K  har gett oss tillstånd att använda deras data för att göra analyser och återkopplingar, kvalitetssäkring</a:t>
            </a:r>
            <a:br>
              <a:rPr lang="sv-SE" sz="1400" dirty="0"/>
            </a:br>
            <a:br>
              <a:rPr lang="sv-SE" sz="1400" dirty="0"/>
            </a:br>
            <a:r>
              <a:rPr lang="sv-SE" sz="1400" dirty="0"/>
              <a:t>Vårt samarbete R&amp;K innebär att vi gör analyser och formulerar en rapport med resultat som sedan programmeras så att användarna själva kan ta fram en rapport med resultat från sin egen verksamhet. Det har tagit 6 år att utveckla rapportsystemet.</a:t>
            </a:r>
            <a:br>
              <a:rPr lang="sv-SE" sz="1400" dirty="0"/>
            </a:br>
            <a:br>
              <a:rPr lang="sv-SE" sz="1400" dirty="0"/>
            </a:br>
            <a:r>
              <a:rPr lang="sv-SE" sz="1400" dirty="0"/>
              <a:t>Rapporterna skapas på någon minut med hjälp av ett meny-system</a:t>
            </a:r>
            <a:br>
              <a:rPr lang="sv-SE" sz="1400" dirty="0"/>
            </a:br>
            <a:br>
              <a:rPr lang="sv-SE" sz="1400" dirty="0"/>
            </a:br>
            <a:r>
              <a:rPr lang="sv-SE" sz="1400" dirty="0"/>
              <a:t>Data uppdateras varje natt</a:t>
            </a:r>
          </a:p>
        </p:txBody>
      </p:sp>
      <p:sp>
        <p:nvSpPr>
          <p:cNvPr id="5" name="Platshållare för innehåll 4">
            <a:extLst>
              <a:ext uri="{FF2B5EF4-FFF2-40B4-BE49-F238E27FC236}">
                <a16:creationId xmlns:a16="http://schemas.microsoft.com/office/drawing/2014/main" id="{E55BA9FC-C744-4A59-A1FD-8F36B4958D7A}"/>
              </a:ext>
            </a:extLst>
          </p:cNvPr>
          <p:cNvSpPr>
            <a:spLocks noGrp="1"/>
          </p:cNvSpPr>
          <p:nvPr>
            <p:ph sz="half" idx="2"/>
          </p:nvPr>
        </p:nvSpPr>
        <p:spPr>
          <a:xfrm>
            <a:off x="4367561" y="1133048"/>
            <a:ext cx="2770425" cy="365125"/>
          </a:xfrm>
        </p:spPr>
        <p:txBody>
          <a:bodyPr>
            <a:normAutofit/>
          </a:bodyPr>
          <a:lstStyle/>
          <a:p>
            <a:pPr marL="0" indent="0">
              <a:buNone/>
            </a:pPr>
            <a:r>
              <a:rPr lang="sv-SE" sz="1800" dirty="0"/>
              <a:t>UBÅT-rapporter: Meny</a:t>
            </a:r>
          </a:p>
        </p:txBody>
      </p:sp>
      <p:pic>
        <p:nvPicPr>
          <p:cNvPr id="9" name="Bildobjekt 8" descr="En bild som visar skärmbild&#10;&#10;Beskrivning genererad med mycket hög exakthet">
            <a:extLst>
              <a:ext uri="{FF2B5EF4-FFF2-40B4-BE49-F238E27FC236}">
                <a16:creationId xmlns:a16="http://schemas.microsoft.com/office/drawing/2014/main" id="{046AF626-7859-4D78-BF29-AD626E908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9142" y="1610884"/>
            <a:ext cx="3790616" cy="4172756"/>
          </a:xfrm>
          <a:prstGeom prst="rect">
            <a:avLst/>
          </a:prstGeom>
        </p:spPr>
      </p:pic>
      <p:sp>
        <p:nvSpPr>
          <p:cNvPr id="3" name="Platshållare för datum 2">
            <a:extLst>
              <a:ext uri="{FF2B5EF4-FFF2-40B4-BE49-F238E27FC236}">
                <a16:creationId xmlns:a16="http://schemas.microsoft.com/office/drawing/2014/main" id="{EFC56D8E-2E78-458D-924E-8B6A9D0EAC79}"/>
              </a:ext>
            </a:extLst>
          </p:cNvPr>
          <p:cNvSpPr>
            <a:spLocks noGrp="1"/>
          </p:cNvSpPr>
          <p:nvPr>
            <p:ph type="dt" sz="half" idx="10"/>
          </p:nvPr>
        </p:nvSpPr>
        <p:spPr/>
        <p:txBody>
          <a:bodyPr/>
          <a:lstStyle/>
          <a:p>
            <a:r>
              <a:rPr lang="sv-SE"/>
              <a:t>SUM Malmö 2018-11-08</a:t>
            </a:r>
          </a:p>
        </p:txBody>
      </p:sp>
      <p:sp>
        <p:nvSpPr>
          <p:cNvPr id="6" name="Platshållare för sidfot 5">
            <a:extLst>
              <a:ext uri="{FF2B5EF4-FFF2-40B4-BE49-F238E27FC236}">
                <a16:creationId xmlns:a16="http://schemas.microsoft.com/office/drawing/2014/main" id="{CF6892FC-DE12-4B95-B0F7-FA7E7B67FFA3}"/>
              </a:ext>
            </a:extLst>
          </p:cNvPr>
          <p:cNvSpPr>
            <a:spLocks noGrp="1"/>
          </p:cNvSpPr>
          <p:nvPr>
            <p:ph type="ftr" sz="quarter" idx="11"/>
          </p:nvPr>
        </p:nvSpPr>
        <p:spPr/>
        <p:txBody>
          <a:bodyPr/>
          <a:lstStyle/>
          <a:p>
            <a:r>
              <a:rPr lang="sv-SE"/>
              <a:t>B-Å &amp; K Armelius   http://ubat.rabekobberstad.se/ </a:t>
            </a:r>
          </a:p>
        </p:txBody>
      </p:sp>
      <p:sp>
        <p:nvSpPr>
          <p:cNvPr id="8" name="Platshållare för bildnummer 7">
            <a:extLst>
              <a:ext uri="{FF2B5EF4-FFF2-40B4-BE49-F238E27FC236}">
                <a16:creationId xmlns:a16="http://schemas.microsoft.com/office/drawing/2014/main" id="{DDD78491-C6C6-407F-AE19-7862E9FF581E}"/>
              </a:ext>
            </a:extLst>
          </p:cNvPr>
          <p:cNvSpPr>
            <a:spLocks noGrp="1"/>
          </p:cNvSpPr>
          <p:nvPr>
            <p:ph type="sldNum" sz="quarter" idx="12"/>
          </p:nvPr>
        </p:nvSpPr>
        <p:spPr/>
        <p:txBody>
          <a:bodyPr/>
          <a:lstStyle/>
          <a:p>
            <a:fld id="{5528D1E8-0136-421C-9D00-12945615B9D2}" type="slidenum">
              <a:rPr lang="sv-SE" smtClean="0"/>
              <a:t>3</a:t>
            </a:fld>
            <a:endParaRPr lang="sv-SE"/>
          </a:p>
        </p:txBody>
      </p:sp>
      <p:pic>
        <p:nvPicPr>
          <p:cNvPr id="13" name="Bildobjekt 12">
            <a:extLst>
              <a:ext uri="{FF2B5EF4-FFF2-40B4-BE49-F238E27FC236}">
                <a16:creationId xmlns:a16="http://schemas.microsoft.com/office/drawing/2014/main" id="{1C8A66F2-61F9-4B13-8EB1-E0BE5AE18E29}"/>
              </a:ext>
            </a:extLst>
          </p:cNvPr>
          <p:cNvPicPr>
            <a:picLocks noChangeAspect="1"/>
          </p:cNvPicPr>
          <p:nvPr/>
        </p:nvPicPr>
        <p:blipFill>
          <a:blip r:embed="rId3"/>
          <a:stretch>
            <a:fillRect/>
          </a:stretch>
        </p:blipFill>
        <p:spPr>
          <a:xfrm>
            <a:off x="7789758" y="1988126"/>
            <a:ext cx="2607023" cy="1048980"/>
          </a:xfrm>
          <a:prstGeom prst="rect">
            <a:avLst/>
          </a:prstGeom>
        </p:spPr>
      </p:pic>
      <p:sp>
        <p:nvSpPr>
          <p:cNvPr id="14" name="textruta 13">
            <a:extLst>
              <a:ext uri="{FF2B5EF4-FFF2-40B4-BE49-F238E27FC236}">
                <a16:creationId xmlns:a16="http://schemas.microsoft.com/office/drawing/2014/main" id="{7AF21373-1DF2-4282-AE5F-C80F10E05BEB}"/>
              </a:ext>
            </a:extLst>
          </p:cNvPr>
          <p:cNvSpPr txBox="1"/>
          <p:nvPr/>
        </p:nvSpPr>
        <p:spPr>
          <a:xfrm>
            <a:off x="7707291" y="1660847"/>
            <a:ext cx="2626040" cy="261610"/>
          </a:xfrm>
          <a:prstGeom prst="rect">
            <a:avLst/>
          </a:prstGeom>
          <a:noFill/>
        </p:spPr>
        <p:txBody>
          <a:bodyPr wrap="none" rtlCol="0">
            <a:spAutoFit/>
          </a:bodyPr>
          <a:lstStyle/>
          <a:p>
            <a:r>
              <a:rPr lang="sv-SE" sz="1100" dirty="0"/>
              <a:t>Det finns tre olika rapporter att välja bland</a:t>
            </a:r>
          </a:p>
        </p:txBody>
      </p:sp>
      <p:cxnSp>
        <p:nvCxnSpPr>
          <p:cNvPr id="16" name="Rak pilkoppling 15">
            <a:extLst>
              <a:ext uri="{FF2B5EF4-FFF2-40B4-BE49-F238E27FC236}">
                <a16:creationId xmlns:a16="http://schemas.microsoft.com/office/drawing/2014/main" id="{CB94CF50-F932-4867-8B7A-D2DC746C467F}"/>
              </a:ext>
            </a:extLst>
          </p:cNvPr>
          <p:cNvCxnSpPr>
            <a:cxnSpLocks/>
          </p:cNvCxnSpPr>
          <p:nvPr/>
        </p:nvCxnSpPr>
        <p:spPr>
          <a:xfrm flipH="1">
            <a:off x="6421623" y="2319792"/>
            <a:ext cx="136813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8051BA6E-FAEC-4D31-A9C4-A6B079B80AD3}"/>
              </a:ext>
            </a:extLst>
          </p:cNvPr>
          <p:cNvSpPr/>
          <p:nvPr/>
        </p:nvSpPr>
        <p:spPr>
          <a:xfrm>
            <a:off x="535259" y="301046"/>
            <a:ext cx="10671717" cy="400110"/>
          </a:xfrm>
          <a:prstGeom prst="rect">
            <a:avLst/>
          </a:prstGeom>
        </p:spPr>
        <p:txBody>
          <a:bodyPr wrap="square">
            <a:spAutoFit/>
          </a:bodyPr>
          <a:lstStyle/>
          <a:p>
            <a:r>
              <a:rPr lang="sv-SE" sz="2000" dirty="0">
                <a:latin typeface="+mj-lt"/>
              </a:rPr>
              <a:t>Presentationen bygger på rapporter som genererats från databasen Net-analys hos Råbe &amp; Kobberstad. </a:t>
            </a:r>
          </a:p>
        </p:txBody>
      </p:sp>
      <p:sp>
        <p:nvSpPr>
          <p:cNvPr id="18" name="textruta 17">
            <a:extLst>
              <a:ext uri="{FF2B5EF4-FFF2-40B4-BE49-F238E27FC236}">
                <a16:creationId xmlns:a16="http://schemas.microsoft.com/office/drawing/2014/main" id="{807BC0F8-F6FC-4448-9C9E-CC35F21502A6}"/>
              </a:ext>
            </a:extLst>
          </p:cNvPr>
          <p:cNvSpPr txBox="1"/>
          <p:nvPr/>
        </p:nvSpPr>
        <p:spPr>
          <a:xfrm>
            <a:off x="7707291" y="3609816"/>
            <a:ext cx="3524680" cy="307777"/>
          </a:xfrm>
          <a:prstGeom prst="rect">
            <a:avLst/>
          </a:prstGeom>
          <a:noFill/>
        </p:spPr>
        <p:txBody>
          <a:bodyPr wrap="square" rtlCol="0">
            <a:spAutoFit/>
          </a:bodyPr>
          <a:lstStyle/>
          <a:p>
            <a:r>
              <a:rPr lang="sv-SE" sz="1400" dirty="0">
                <a:latin typeface="+mj-lt"/>
              </a:rPr>
              <a:t>Se ett exempel: Resultat för Åtgärder från </a:t>
            </a:r>
            <a:r>
              <a:rPr lang="sv-SE" sz="1400" dirty="0">
                <a:latin typeface="+mj-lt"/>
                <a:hlinkClick r:id="rId4" action="ppaction://hlinkfile"/>
              </a:rPr>
              <a:t>Täby </a:t>
            </a:r>
            <a:endParaRPr lang="sv-SE" sz="1400" dirty="0">
              <a:latin typeface="+mj-lt"/>
            </a:endParaRPr>
          </a:p>
        </p:txBody>
      </p:sp>
    </p:spTree>
    <p:extLst>
      <p:ext uri="{BB962C8B-B14F-4D97-AF65-F5344CB8AC3E}">
        <p14:creationId xmlns:p14="http://schemas.microsoft.com/office/powerpoint/2010/main" val="23228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7592FEC-6FE8-4148-9DCF-BE6E36F0EA85}"/>
              </a:ext>
            </a:extLst>
          </p:cNvPr>
          <p:cNvSpPr>
            <a:spLocks noGrp="1"/>
          </p:cNvSpPr>
          <p:nvPr>
            <p:ph type="title"/>
          </p:nvPr>
        </p:nvSpPr>
        <p:spPr>
          <a:xfrm>
            <a:off x="778565" y="730251"/>
            <a:ext cx="10214113" cy="900458"/>
          </a:xfrm>
        </p:spPr>
        <p:txBody>
          <a:bodyPr>
            <a:normAutofit fontScale="90000"/>
          </a:bodyPr>
          <a:lstStyle/>
          <a:p>
            <a:r>
              <a:rPr lang="sv-SE" sz="2800" dirty="0"/>
              <a:t>Presentationen bygger på rapporter från hela UBÅT från 2018-10-01. </a:t>
            </a:r>
            <a:br>
              <a:rPr lang="sv-SE" sz="2800" dirty="0"/>
            </a:br>
            <a:r>
              <a:rPr lang="sv-SE" sz="1800" dirty="0"/>
              <a:t>Det fanns i det uttaget 4866 registreringar av åtgärder i UBÅT för 2351 klienter vid 79 kommuner</a:t>
            </a:r>
            <a:br>
              <a:rPr lang="sv-SE" sz="2800" dirty="0"/>
            </a:br>
            <a:endParaRPr lang="sv-SE" sz="2800" dirty="0"/>
          </a:p>
        </p:txBody>
      </p:sp>
      <p:sp>
        <p:nvSpPr>
          <p:cNvPr id="7" name="Platshållare för innehåll 6">
            <a:extLst>
              <a:ext uri="{FF2B5EF4-FFF2-40B4-BE49-F238E27FC236}">
                <a16:creationId xmlns:a16="http://schemas.microsoft.com/office/drawing/2014/main" id="{C6D47636-0B7E-46AB-B72F-D099684CA0A1}"/>
              </a:ext>
            </a:extLst>
          </p:cNvPr>
          <p:cNvSpPr>
            <a:spLocks noGrp="1"/>
          </p:cNvSpPr>
          <p:nvPr>
            <p:ph idx="1"/>
          </p:nvPr>
        </p:nvSpPr>
        <p:spPr>
          <a:xfrm>
            <a:off x="778565" y="1596547"/>
            <a:ext cx="9465364" cy="1174261"/>
          </a:xfrm>
          <a:ln>
            <a:solidFill>
              <a:schemeClr val="tx1"/>
            </a:solidFill>
          </a:ln>
        </p:spPr>
        <p:txBody>
          <a:bodyPr>
            <a:normAutofit/>
          </a:bodyPr>
          <a:lstStyle/>
          <a:p>
            <a:r>
              <a:rPr lang="sv-SE" sz="1800" dirty="0">
                <a:latin typeface="+mj-lt"/>
              </a:rPr>
              <a:t>Effekter beräknas som skillnaden i intervjuarnas skattningar av klientens problem vid grundintervju, G och uppföljningsintervju, U. </a:t>
            </a:r>
          </a:p>
          <a:p>
            <a:r>
              <a:rPr lang="sv-SE" sz="1800" dirty="0">
                <a:latin typeface="+mj-lt"/>
              </a:rPr>
              <a:t>En skillnad på minst 2 skalsteg betraktas som en reliabel förändring (förbättring eller försämring)</a:t>
            </a:r>
          </a:p>
          <a:p>
            <a:pPr marL="0" indent="0">
              <a:buNone/>
            </a:pPr>
            <a:endParaRPr lang="sv-SE" sz="1800" dirty="0">
              <a:latin typeface="+mj-lt"/>
            </a:endParaRPr>
          </a:p>
          <a:p>
            <a:endParaRPr lang="sv-SE" sz="1800" dirty="0">
              <a:latin typeface="+mj-lt"/>
            </a:endParaRPr>
          </a:p>
        </p:txBody>
      </p:sp>
      <p:sp>
        <p:nvSpPr>
          <p:cNvPr id="2" name="Platshållare för datum 1">
            <a:extLst>
              <a:ext uri="{FF2B5EF4-FFF2-40B4-BE49-F238E27FC236}">
                <a16:creationId xmlns:a16="http://schemas.microsoft.com/office/drawing/2014/main" id="{AAE1F3AE-1ECC-40BE-9445-6C6E22BD2018}"/>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A6EECB41-36D9-4C5C-B44B-D4B3DC8A39C0}"/>
              </a:ext>
            </a:extLst>
          </p:cNvPr>
          <p:cNvSpPr>
            <a:spLocks noGrp="1"/>
          </p:cNvSpPr>
          <p:nvPr>
            <p:ph type="ftr" sz="quarter" idx="11"/>
          </p:nvPr>
        </p:nvSpPr>
        <p:spPr/>
        <p:txBody>
          <a:bodyPr/>
          <a:lstStyle/>
          <a:p>
            <a:r>
              <a:rPr lang="sv-SE"/>
              <a:t>B-Å &amp; K Armelius   http://ubat.rabekobberstad.se/ </a:t>
            </a:r>
          </a:p>
        </p:txBody>
      </p:sp>
      <p:sp>
        <p:nvSpPr>
          <p:cNvPr id="4" name="Platshållare för bildnummer 3">
            <a:extLst>
              <a:ext uri="{FF2B5EF4-FFF2-40B4-BE49-F238E27FC236}">
                <a16:creationId xmlns:a16="http://schemas.microsoft.com/office/drawing/2014/main" id="{C2816794-0CF7-4E97-9682-FD656330384F}"/>
              </a:ext>
            </a:extLst>
          </p:cNvPr>
          <p:cNvSpPr>
            <a:spLocks noGrp="1"/>
          </p:cNvSpPr>
          <p:nvPr>
            <p:ph type="sldNum" sz="quarter" idx="12"/>
          </p:nvPr>
        </p:nvSpPr>
        <p:spPr/>
        <p:txBody>
          <a:bodyPr/>
          <a:lstStyle/>
          <a:p>
            <a:fld id="{5528D1E8-0136-421C-9D00-12945615B9D2}" type="slidenum">
              <a:rPr lang="sv-SE" smtClean="0"/>
              <a:t>4</a:t>
            </a:fld>
            <a:endParaRPr lang="sv-SE"/>
          </a:p>
        </p:txBody>
      </p:sp>
      <p:pic>
        <p:nvPicPr>
          <p:cNvPr id="3074" name="Picture 2" descr="C:\RKnet\Netklient_Prod\BILDERUBAT\Täbybå2009\fig1.png">
            <a:extLst>
              <a:ext uri="{FF2B5EF4-FFF2-40B4-BE49-F238E27FC236}">
                <a16:creationId xmlns:a16="http://schemas.microsoft.com/office/drawing/2014/main" id="{A5831C44-2934-452F-B113-FD1CD988EAD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93235" y="2968487"/>
            <a:ext cx="6535811" cy="321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79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Knet\Netklient_Prod\BILDERUBAT\Täbybå2009\fig2.png">
            <a:extLst>
              <a:ext uri="{FF2B5EF4-FFF2-40B4-BE49-F238E27FC236}">
                <a16:creationId xmlns:a16="http://schemas.microsoft.com/office/drawing/2014/main" id="{FD285FAF-0734-4668-A954-019D13B72CC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11344" y="1149385"/>
            <a:ext cx="6837688" cy="50104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Platshållare för datum 1">
            <a:extLst>
              <a:ext uri="{FF2B5EF4-FFF2-40B4-BE49-F238E27FC236}">
                <a16:creationId xmlns:a16="http://schemas.microsoft.com/office/drawing/2014/main" id="{51A16EEB-53DF-449F-BC7E-55BF8EDE9182}"/>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B555CDEE-A0CE-4E2F-9CC7-C25CF27C67EC}"/>
              </a:ext>
            </a:extLst>
          </p:cNvPr>
          <p:cNvSpPr>
            <a:spLocks noGrp="1"/>
          </p:cNvSpPr>
          <p:nvPr>
            <p:ph type="ftr" sz="quarter" idx="11"/>
          </p:nvPr>
        </p:nvSpPr>
        <p:spPr/>
        <p:txBody>
          <a:bodyPr/>
          <a:lstStyle/>
          <a:p>
            <a:r>
              <a:rPr lang="sv-SE"/>
              <a:t>B-Å &amp; K Armelius   http://ubat.rabekobberstad.se/ </a:t>
            </a:r>
          </a:p>
        </p:txBody>
      </p:sp>
      <p:sp>
        <p:nvSpPr>
          <p:cNvPr id="5" name="Platshållare för bildnummer 4">
            <a:extLst>
              <a:ext uri="{FF2B5EF4-FFF2-40B4-BE49-F238E27FC236}">
                <a16:creationId xmlns:a16="http://schemas.microsoft.com/office/drawing/2014/main" id="{03F5CE70-85E9-4856-8C26-D5557750C65C}"/>
              </a:ext>
            </a:extLst>
          </p:cNvPr>
          <p:cNvSpPr>
            <a:spLocks noGrp="1"/>
          </p:cNvSpPr>
          <p:nvPr>
            <p:ph type="sldNum" sz="quarter" idx="12"/>
          </p:nvPr>
        </p:nvSpPr>
        <p:spPr/>
        <p:txBody>
          <a:bodyPr/>
          <a:lstStyle/>
          <a:p>
            <a:fld id="{5528D1E8-0136-421C-9D00-12945615B9D2}" type="slidenum">
              <a:rPr lang="sv-SE" smtClean="0"/>
              <a:t>5</a:t>
            </a:fld>
            <a:endParaRPr lang="sv-SE"/>
          </a:p>
        </p:txBody>
      </p:sp>
      <p:sp>
        <p:nvSpPr>
          <p:cNvPr id="4" name="textruta 3">
            <a:extLst>
              <a:ext uri="{FF2B5EF4-FFF2-40B4-BE49-F238E27FC236}">
                <a16:creationId xmlns:a16="http://schemas.microsoft.com/office/drawing/2014/main" id="{A0CC8B66-186F-4EA9-898C-F690233B63F3}"/>
              </a:ext>
            </a:extLst>
          </p:cNvPr>
          <p:cNvSpPr txBox="1"/>
          <p:nvPr/>
        </p:nvSpPr>
        <p:spPr>
          <a:xfrm>
            <a:off x="3167378" y="328875"/>
            <a:ext cx="2928622" cy="369332"/>
          </a:xfrm>
          <a:prstGeom prst="rect">
            <a:avLst/>
          </a:prstGeom>
          <a:noFill/>
        </p:spPr>
        <p:txBody>
          <a:bodyPr wrap="none" rtlCol="0">
            <a:spAutoFit/>
          </a:bodyPr>
          <a:lstStyle/>
          <a:p>
            <a:r>
              <a:rPr lang="sv-SE" dirty="0"/>
              <a:t>Hur vanliga är olika åtgärder?</a:t>
            </a:r>
          </a:p>
        </p:txBody>
      </p:sp>
    </p:spTree>
    <p:extLst>
      <p:ext uri="{BB962C8B-B14F-4D97-AF65-F5344CB8AC3E}">
        <p14:creationId xmlns:p14="http://schemas.microsoft.com/office/powerpoint/2010/main" val="159978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B79250C7-1B96-4C67-A653-F3C50AEC96AE}"/>
              </a:ext>
            </a:extLst>
          </p:cNvPr>
          <p:cNvGraphicFramePr>
            <a:graphicFrameLocks noGrp="1"/>
          </p:cNvGraphicFramePr>
          <p:nvPr>
            <p:extLst>
              <p:ext uri="{D42A27DB-BD31-4B8C-83A1-F6EECF244321}">
                <p14:modId xmlns:p14="http://schemas.microsoft.com/office/powerpoint/2010/main" val="3334061751"/>
              </p:ext>
            </p:extLst>
          </p:nvPr>
        </p:nvGraphicFramePr>
        <p:xfrm>
          <a:off x="1586819" y="1156387"/>
          <a:ext cx="8395381" cy="4545226"/>
        </p:xfrm>
        <a:graphic>
          <a:graphicData uri="http://schemas.openxmlformats.org/drawingml/2006/table">
            <a:tbl>
              <a:tblPr firstRow="1" firstCol="1" bandRow="1"/>
              <a:tblGrid>
                <a:gridCol w="1229291">
                  <a:extLst>
                    <a:ext uri="{9D8B030D-6E8A-4147-A177-3AD203B41FA5}">
                      <a16:colId xmlns:a16="http://schemas.microsoft.com/office/drawing/2014/main" val="1892364917"/>
                    </a:ext>
                  </a:extLst>
                </a:gridCol>
                <a:gridCol w="636350">
                  <a:extLst>
                    <a:ext uri="{9D8B030D-6E8A-4147-A177-3AD203B41FA5}">
                      <a16:colId xmlns:a16="http://schemas.microsoft.com/office/drawing/2014/main" val="1391539428"/>
                    </a:ext>
                  </a:extLst>
                </a:gridCol>
                <a:gridCol w="932820">
                  <a:extLst>
                    <a:ext uri="{9D8B030D-6E8A-4147-A177-3AD203B41FA5}">
                      <a16:colId xmlns:a16="http://schemas.microsoft.com/office/drawing/2014/main" val="2286533048"/>
                    </a:ext>
                  </a:extLst>
                </a:gridCol>
                <a:gridCol w="932820">
                  <a:extLst>
                    <a:ext uri="{9D8B030D-6E8A-4147-A177-3AD203B41FA5}">
                      <a16:colId xmlns:a16="http://schemas.microsoft.com/office/drawing/2014/main" val="4238784569"/>
                    </a:ext>
                  </a:extLst>
                </a:gridCol>
                <a:gridCol w="932820">
                  <a:extLst>
                    <a:ext uri="{9D8B030D-6E8A-4147-A177-3AD203B41FA5}">
                      <a16:colId xmlns:a16="http://schemas.microsoft.com/office/drawing/2014/main" val="2970365850"/>
                    </a:ext>
                  </a:extLst>
                </a:gridCol>
                <a:gridCol w="932820">
                  <a:extLst>
                    <a:ext uri="{9D8B030D-6E8A-4147-A177-3AD203B41FA5}">
                      <a16:colId xmlns:a16="http://schemas.microsoft.com/office/drawing/2014/main" val="3536341287"/>
                    </a:ext>
                  </a:extLst>
                </a:gridCol>
                <a:gridCol w="932820">
                  <a:extLst>
                    <a:ext uri="{9D8B030D-6E8A-4147-A177-3AD203B41FA5}">
                      <a16:colId xmlns:a16="http://schemas.microsoft.com/office/drawing/2014/main" val="914503963"/>
                    </a:ext>
                  </a:extLst>
                </a:gridCol>
                <a:gridCol w="932820">
                  <a:extLst>
                    <a:ext uri="{9D8B030D-6E8A-4147-A177-3AD203B41FA5}">
                      <a16:colId xmlns:a16="http://schemas.microsoft.com/office/drawing/2014/main" val="1941581822"/>
                    </a:ext>
                  </a:extLst>
                </a:gridCol>
                <a:gridCol w="932820">
                  <a:extLst>
                    <a:ext uri="{9D8B030D-6E8A-4147-A177-3AD203B41FA5}">
                      <a16:colId xmlns:a16="http://schemas.microsoft.com/office/drawing/2014/main" val="3264542070"/>
                    </a:ext>
                  </a:extLst>
                </a:gridCol>
              </a:tblGrid>
              <a:tr h="296720">
                <a:tc gridSpan="9">
                  <a:txBody>
                    <a:bodyPr/>
                    <a:lstStyle/>
                    <a:p>
                      <a:pPr>
                        <a:spcAft>
                          <a:spcPts val="0"/>
                        </a:spcAft>
                      </a:pPr>
                      <a:r>
                        <a:rPr lang="sv-SE" sz="1200" dirty="0">
                          <a:effectLst/>
                          <a:latin typeface="Times New Roman" panose="02020603050405020304" pitchFamily="18" charset="0"/>
                          <a:ea typeface="Times New Roman" panose="02020603050405020304" pitchFamily="18" charset="0"/>
                        </a:rPr>
                        <a:t>hela Sverige UBÅT</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746362703"/>
                  </a:ext>
                </a:extLst>
              </a:tr>
              <a:tr h="296720">
                <a:tc gridSpan="2">
                  <a:txBody>
                    <a:bodyPr/>
                    <a:lstStyle/>
                    <a:p>
                      <a:endParaRPr lang="sv-SE" sz="1200">
                        <a:effectLst/>
                        <a:latin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hMerge="1">
                  <a:txBody>
                    <a:bodyPr/>
                    <a:lstStyle/>
                    <a:p>
                      <a:endParaRPr lang="sv-SE"/>
                    </a:p>
                  </a:txBody>
                  <a:tcPr/>
                </a:tc>
                <a:tc gridSpan="7">
                  <a:txBody>
                    <a:bodyPr/>
                    <a:lstStyle/>
                    <a:p>
                      <a:pPr>
                        <a:spcAft>
                          <a:spcPts val="0"/>
                        </a:spcAft>
                      </a:pPr>
                      <a:r>
                        <a:rPr lang="sv-SE" sz="1200" b="1" dirty="0">
                          <a:effectLst/>
                          <a:latin typeface="Times New Roman" panose="02020603050405020304" pitchFamily="18" charset="0"/>
                          <a:ea typeface="Times New Roman" panose="02020603050405020304" pitchFamily="18" charset="0"/>
                        </a:rPr>
                        <a:t>Problemområde, procent förbättrade, 2 skalsteg</a:t>
                      </a:r>
                      <a:endParaRPr lang="sv-SE" sz="1200" dirty="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4052244426"/>
                  </a:ext>
                </a:extLst>
              </a:tr>
              <a:tr h="170277">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Åtgärd</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Antal</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Alkohol</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Narkotika</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Psykisk hälsa</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Familj</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Arbete</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Fysisk hälsa</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tc>
                  <a:txBody>
                    <a:bodyPr/>
                    <a:lstStyle/>
                    <a:p>
                      <a:pPr>
                        <a:spcAft>
                          <a:spcPts val="0"/>
                        </a:spcAft>
                      </a:pPr>
                      <a:r>
                        <a:rPr lang="sv-SE" sz="1200" b="1">
                          <a:solidFill>
                            <a:srgbClr val="FFFFFF"/>
                          </a:solidFill>
                          <a:effectLst/>
                          <a:latin typeface="Times New Roman" panose="02020603050405020304" pitchFamily="18" charset="0"/>
                          <a:ea typeface="Times New Roman" panose="02020603050405020304" pitchFamily="18" charset="0"/>
                        </a:rPr>
                        <a:t>Kriminalitet</a:t>
                      </a:r>
                      <a:endParaRPr lang="sv-SE" sz="1200">
                        <a:effectLst/>
                        <a:latin typeface="Times New Roman" panose="02020603050405020304" pitchFamily="18" charset="0"/>
                        <a:ea typeface="Times New Roman" panose="02020603050405020304" pitchFamily="18" charset="0"/>
                      </a:endParaRPr>
                    </a:p>
                  </a:txBody>
                  <a:tcPr marL="8430" marR="8430" marT="8430" marB="0">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solidFill>
                      <a:srgbClr val="4CAF50"/>
                    </a:solidFill>
                  </a:tcPr>
                </a:tc>
                <a:extLst>
                  <a:ext uri="{0D108BD9-81ED-4DB2-BD59-A6C34878D82A}">
                    <a16:rowId xmlns:a16="http://schemas.microsoft.com/office/drawing/2014/main" val="993353993"/>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12-steg</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233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61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51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50</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39</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28</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1990824684"/>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Stödboende</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231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65</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42</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46</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50</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29</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1923766897"/>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KBT</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150</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49</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40</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29</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28</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1424542022"/>
                  </a:ext>
                </a:extLst>
              </a:tr>
              <a:tr h="358012">
                <a:tc>
                  <a:txBody>
                    <a:bodyPr/>
                    <a:lstStyle/>
                    <a:p>
                      <a:pPr>
                        <a:spcAft>
                          <a:spcPts val="0"/>
                        </a:spcAft>
                      </a:pPr>
                      <a:r>
                        <a:rPr lang="sv-SE" sz="1200">
                          <a:effectLst/>
                          <a:latin typeface="Times New Roman" panose="02020603050405020304" pitchFamily="18" charset="0"/>
                          <a:ea typeface="Times New Roman" panose="02020603050405020304" pitchFamily="18" charset="0"/>
                        </a:rPr>
                        <a:t>Stödjande samtal</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113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55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39</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48</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2544271751"/>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ÅP</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88</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70</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dirty="0">
                          <a:effectLst/>
                          <a:latin typeface="Times New Roman" panose="02020603050405020304" pitchFamily="18" charset="0"/>
                          <a:ea typeface="Times New Roman" panose="02020603050405020304" pitchFamily="18" charset="0"/>
                        </a:rPr>
                        <a:t>49</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52</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45</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dirty="0">
                          <a:effectLst/>
                          <a:latin typeface="Times New Roman" panose="02020603050405020304" pitchFamily="18" charset="0"/>
                          <a:ea typeface="Times New Roman" panose="02020603050405020304" pitchFamily="18" charset="0"/>
                        </a:rPr>
                        <a:t>17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249679289"/>
                  </a:ext>
                </a:extLst>
              </a:tr>
              <a:tr h="329837">
                <a:tc>
                  <a:txBody>
                    <a:bodyPr/>
                    <a:lstStyle/>
                    <a:p>
                      <a:pPr>
                        <a:spcAft>
                          <a:spcPts val="0"/>
                        </a:spcAft>
                      </a:pPr>
                      <a:r>
                        <a:rPr lang="sv-SE" sz="1200">
                          <a:effectLst/>
                          <a:latin typeface="Times New Roman" panose="02020603050405020304" pitchFamily="18" charset="0"/>
                          <a:ea typeface="Times New Roman" panose="02020603050405020304" pitchFamily="18" charset="0"/>
                        </a:rPr>
                        <a:t>Annan PsySocBeh</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75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63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43</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63</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65</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54</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34</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2300712143"/>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Boendestöd</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67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64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47</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59</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42</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36</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557228960"/>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Arbetsträning</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65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52</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48</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55</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29</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3575520868"/>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Annat stöd</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51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46</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46</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24</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1362442415"/>
                  </a:ext>
                </a:extLst>
              </a:tr>
              <a:tr h="296720">
                <a:tc>
                  <a:txBody>
                    <a:bodyPr/>
                    <a:lstStyle/>
                    <a:p>
                      <a:pPr>
                        <a:spcAft>
                          <a:spcPts val="0"/>
                        </a:spcAft>
                      </a:pPr>
                      <a:r>
                        <a:rPr lang="sv-SE" sz="1200">
                          <a:effectLst/>
                          <a:latin typeface="Times New Roman" panose="02020603050405020304" pitchFamily="18" charset="0"/>
                          <a:ea typeface="Times New Roman" panose="02020603050405020304" pitchFamily="18" charset="0"/>
                        </a:rPr>
                        <a:t>MET</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45</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21</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36</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43</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37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a:effectLst/>
                          <a:latin typeface="Times New Roman" panose="02020603050405020304" pitchFamily="18" charset="0"/>
                          <a:ea typeface="Times New Roman" panose="02020603050405020304" pitchFamily="18" charset="0"/>
                        </a:rPr>
                        <a:t>17</a:t>
                      </a: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2190732720"/>
                  </a:ext>
                </a:extLst>
              </a:tr>
              <a:tr h="296720">
                <a:tc>
                  <a:txBody>
                    <a:bodyPr/>
                    <a:lstStyle/>
                    <a:p>
                      <a:pPr>
                        <a:spcAft>
                          <a:spcPts val="0"/>
                        </a:spcAft>
                      </a:pPr>
                      <a:r>
                        <a:rPr lang="sv-SE" sz="1200" b="1">
                          <a:effectLst/>
                          <a:latin typeface="Times New Roman" panose="02020603050405020304" pitchFamily="18" charset="0"/>
                          <a:ea typeface="Times New Roman" panose="02020603050405020304" pitchFamily="18" charset="0"/>
                        </a:rPr>
                        <a:t>Alla åtgärder</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1248</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58</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36</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48</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47</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42</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a:effectLst/>
                          <a:latin typeface="Times New Roman" panose="02020603050405020304" pitchFamily="18" charset="0"/>
                          <a:ea typeface="Times New Roman" panose="02020603050405020304" pitchFamily="18" charset="0"/>
                        </a:rPr>
                        <a:t>34</a:t>
                      </a:r>
                      <a:endParaRPr lang="sv-SE" sz="120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tc>
                  <a:txBody>
                    <a:bodyPr/>
                    <a:lstStyle/>
                    <a:p>
                      <a:pPr algn="ctr">
                        <a:spcAft>
                          <a:spcPts val="0"/>
                        </a:spcAft>
                      </a:pPr>
                      <a:r>
                        <a:rPr lang="sv-SE" sz="1200" b="1" dirty="0">
                          <a:effectLst/>
                          <a:latin typeface="Times New Roman" panose="02020603050405020304" pitchFamily="18" charset="0"/>
                          <a:ea typeface="Times New Roman" panose="02020603050405020304" pitchFamily="18" charset="0"/>
                        </a:rPr>
                        <a:t>27</a:t>
                      </a:r>
                      <a:endParaRPr lang="sv-SE" sz="1200" dirty="0">
                        <a:effectLst/>
                        <a:latin typeface="Times New Roman" panose="02020603050405020304" pitchFamily="18" charset="0"/>
                        <a:ea typeface="Times New Roman" panose="02020603050405020304" pitchFamily="18" charset="0"/>
                      </a:endParaRPr>
                    </a:p>
                  </a:txBody>
                  <a:tcPr marL="67436" marR="67436" marT="67436" marB="67436" anchor="ctr">
                    <a:lnL w="12700" cap="flat" cmpd="sng" algn="ctr">
                      <a:solidFill>
                        <a:srgbClr val="BCBABA"/>
                      </a:solidFill>
                      <a:prstDash val="solid"/>
                      <a:round/>
                      <a:headEnd type="none" w="med" len="med"/>
                      <a:tailEnd type="none" w="med" len="med"/>
                    </a:lnL>
                    <a:lnR w="12700" cap="flat" cmpd="sng" algn="ctr">
                      <a:solidFill>
                        <a:srgbClr val="BCBABA"/>
                      </a:solidFill>
                      <a:prstDash val="solid"/>
                      <a:round/>
                      <a:headEnd type="none" w="med" len="med"/>
                      <a:tailEnd type="none" w="med" len="med"/>
                    </a:lnR>
                    <a:lnT w="12700" cap="flat" cmpd="sng" algn="ctr">
                      <a:solidFill>
                        <a:srgbClr val="BCBABA"/>
                      </a:solidFill>
                      <a:prstDash val="solid"/>
                      <a:round/>
                      <a:headEnd type="none" w="med" len="med"/>
                      <a:tailEnd type="none" w="med" len="med"/>
                    </a:lnT>
                    <a:lnB w="12700" cap="flat" cmpd="sng" algn="ctr">
                      <a:solidFill>
                        <a:srgbClr val="BCBABA"/>
                      </a:solidFill>
                      <a:prstDash val="solid"/>
                      <a:round/>
                      <a:headEnd type="none" w="med" len="med"/>
                      <a:tailEnd type="none" w="med" len="med"/>
                    </a:lnB>
                  </a:tcPr>
                </a:tc>
                <a:extLst>
                  <a:ext uri="{0D108BD9-81ED-4DB2-BD59-A6C34878D82A}">
                    <a16:rowId xmlns:a16="http://schemas.microsoft.com/office/drawing/2014/main" val="258401369"/>
                  </a:ext>
                </a:extLst>
              </a:tr>
            </a:tbl>
          </a:graphicData>
        </a:graphic>
      </p:graphicFrame>
      <p:sp>
        <p:nvSpPr>
          <p:cNvPr id="3" name="Rektangel 2">
            <a:extLst>
              <a:ext uri="{FF2B5EF4-FFF2-40B4-BE49-F238E27FC236}">
                <a16:creationId xmlns:a16="http://schemas.microsoft.com/office/drawing/2014/main" id="{3F4C5724-D215-4490-8870-466501129FAB}"/>
              </a:ext>
            </a:extLst>
          </p:cNvPr>
          <p:cNvSpPr/>
          <p:nvPr/>
        </p:nvSpPr>
        <p:spPr>
          <a:xfrm>
            <a:off x="1586819" y="367353"/>
            <a:ext cx="7843044" cy="461665"/>
          </a:xfrm>
          <a:prstGeom prst="rect">
            <a:avLst/>
          </a:prstGeom>
          <a:ln>
            <a:solidFill>
              <a:schemeClr val="tx1"/>
            </a:solidFill>
          </a:ln>
        </p:spPr>
        <p:txBody>
          <a:bodyPr wrap="none">
            <a:spAutoFit/>
          </a:bodyPr>
          <a:lstStyle/>
          <a:p>
            <a:r>
              <a:rPr lang="sv-SE" sz="2400" dirty="0">
                <a:latin typeface="Times New Roman" panose="02020603050405020304" pitchFamily="18" charset="0"/>
                <a:ea typeface="Times New Roman" panose="02020603050405020304" pitchFamily="18" charset="0"/>
              </a:rPr>
              <a:t>Hur effektiva är olika åtgärder inom olika problemområden? </a:t>
            </a:r>
            <a:endParaRPr lang="sv-SE" sz="2400" dirty="0"/>
          </a:p>
        </p:txBody>
      </p:sp>
      <p:sp>
        <p:nvSpPr>
          <p:cNvPr id="6" name="Platshållare för datum 5">
            <a:extLst>
              <a:ext uri="{FF2B5EF4-FFF2-40B4-BE49-F238E27FC236}">
                <a16:creationId xmlns:a16="http://schemas.microsoft.com/office/drawing/2014/main" id="{97417102-B910-420D-940A-3060613397CC}"/>
              </a:ext>
            </a:extLst>
          </p:cNvPr>
          <p:cNvSpPr>
            <a:spLocks noGrp="1"/>
          </p:cNvSpPr>
          <p:nvPr>
            <p:ph type="dt" sz="half" idx="10"/>
          </p:nvPr>
        </p:nvSpPr>
        <p:spPr/>
        <p:txBody>
          <a:bodyPr/>
          <a:lstStyle/>
          <a:p>
            <a:r>
              <a:rPr lang="sv-SE"/>
              <a:t>SUM Malmö 2018-11-08</a:t>
            </a:r>
          </a:p>
        </p:txBody>
      </p:sp>
      <p:sp>
        <p:nvSpPr>
          <p:cNvPr id="7" name="Platshållare för sidfot 6">
            <a:extLst>
              <a:ext uri="{FF2B5EF4-FFF2-40B4-BE49-F238E27FC236}">
                <a16:creationId xmlns:a16="http://schemas.microsoft.com/office/drawing/2014/main" id="{856A19B9-434E-493E-8157-95765286CBF0}"/>
              </a:ext>
            </a:extLst>
          </p:cNvPr>
          <p:cNvSpPr>
            <a:spLocks noGrp="1"/>
          </p:cNvSpPr>
          <p:nvPr>
            <p:ph type="ftr" sz="quarter" idx="11"/>
          </p:nvPr>
        </p:nvSpPr>
        <p:spPr/>
        <p:txBody>
          <a:bodyPr/>
          <a:lstStyle/>
          <a:p>
            <a:r>
              <a:rPr lang="sv-SE"/>
              <a:t>B-Å &amp; K Armelius   http://ubat.rabekobberstad.se/ </a:t>
            </a:r>
          </a:p>
        </p:txBody>
      </p:sp>
      <p:sp>
        <p:nvSpPr>
          <p:cNvPr id="8" name="Platshållare för bildnummer 7">
            <a:extLst>
              <a:ext uri="{FF2B5EF4-FFF2-40B4-BE49-F238E27FC236}">
                <a16:creationId xmlns:a16="http://schemas.microsoft.com/office/drawing/2014/main" id="{4E25D717-CB5A-41B7-BD0A-1BC1D72984E9}"/>
              </a:ext>
            </a:extLst>
          </p:cNvPr>
          <p:cNvSpPr>
            <a:spLocks noGrp="1"/>
          </p:cNvSpPr>
          <p:nvPr>
            <p:ph type="sldNum" sz="quarter" idx="12"/>
          </p:nvPr>
        </p:nvSpPr>
        <p:spPr/>
        <p:txBody>
          <a:bodyPr/>
          <a:lstStyle/>
          <a:p>
            <a:fld id="{5528D1E8-0136-421C-9D00-12945615B9D2}" type="slidenum">
              <a:rPr lang="sv-SE" smtClean="0"/>
              <a:t>6</a:t>
            </a:fld>
            <a:endParaRPr lang="sv-SE"/>
          </a:p>
        </p:txBody>
      </p:sp>
    </p:spTree>
    <p:extLst>
      <p:ext uri="{BB962C8B-B14F-4D97-AF65-F5344CB8AC3E}">
        <p14:creationId xmlns:p14="http://schemas.microsoft.com/office/powerpoint/2010/main" val="185518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3364BBC-FA8A-4A95-90F5-D1A03C4E29E5}"/>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CEAAC2D3-DA09-44BA-AAC9-78E10F232E60}"/>
              </a:ext>
            </a:extLst>
          </p:cNvPr>
          <p:cNvSpPr>
            <a:spLocks noGrp="1"/>
          </p:cNvSpPr>
          <p:nvPr>
            <p:ph type="ftr" sz="quarter" idx="11"/>
          </p:nvPr>
        </p:nvSpPr>
        <p:spPr/>
        <p:txBody>
          <a:bodyPr/>
          <a:lstStyle/>
          <a:p>
            <a:r>
              <a:rPr lang="sv-SE"/>
              <a:t>B-Å &amp; K Armelius   http://ubat.rabekobberstad.se/ </a:t>
            </a:r>
          </a:p>
        </p:txBody>
      </p:sp>
      <p:sp>
        <p:nvSpPr>
          <p:cNvPr id="4" name="Platshållare för bildnummer 3">
            <a:extLst>
              <a:ext uri="{FF2B5EF4-FFF2-40B4-BE49-F238E27FC236}">
                <a16:creationId xmlns:a16="http://schemas.microsoft.com/office/drawing/2014/main" id="{5E58F207-E882-4DFE-8E37-DD7DE19C2724}"/>
              </a:ext>
            </a:extLst>
          </p:cNvPr>
          <p:cNvSpPr>
            <a:spLocks noGrp="1"/>
          </p:cNvSpPr>
          <p:nvPr>
            <p:ph type="sldNum" sz="quarter" idx="12"/>
          </p:nvPr>
        </p:nvSpPr>
        <p:spPr/>
        <p:txBody>
          <a:bodyPr/>
          <a:lstStyle/>
          <a:p>
            <a:fld id="{5528D1E8-0136-421C-9D00-12945615B9D2}" type="slidenum">
              <a:rPr lang="sv-SE" smtClean="0"/>
              <a:t>7</a:t>
            </a:fld>
            <a:endParaRPr lang="sv-SE"/>
          </a:p>
        </p:txBody>
      </p:sp>
      <p:pic>
        <p:nvPicPr>
          <p:cNvPr id="5" name="Picture 2" descr="C:\RKnet\Netklient_Prod\BILDERUBAT\Täbybå2009\fig4a.png">
            <a:extLst>
              <a:ext uri="{FF2B5EF4-FFF2-40B4-BE49-F238E27FC236}">
                <a16:creationId xmlns:a16="http://schemas.microsoft.com/office/drawing/2014/main" id="{5509D56B-87C5-4ACF-84DC-B8CBF3B267F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6935" y="571235"/>
            <a:ext cx="5257800" cy="31538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02EDA909-54B8-4D97-9A00-04DD43B9FA7C}"/>
              </a:ext>
            </a:extLst>
          </p:cNvPr>
          <p:cNvSpPr/>
          <p:nvPr/>
        </p:nvSpPr>
        <p:spPr>
          <a:xfrm>
            <a:off x="3194544" y="1126778"/>
            <a:ext cx="1299197" cy="2036230"/>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2" descr="C:\RKnet\Netklient_Prod\BILDERUBAT\Täbybå2009\fig4b.png">
            <a:extLst>
              <a:ext uri="{FF2B5EF4-FFF2-40B4-BE49-F238E27FC236}">
                <a16:creationId xmlns:a16="http://schemas.microsoft.com/office/drawing/2014/main" id="{9848B699-9707-4705-A6D7-3AD5D080390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054858" y="625332"/>
            <a:ext cx="5273500" cy="32061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5DB9F4CA-3986-488F-81BA-4FE921C45D2D}"/>
              </a:ext>
            </a:extLst>
          </p:cNvPr>
          <p:cNvSpPr/>
          <p:nvPr/>
        </p:nvSpPr>
        <p:spPr>
          <a:xfrm>
            <a:off x="8825435" y="1180392"/>
            <a:ext cx="1274260" cy="2111447"/>
          </a:xfrm>
          <a:prstGeom prst="rect">
            <a:avLst/>
          </a:prstGeom>
          <a:solidFill>
            <a:schemeClr val="accent6">
              <a:lumMod val="60000"/>
              <a:lumOff val="40000"/>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2" descr="C:\RKnet\Netklient_Prod\BILDERUBAT\Täbybå2009\fig4c.png">
            <a:extLst>
              <a:ext uri="{FF2B5EF4-FFF2-40B4-BE49-F238E27FC236}">
                <a16:creationId xmlns:a16="http://schemas.microsoft.com/office/drawing/2014/main" id="{8DCEFB64-18A7-43AA-9BF3-1F0BE8E1F794}"/>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41874" y="3596712"/>
            <a:ext cx="5627923" cy="2759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Rektangel 9">
            <a:extLst>
              <a:ext uri="{FF2B5EF4-FFF2-40B4-BE49-F238E27FC236}">
                <a16:creationId xmlns:a16="http://schemas.microsoft.com/office/drawing/2014/main" id="{46432ACB-864D-44E0-86E7-686C30DA6F2C}"/>
              </a:ext>
            </a:extLst>
          </p:cNvPr>
          <p:cNvSpPr/>
          <p:nvPr/>
        </p:nvSpPr>
        <p:spPr>
          <a:xfrm>
            <a:off x="3211367" y="4094430"/>
            <a:ext cx="1372432" cy="1744995"/>
          </a:xfrm>
          <a:prstGeom prst="rect">
            <a:avLst/>
          </a:prstGeom>
          <a:solidFill>
            <a:schemeClr val="accent6">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005F1BDB-E624-4AAD-A502-BCA6A2D74C9E}"/>
              </a:ext>
            </a:extLst>
          </p:cNvPr>
          <p:cNvSpPr txBox="1"/>
          <p:nvPr/>
        </p:nvSpPr>
        <p:spPr>
          <a:xfrm>
            <a:off x="2164808" y="209302"/>
            <a:ext cx="7409977" cy="369332"/>
          </a:xfrm>
          <a:prstGeom prst="rect">
            <a:avLst/>
          </a:prstGeom>
          <a:noFill/>
        </p:spPr>
        <p:txBody>
          <a:bodyPr wrap="none" rtlCol="0">
            <a:spAutoFit/>
          </a:bodyPr>
          <a:lstStyle/>
          <a:p>
            <a:r>
              <a:rPr lang="sv-SE" dirty="0"/>
              <a:t>Åtgärder rangordnade efter effekter för Alkohol, Narkotika och Psykisk hälsa</a:t>
            </a:r>
          </a:p>
        </p:txBody>
      </p:sp>
    </p:spTree>
    <p:extLst>
      <p:ext uri="{BB962C8B-B14F-4D97-AF65-F5344CB8AC3E}">
        <p14:creationId xmlns:p14="http://schemas.microsoft.com/office/powerpoint/2010/main" val="42880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E24A66A-8F87-4460-AA29-1E3DC1D72643}"/>
              </a:ext>
            </a:extLst>
          </p:cNvPr>
          <p:cNvSpPr>
            <a:spLocks noGrp="1"/>
          </p:cNvSpPr>
          <p:nvPr>
            <p:ph type="title"/>
          </p:nvPr>
        </p:nvSpPr>
        <p:spPr>
          <a:xfrm>
            <a:off x="755117" y="553904"/>
            <a:ext cx="10598683" cy="2071310"/>
          </a:xfrm>
        </p:spPr>
        <p:txBody>
          <a:bodyPr>
            <a:normAutofit fontScale="90000"/>
          </a:bodyPr>
          <a:lstStyle/>
          <a:p>
            <a:r>
              <a:rPr lang="sv-SE" sz="3600" dirty="0"/>
              <a:t>Central fråga: </a:t>
            </a:r>
            <a:br>
              <a:rPr lang="sv-SE" sz="3600" dirty="0"/>
            </a:br>
            <a:br>
              <a:rPr lang="sv-SE" sz="3600" dirty="0"/>
            </a:br>
            <a:r>
              <a:rPr lang="sv-SE" sz="3600" dirty="0"/>
              <a:t>Vilka åtgärder är mest effektiva för vem och för vilka problem?</a:t>
            </a:r>
            <a:br>
              <a:rPr lang="sv-SE" sz="3600" dirty="0"/>
            </a:br>
            <a:br>
              <a:rPr lang="sv-SE" sz="3600" dirty="0"/>
            </a:br>
            <a:endParaRPr lang="sv-SE" sz="2700" dirty="0"/>
          </a:p>
        </p:txBody>
      </p:sp>
      <p:sp>
        <p:nvSpPr>
          <p:cNvPr id="17" name="Platshållare för innehåll 16">
            <a:extLst>
              <a:ext uri="{FF2B5EF4-FFF2-40B4-BE49-F238E27FC236}">
                <a16:creationId xmlns:a16="http://schemas.microsoft.com/office/drawing/2014/main" id="{EC6D87D3-BA68-4A78-9952-8BADC55CE913}"/>
              </a:ext>
            </a:extLst>
          </p:cNvPr>
          <p:cNvSpPr>
            <a:spLocks noGrp="1"/>
          </p:cNvSpPr>
          <p:nvPr>
            <p:ph sz="half" idx="2"/>
          </p:nvPr>
        </p:nvSpPr>
        <p:spPr>
          <a:xfrm>
            <a:off x="4092714" y="2748776"/>
            <a:ext cx="3839005" cy="1796579"/>
          </a:xfrm>
          <a:ln>
            <a:solidFill>
              <a:schemeClr val="tx1"/>
            </a:solidFill>
          </a:ln>
        </p:spPr>
        <p:txBody>
          <a:bodyPr/>
          <a:lstStyle/>
          <a:p>
            <a:pPr marL="0" indent="0">
              <a:buNone/>
            </a:pPr>
            <a:r>
              <a:rPr lang="sv-SE" dirty="0"/>
              <a:t>Klientgrupper</a:t>
            </a:r>
          </a:p>
          <a:p>
            <a:r>
              <a:rPr lang="sv-SE" sz="1800" dirty="0"/>
              <a:t>Kvinnor-män</a:t>
            </a:r>
          </a:p>
          <a:p>
            <a:r>
              <a:rPr lang="sv-SE" sz="1800" dirty="0"/>
              <a:t>Yngre - äldre</a:t>
            </a:r>
          </a:p>
          <a:p>
            <a:r>
              <a:rPr lang="sv-SE" sz="1800" dirty="0"/>
              <a:t>Problemprofiler</a:t>
            </a:r>
          </a:p>
        </p:txBody>
      </p:sp>
      <p:sp>
        <p:nvSpPr>
          <p:cNvPr id="2" name="Platshållare för datum 1">
            <a:extLst>
              <a:ext uri="{FF2B5EF4-FFF2-40B4-BE49-F238E27FC236}">
                <a16:creationId xmlns:a16="http://schemas.microsoft.com/office/drawing/2014/main" id="{56844840-7643-4008-876B-EC17723A7133}"/>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CAE94F04-14A4-4BCC-B819-5354E2A5A983}"/>
              </a:ext>
            </a:extLst>
          </p:cNvPr>
          <p:cNvSpPr>
            <a:spLocks noGrp="1"/>
          </p:cNvSpPr>
          <p:nvPr>
            <p:ph type="ftr" sz="quarter" idx="11"/>
          </p:nvPr>
        </p:nvSpPr>
        <p:spPr/>
        <p:txBody>
          <a:bodyPr/>
          <a:lstStyle/>
          <a:p>
            <a:r>
              <a:rPr lang="sv-SE"/>
              <a:t>B-Å &amp; K Armelius   http://ubat.rabekobberstad.se/ </a:t>
            </a:r>
          </a:p>
        </p:txBody>
      </p:sp>
      <p:sp>
        <p:nvSpPr>
          <p:cNvPr id="4" name="Platshållare för bildnummer 3">
            <a:extLst>
              <a:ext uri="{FF2B5EF4-FFF2-40B4-BE49-F238E27FC236}">
                <a16:creationId xmlns:a16="http://schemas.microsoft.com/office/drawing/2014/main" id="{CD9A8E3E-4189-4096-9660-956F950D6B27}"/>
              </a:ext>
            </a:extLst>
          </p:cNvPr>
          <p:cNvSpPr>
            <a:spLocks noGrp="1"/>
          </p:cNvSpPr>
          <p:nvPr>
            <p:ph type="sldNum" sz="quarter" idx="12"/>
          </p:nvPr>
        </p:nvSpPr>
        <p:spPr/>
        <p:txBody>
          <a:bodyPr/>
          <a:lstStyle/>
          <a:p>
            <a:fld id="{5528D1E8-0136-421C-9D00-12945615B9D2}" type="slidenum">
              <a:rPr lang="sv-SE" smtClean="0"/>
              <a:t>8</a:t>
            </a:fld>
            <a:endParaRPr lang="sv-SE"/>
          </a:p>
        </p:txBody>
      </p:sp>
    </p:spTree>
    <p:extLst>
      <p:ext uri="{BB962C8B-B14F-4D97-AF65-F5344CB8AC3E}">
        <p14:creationId xmlns:p14="http://schemas.microsoft.com/office/powerpoint/2010/main" val="178259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2A16F31-9AE7-4223-AE2B-A2AD618509E0}"/>
              </a:ext>
            </a:extLst>
          </p:cNvPr>
          <p:cNvSpPr>
            <a:spLocks noGrp="1"/>
          </p:cNvSpPr>
          <p:nvPr>
            <p:ph type="dt" sz="half" idx="10"/>
          </p:nvPr>
        </p:nvSpPr>
        <p:spPr/>
        <p:txBody>
          <a:bodyPr/>
          <a:lstStyle/>
          <a:p>
            <a:r>
              <a:rPr lang="sv-SE"/>
              <a:t>SUM Malmö 2018-11-08</a:t>
            </a:r>
          </a:p>
        </p:txBody>
      </p:sp>
      <p:sp>
        <p:nvSpPr>
          <p:cNvPr id="3" name="Platshållare för sidfot 2">
            <a:extLst>
              <a:ext uri="{FF2B5EF4-FFF2-40B4-BE49-F238E27FC236}">
                <a16:creationId xmlns:a16="http://schemas.microsoft.com/office/drawing/2014/main" id="{272C206F-CCBC-4FF4-A63E-901BF51B2CBC}"/>
              </a:ext>
            </a:extLst>
          </p:cNvPr>
          <p:cNvSpPr>
            <a:spLocks noGrp="1"/>
          </p:cNvSpPr>
          <p:nvPr>
            <p:ph type="ftr" sz="quarter" idx="11"/>
          </p:nvPr>
        </p:nvSpPr>
        <p:spPr/>
        <p:txBody>
          <a:bodyPr/>
          <a:lstStyle/>
          <a:p>
            <a:r>
              <a:rPr lang="sv-SE"/>
              <a:t>B-Å &amp; K Armelius   http://ubat.rabekobberstad.se/ </a:t>
            </a:r>
          </a:p>
        </p:txBody>
      </p:sp>
      <p:graphicFrame>
        <p:nvGraphicFramePr>
          <p:cNvPr id="5" name="Objekt 4">
            <a:extLst>
              <a:ext uri="{FF2B5EF4-FFF2-40B4-BE49-F238E27FC236}">
                <a16:creationId xmlns:a16="http://schemas.microsoft.com/office/drawing/2014/main" id="{F560D02D-C192-41CE-B4FC-1D1FBAC80C87}"/>
              </a:ext>
            </a:extLst>
          </p:cNvPr>
          <p:cNvGraphicFramePr>
            <a:graphicFrameLocks noChangeAspect="1"/>
          </p:cNvGraphicFramePr>
          <p:nvPr>
            <p:extLst>
              <p:ext uri="{D42A27DB-BD31-4B8C-83A1-F6EECF244321}">
                <p14:modId xmlns:p14="http://schemas.microsoft.com/office/powerpoint/2010/main" val="4118717163"/>
              </p:ext>
            </p:extLst>
          </p:nvPr>
        </p:nvGraphicFramePr>
        <p:xfrm>
          <a:off x="6243484" y="1131358"/>
          <a:ext cx="5746750" cy="2419350"/>
        </p:xfrm>
        <a:graphic>
          <a:graphicData uri="http://schemas.openxmlformats.org/presentationml/2006/ole">
            <mc:AlternateContent xmlns:mc="http://schemas.openxmlformats.org/markup-compatibility/2006">
              <mc:Choice xmlns:v="urn:schemas-microsoft-com:vml" Requires="v">
                <p:oleObj spid="_x0000_s2119" name="Document" r:id="rId3" imgW="5730172" imgH="2426304" progId="Word.Document.12">
                  <p:embed/>
                </p:oleObj>
              </mc:Choice>
              <mc:Fallback>
                <p:oleObj name="Document" r:id="rId3" imgW="5730172" imgH="2426304" progId="Word.Document.12">
                  <p:embed/>
                  <p:pic>
                    <p:nvPicPr>
                      <p:cNvPr id="0" name=""/>
                      <p:cNvPicPr/>
                      <p:nvPr/>
                    </p:nvPicPr>
                    <p:blipFill>
                      <a:blip r:embed="rId4"/>
                      <a:stretch>
                        <a:fillRect/>
                      </a:stretch>
                    </p:blipFill>
                    <p:spPr>
                      <a:xfrm>
                        <a:off x="6243484" y="1131358"/>
                        <a:ext cx="5746750" cy="2419350"/>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E1A85F9D-3DF9-4231-9994-836B75936437}"/>
              </a:ext>
            </a:extLst>
          </p:cNvPr>
          <p:cNvGraphicFramePr>
            <a:graphicFrameLocks noChangeAspect="1"/>
          </p:cNvGraphicFramePr>
          <p:nvPr>
            <p:extLst>
              <p:ext uri="{D42A27DB-BD31-4B8C-83A1-F6EECF244321}">
                <p14:modId xmlns:p14="http://schemas.microsoft.com/office/powerpoint/2010/main" val="2010764468"/>
              </p:ext>
            </p:extLst>
          </p:nvPr>
        </p:nvGraphicFramePr>
        <p:xfrm>
          <a:off x="560542" y="1090063"/>
          <a:ext cx="5746750" cy="5133975"/>
        </p:xfrm>
        <a:graphic>
          <a:graphicData uri="http://schemas.openxmlformats.org/presentationml/2006/ole">
            <mc:AlternateContent xmlns:mc="http://schemas.openxmlformats.org/markup-compatibility/2006">
              <mc:Choice xmlns:v="urn:schemas-microsoft-com:vml" Requires="v">
                <p:oleObj spid="_x0000_s2120" name="Document" r:id="rId5" imgW="5730630" imgH="5142148" progId="Word.Document.12">
                  <p:embed/>
                </p:oleObj>
              </mc:Choice>
              <mc:Fallback>
                <p:oleObj name="Document" r:id="rId5" imgW="5730630" imgH="5142148" progId="Word.Document.12">
                  <p:embed/>
                  <p:pic>
                    <p:nvPicPr>
                      <p:cNvPr id="0" name=""/>
                      <p:cNvPicPr/>
                      <p:nvPr/>
                    </p:nvPicPr>
                    <p:blipFill>
                      <a:blip r:embed="rId6"/>
                      <a:stretch>
                        <a:fillRect/>
                      </a:stretch>
                    </p:blipFill>
                    <p:spPr>
                      <a:xfrm>
                        <a:off x="560542" y="1090063"/>
                        <a:ext cx="5746750" cy="5133975"/>
                      </a:xfrm>
                      <a:prstGeom prst="rect">
                        <a:avLst/>
                      </a:prstGeom>
                    </p:spPr>
                  </p:pic>
                </p:oleObj>
              </mc:Fallback>
            </mc:AlternateContent>
          </a:graphicData>
        </a:graphic>
      </p:graphicFrame>
      <p:sp>
        <p:nvSpPr>
          <p:cNvPr id="7" name="textruta 6">
            <a:extLst>
              <a:ext uri="{FF2B5EF4-FFF2-40B4-BE49-F238E27FC236}">
                <a16:creationId xmlns:a16="http://schemas.microsoft.com/office/drawing/2014/main" id="{192406A5-C505-4108-AA66-F5BDB1844126}"/>
              </a:ext>
            </a:extLst>
          </p:cNvPr>
          <p:cNvSpPr txBox="1"/>
          <p:nvPr/>
        </p:nvSpPr>
        <p:spPr>
          <a:xfrm>
            <a:off x="2339856" y="380123"/>
            <a:ext cx="4511684" cy="369332"/>
          </a:xfrm>
          <a:prstGeom prst="rect">
            <a:avLst/>
          </a:prstGeom>
          <a:noFill/>
        </p:spPr>
        <p:txBody>
          <a:bodyPr wrap="none" rtlCol="0">
            <a:spAutoFit/>
          </a:bodyPr>
          <a:lstStyle/>
          <a:p>
            <a:r>
              <a:rPr lang="sv-SE" dirty="0"/>
              <a:t>Effekter av olika åtgärder för män och kvinnor</a:t>
            </a:r>
          </a:p>
        </p:txBody>
      </p:sp>
      <p:sp>
        <p:nvSpPr>
          <p:cNvPr id="8" name="Platshållare för bildnummer 7">
            <a:extLst>
              <a:ext uri="{FF2B5EF4-FFF2-40B4-BE49-F238E27FC236}">
                <a16:creationId xmlns:a16="http://schemas.microsoft.com/office/drawing/2014/main" id="{AE5A47D7-CAAA-4CAE-83CC-4A9947A28735}"/>
              </a:ext>
            </a:extLst>
          </p:cNvPr>
          <p:cNvSpPr>
            <a:spLocks noGrp="1"/>
          </p:cNvSpPr>
          <p:nvPr>
            <p:ph type="sldNum" sz="quarter" idx="12"/>
          </p:nvPr>
        </p:nvSpPr>
        <p:spPr/>
        <p:txBody>
          <a:bodyPr/>
          <a:lstStyle/>
          <a:p>
            <a:fld id="{5528D1E8-0136-421C-9D00-12945615B9D2}" type="slidenum">
              <a:rPr lang="sv-SE" smtClean="0"/>
              <a:t>9</a:t>
            </a:fld>
            <a:endParaRPr lang="sv-SE"/>
          </a:p>
        </p:txBody>
      </p:sp>
    </p:spTree>
    <p:extLst>
      <p:ext uri="{BB962C8B-B14F-4D97-AF65-F5344CB8AC3E}">
        <p14:creationId xmlns:p14="http://schemas.microsoft.com/office/powerpoint/2010/main" val="29861451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4615</TotalTime>
  <Words>1098</Words>
  <Application>Microsoft Office PowerPoint</Application>
  <PresentationFormat>Bredbild</PresentationFormat>
  <Paragraphs>292</Paragraphs>
  <Slides>21</Slides>
  <Notes>1</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21</vt:i4>
      </vt:variant>
    </vt:vector>
  </HeadingPairs>
  <TitlesOfParts>
    <vt:vector size="28" baseType="lpstr">
      <vt:lpstr>Arial</vt:lpstr>
      <vt:lpstr>Calibri</vt:lpstr>
      <vt:lpstr>Calibri Light</vt:lpstr>
      <vt:lpstr>Symbol</vt:lpstr>
      <vt:lpstr>Times New Roman</vt:lpstr>
      <vt:lpstr>Office-tema</vt:lpstr>
      <vt:lpstr>Document</vt:lpstr>
      <vt:lpstr>PowerPoint-presentation</vt:lpstr>
      <vt:lpstr>PowerPoint-presentation</vt:lpstr>
      <vt:lpstr>De kommuner som använder R&amp;K  har gett oss tillstånd att använda deras data för att göra analyser och återkopplingar, kvalitetssäkring  Vårt samarbete R&amp;K innebär att vi gör analyser och formulerar en rapport med resultat som sedan programmeras så att användarna själva kan ta fram en rapport med resultat från sin egen verksamhet. Det har tagit 6 år att utveckla rapportsystemet.  Rapporterna skapas på någon minut med hjälp av ett meny-system  Data uppdateras varje natt</vt:lpstr>
      <vt:lpstr>Presentationen bygger på rapporter från hela UBÅT från 2018-10-01.  Det fanns i det uttaget 4866 registreringar av åtgärder i UBÅT för 2351 klienter vid 79 kommuner </vt:lpstr>
      <vt:lpstr>PowerPoint-presentation</vt:lpstr>
      <vt:lpstr>PowerPoint-presentation</vt:lpstr>
      <vt:lpstr>PowerPoint-presentation</vt:lpstr>
      <vt:lpstr>Central fråga:   Vilka åtgärder är mest effektiva för vem och för vilka problem?  </vt:lpstr>
      <vt:lpstr>PowerPoint-presentation</vt:lpstr>
      <vt:lpstr>PowerPoint-presentation</vt:lpstr>
      <vt:lpstr>Klienterna i socialtjänstens missbruksvård har olika problembild</vt:lpstr>
      <vt:lpstr>PowerPoint-presentation</vt:lpstr>
      <vt:lpstr>PowerPoint-presentation</vt:lpstr>
      <vt:lpstr>PowerPoint-presentation</vt:lpstr>
      <vt:lpstr>PowerPoint-presentation</vt:lpstr>
      <vt:lpstr>Vad kan resultaten och rapporterna användas till?</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Bengt-Åke Armelius</dc:creator>
  <cp:lastModifiedBy>Bengt-Åke Armelius</cp:lastModifiedBy>
  <cp:revision>158</cp:revision>
  <cp:lastPrinted>2018-10-10T13:55:25Z</cp:lastPrinted>
  <dcterms:created xsi:type="dcterms:W3CDTF">2018-08-28T06:27:29Z</dcterms:created>
  <dcterms:modified xsi:type="dcterms:W3CDTF">2018-11-08T18:55:45Z</dcterms:modified>
</cp:coreProperties>
</file>